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activeX/activeX4.xml" ContentType="application/vnd.ms-office.activeX+xml"/>
  <Override PartName="/ppt/activeX/activeX15.xml" ContentType="application/vnd.ms-office.activeX+xml"/>
  <Override PartName="/ppt/activeX/activeX17.xml" ContentType="application/vnd.ms-office.activeX+xml"/>
  <Override PartName="/ppt/activeX/activeX26.xml" ContentType="application/vnd.ms-office.activeX+xml"/>
  <Override PartName="/ppt/activeX/activeX35.xml" ContentType="application/vnd.ms-office.activeX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activeX/activeX13.xml" ContentType="application/vnd.ms-office.activeX+xml"/>
  <Override PartName="/ppt/activeX/activeX24.xml" ContentType="application/vnd.ms-office.activeX+xml"/>
  <Override PartName="/ppt/activeX/activeX33.xml" ContentType="application/vnd.ms-office.activeX+xml"/>
  <Override PartName="/ppt/activeX/activeX42.xml" ContentType="application/vnd.ms-office.activeX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activeX/activeX11.xml" ContentType="application/vnd.ms-office.activeX+xml"/>
  <Override PartName="/ppt/activeX/activeX22.xml" ContentType="application/vnd.ms-office.activeX+xml"/>
  <Override PartName="/ppt/activeX/activeX31.xml" ContentType="application/vnd.ms-office.activeX+xml"/>
  <Override PartName="/ppt/activeX/activeX40.xml" ContentType="application/vnd.ms-office.activeX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activeX/activeX20.xml" ContentType="application/vnd.ms-office.activeX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activeX/activeX8.xml" ContentType="application/vnd.ms-office.activeX+xml"/>
  <Override PartName="/ppt/activeX/activeX9.xml" ContentType="application/vnd.ms-office.activeX+xml"/>
  <Override PartName="/ppt/activeX/activeX29.xml" ContentType="application/vnd.ms-office.activeX+xml"/>
  <Override PartName="/ppt/activeX/activeX38.xml" ContentType="application/vnd.ms-office.activeX+xml"/>
  <Override PartName="/ppt/activeX/activeX39.xml" ContentType="application/vnd.ms-office.activeX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activeX/activeX6.xml" ContentType="application/vnd.ms-office.activeX+xml"/>
  <Override PartName="/ppt/activeX/activeX7.xml" ContentType="application/vnd.ms-office.activeX+xml"/>
  <Override PartName="/ppt/activeX/activeX18.xml" ContentType="application/vnd.ms-office.activeX+xml"/>
  <Override PartName="/ppt/activeX/activeX19.xml" ContentType="application/vnd.ms-office.activeX+xml"/>
  <Override PartName="/ppt/activeX/activeX27.xml" ContentType="application/vnd.ms-office.activeX+xml"/>
  <Override PartName="/ppt/activeX/activeX28.xml" ContentType="application/vnd.ms-office.activeX+xml"/>
  <Override PartName="/ppt/activeX/activeX36.xml" ContentType="application/vnd.ms-office.activeX+xml"/>
  <Override PartName="/ppt/activeX/activeX37.xml" ContentType="application/vnd.ms-office.activeX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activeX/activeX5.xml" ContentType="application/vnd.ms-office.activeX+xml"/>
  <Override PartName="/ppt/activeX/activeX16.xml" ContentType="application/vnd.ms-office.activeX+xml"/>
  <Override PartName="/ppt/activeX/activeX25.xml" ContentType="application/vnd.ms-office.activeX+xml"/>
  <Override PartName="/ppt/activeX/activeX34.xml" ContentType="application/vnd.ms-office.activeX+xml"/>
  <Default Extension="bin" ContentType="application/vnd.ms-office.vbaPro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activeX/activeX3.xml" ContentType="application/vnd.ms-office.activeX+xml"/>
  <Override PartName="/ppt/activeX/activeX14.xml" ContentType="application/vnd.ms-office.activeX+xml"/>
  <Override PartName="/ppt/activeX/activeX23.xml" ContentType="application/vnd.ms-office.activeX+xml"/>
  <Override PartName="/ppt/activeX/activeX32.xml" ContentType="application/vnd.ms-office.activeX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activeX/activeX1.xml" ContentType="application/vnd.ms-office.activeX+xml"/>
  <Override PartName="/ppt/activeX/activeX12.xml" ContentType="application/vnd.ms-office.activeX+xml"/>
  <Override PartName="/ppt/activeX/activeX21.xml" ContentType="application/vnd.ms-office.activeX+xml"/>
  <Override PartName="/ppt/activeX/activeX30.xml" ContentType="application/vnd.ms-office.activeX+xml"/>
  <Override PartName="/ppt/activeX/activeX41.xml" ContentType="application/vnd.ms-office.activeX+xml"/>
  <Default Extension="jpeg" ContentType="image/jpeg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activeX/activeX10.xml" ContentType="application/vnd.ms-office.activeX+xml"/>
  <Override PartName="/docProps/app.xml" ContentType="application/vnd.openxmlformats-officedocument.extended-properties+xml"/>
  <Override PartName="/ppt/slides/slide11.xml" ContentType="application/vnd.openxmlformats-officedocument.presentationml.slide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-8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06/relationships/vbaProject" Target="vbaProject.bin"/></Relationships>
</file>

<file path=ppt/activeX/activeX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0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2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3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14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5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6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7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8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9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Пуск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0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2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2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3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4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5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6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7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28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9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30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2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25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33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Количество правильных ответов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4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747653145"/>
  <ax:ocxPr ax:name="BackColor" ax:value="8890755"/>
  <ax:ocxPr ax:name="Size" ax:value="3360;2143"/>
  <ax:ocxPr ax:name="Value" ax:value="13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35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Количество ошибочных  ответов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6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747653145"/>
  <ax:ocxPr ax:name="BackColor" ax:value="8890755"/>
  <ax:ocxPr ax:name="Size" ax:value="3360;2143"/>
  <ax:ocxPr ax:name="Value" ax:value="0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37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Процент правильных ответов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8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746604569"/>
  <ax:ocxPr ax:name="BackColor" ax:value="8890755"/>
  <ax:ocxPr ax:name="Size" ax:value="3360;2143"/>
  <ax:ocxPr ax:name="Value" ax:value="100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39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Ваша оценка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4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40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746604569"/>
  <ax:ocxPr ax:name="BackColor" ax:value="8890755"/>
  <ax:ocxPr ax:name="Size" ax:value="3360;2143"/>
  <ax:ocxPr ax:name="Value" ax:value="5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4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Повторить"/>
  <ax:ocxPr ax:name="Size" ax:value="9499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42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Выход"/>
  <ax:ocxPr ax:name="Size" ax:value="9499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5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6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25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7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8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9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11" Type="http://schemas.openxmlformats.org/officeDocument/2006/relationships/image" Target="../media/image27.wmf"/><Relationship Id="rId5" Type="http://schemas.openxmlformats.org/officeDocument/2006/relationships/image" Target="../media/image21.wmf"/><Relationship Id="rId10" Type="http://schemas.openxmlformats.org/officeDocument/2006/relationships/image" Target="../media/image26.wmf"/><Relationship Id="rId4" Type="http://schemas.openxmlformats.org/officeDocument/2006/relationships/image" Target="../media/image20.wmf"/><Relationship Id="rId9" Type="http://schemas.openxmlformats.org/officeDocument/2006/relationships/image" Target="../media/image2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B79A71-03D3-4179-8136-F5E826DBF376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000D46-12CF-49A3-A528-F303F0A973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slideMaster" Target="../slideMasters/slideMaster1.xml"/><Relationship Id="rId4" Type="http://schemas.openxmlformats.org/officeDocument/2006/relationships/control" Target="../activeX/activeX3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0.xml"/><Relationship Id="rId3" Type="http://schemas.openxmlformats.org/officeDocument/2006/relationships/control" Target="../activeX/activeX5.xml"/><Relationship Id="rId7" Type="http://schemas.openxmlformats.org/officeDocument/2006/relationships/control" Target="../activeX/activeX9.xml"/><Relationship Id="rId2" Type="http://schemas.openxmlformats.org/officeDocument/2006/relationships/control" Target="../activeX/activeX4.xml"/><Relationship Id="rId1" Type="http://schemas.openxmlformats.org/officeDocument/2006/relationships/vmlDrawing" Target="../drawings/vmlDrawing2.vml"/><Relationship Id="rId6" Type="http://schemas.openxmlformats.org/officeDocument/2006/relationships/control" Target="../activeX/activeX8.xml"/><Relationship Id="rId5" Type="http://schemas.openxmlformats.org/officeDocument/2006/relationships/control" Target="../activeX/activeX7.xml"/><Relationship Id="rId4" Type="http://schemas.openxmlformats.org/officeDocument/2006/relationships/control" Target="../activeX/activeX6.xml"/><Relationship Id="rId9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7.xml"/><Relationship Id="rId3" Type="http://schemas.openxmlformats.org/officeDocument/2006/relationships/control" Target="../activeX/activeX12.xml"/><Relationship Id="rId7" Type="http://schemas.openxmlformats.org/officeDocument/2006/relationships/control" Target="../activeX/activeX16.xml"/><Relationship Id="rId2" Type="http://schemas.openxmlformats.org/officeDocument/2006/relationships/control" Target="../activeX/activeX11.xml"/><Relationship Id="rId1" Type="http://schemas.openxmlformats.org/officeDocument/2006/relationships/vmlDrawing" Target="../drawings/vmlDrawing3.vml"/><Relationship Id="rId6" Type="http://schemas.openxmlformats.org/officeDocument/2006/relationships/control" Target="../activeX/activeX15.xml"/><Relationship Id="rId5" Type="http://schemas.openxmlformats.org/officeDocument/2006/relationships/control" Target="../activeX/activeX14.xml"/><Relationship Id="rId4" Type="http://schemas.openxmlformats.org/officeDocument/2006/relationships/control" Target="../activeX/activeX13.xml"/><Relationship Id="rId9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24.xml"/><Relationship Id="rId3" Type="http://schemas.openxmlformats.org/officeDocument/2006/relationships/control" Target="../activeX/activeX19.xml"/><Relationship Id="rId7" Type="http://schemas.openxmlformats.org/officeDocument/2006/relationships/control" Target="../activeX/activeX23.xml"/><Relationship Id="rId2" Type="http://schemas.openxmlformats.org/officeDocument/2006/relationships/control" Target="../activeX/activeX18.xml"/><Relationship Id="rId1" Type="http://schemas.openxmlformats.org/officeDocument/2006/relationships/vmlDrawing" Target="../drawings/vmlDrawing4.vml"/><Relationship Id="rId6" Type="http://schemas.openxmlformats.org/officeDocument/2006/relationships/control" Target="../activeX/activeX22.xml"/><Relationship Id="rId5" Type="http://schemas.openxmlformats.org/officeDocument/2006/relationships/control" Target="../activeX/activeX21.xml"/><Relationship Id="rId4" Type="http://schemas.openxmlformats.org/officeDocument/2006/relationships/control" Target="../activeX/activeX20.xml"/><Relationship Id="rId9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31.xml"/><Relationship Id="rId3" Type="http://schemas.openxmlformats.org/officeDocument/2006/relationships/control" Target="../activeX/activeX26.xml"/><Relationship Id="rId7" Type="http://schemas.openxmlformats.org/officeDocument/2006/relationships/control" Target="../activeX/activeX30.xml"/><Relationship Id="rId2" Type="http://schemas.openxmlformats.org/officeDocument/2006/relationships/control" Target="../activeX/activeX25.xml"/><Relationship Id="rId1" Type="http://schemas.openxmlformats.org/officeDocument/2006/relationships/vmlDrawing" Target="../drawings/vmlDrawing5.vml"/><Relationship Id="rId6" Type="http://schemas.openxmlformats.org/officeDocument/2006/relationships/control" Target="../activeX/activeX29.xml"/><Relationship Id="rId5" Type="http://schemas.openxmlformats.org/officeDocument/2006/relationships/control" Target="../activeX/activeX28.xml"/><Relationship Id="rId4" Type="http://schemas.openxmlformats.org/officeDocument/2006/relationships/control" Target="../activeX/activeX27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38.xml"/><Relationship Id="rId13" Type="http://schemas.openxmlformats.org/officeDocument/2006/relationships/slideMaster" Target="../slideMasters/slideMaster1.xml"/><Relationship Id="rId3" Type="http://schemas.openxmlformats.org/officeDocument/2006/relationships/control" Target="../activeX/activeX33.xml"/><Relationship Id="rId7" Type="http://schemas.openxmlformats.org/officeDocument/2006/relationships/control" Target="../activeX/activeX37.xml"/><Relationship Id="rId12" Type="http://schemas.openxmlformats.org/officeDocument/2006/relationships/control" Target="../activeX/activeX42.xml"/><Relationship Id="rId2" Type="http://schemas.openxmlformats.org/officeDocument/2006/relationships/control" Target="../activeX/activeX32.xml"/><Relationship Id="rId1" Type="http://schemas.openxmlformats.org/officeDocument/2006/relationships/vmlDrawing" Target="../drawings/vmlDrawing6.vml"/><Relationship Id="rId6" Type="http://schemas.openxmlformats.org/officeDocument/2006/relationships/control" Target="../activeX/activeX36.xml"/><Relationship Id="rId11" Type="http://schemas.openxmlformats.org/officeDocument/2006/relationships/control" Target="../activeX/activeX41.xml"/><Relationship Id="rId5" Type="http://schemas.openxmlformats.org/officeDocument/2006/relationships/control" Target="../activeX/activeX35.xml"/><Relationship Id="rId10" Type="http://schemas.openxmlformats.org/officeDocument/2006/relationships/control" Target="../activeX/activeX40.xml"/><Relationship Id="rId4" Type="http://schemas.openxmlformats.org/officeDocument/2006/relationships/control" Target="../activeX/activeX34.xml"/><Relationship Id="rId9" Type="http://schemas.openxmlformats.org/officeDocument/2006/relationships/control" Target="../activeX/activeX3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ли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3" name="Текст 22"/>
          <p:cNvSpPr>
            <a:spLocks noGrp="1"/>
          </p:cNvSpPr>
          <p:nvPr>
            <p:ph type="body" sz="quarter" idx="11" hasCustomPrompt="1"/>
          </p:nvPr>
        </p:nvSpPr>
        <p:spPr>
          <a:xfrm>
            <a:off x="615142" y="1397000"/>
            <a:ext cx="7930372" cy="2792615"/>
          </a:xfrm>
        </p:spPr>
        <p:txBody>
          <a:bodyPr>
            <a:normAutofit/>
          </a:bodyPr>
          <a:lstStyle>
            <a:lvl1pPr algn="ctr">
              <a:buNone/>
              <a:defRPr sz="5400" baseline="0"/>
            </a:lvl1pPr>
          </a:lstStyle>
          <a:p>
            <a:pPr lvl="0"/>
            <a:r>
              <a:rPr lang="ru-RU" dirty="0" smtClean="0"/>
              <a:t>Название теста </a:t>
            </a:r>
          </a:p>
        </p:txBody>
      </p:sp>
      <p:sp>
        <p:nvSpPr>
          <p:cNvPr id="24" name="Текст 22"/>
          <p:cNvSpPr>
            <a:spLocks noGrp="1"/>
          </p:cNvSpPr>
          <p:nvPr>
            <p:ph type="body" sz="quarter" idx="12" hasCustomPrompt="1"/>
          </p:nvPr>
        </p:nvSpPr>
        <p:spPr>
          <a:xfrm>
            <a:off x="598517" y="4314305"/>
            <a:ext cx="4921134" cy="1886990"/>
          </a:xfrm>
        </p:spPr>
        <p:txBody>
          <a:bodyPr>
            <a:normAutofit/>
          </a:bodyPr>
          <a:lstStyle>
            <a:lvl1pPr algn="l">
              <a:buNone/>
              <a:defRPr sz="4000" baseline="0"/>
            </a:lvl1pPr>
          </a:lstStyle>
          <a:p>
            <a:pPr lvl="0"/>
            <a:r>
              <a:rPr lang="ru-RU" dirty="0" smtClean="0"/>
              <a:t>Автор:</a:t>
            </a:r>
          </a:p>
        </p:txBody>
      </p:sp>
      <p:sp>
        <p:nvSpPr>
          <p:cNvPr id="29" name="Текст 22"/>
          <p:cNvSpPr>
            <a:spLocks noGrp="1"/>
          </p:cNvSpPr>
          <p:nvPr>
            <p:ph type="body" sz="quarter" idx="13" hasCustomPrompt="1"/>
          </p:nvPr>
        </p:nvSpPr>
        <p:spPr>
          <a:xfrm>
            <a:off x="5586152" y="4314305"/>
            <a:ext cx="3009207" cy="1886990"/>
          </a:xfrm>
        </p:spPr>
        <p:txBody>
          <a:bodyPr>
            <a:normAutofit/>
          </a:bodyPr>
          <a:lstStyle>
            <a:lvl1pPr algn="l">
              <a:buNone/>
              <a:defRPr sz="4000" baseline="0"/>
            </a:lvl1pPr>
          </a:lstStyle>
          <a:p>
            <a:pPr lvl="0"/>
            <a:r>
              <a:rPr lang="ru-RU" dirty="0" smtClean="0"/>
              <a:t>Класс:</a:t>
            </a:r>
          </a:p>
        </p:txBody>
      </p:sp>
    </p:spTree>
    <p:controls>
      <p:control spid="7170" r:id="rId2" imgW="1076400" imgH="495360"/>
      <p:control spid="7171" r:id="rId3" imgW="1352520" imgH="495360"/>
      <p:control spid="7173" r:id="rId4" imgW="990720" imgH="21924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9" name="Овал 28"/>
          <p:cNvSpPr/>
          <p:nvPr userDrawn="1"/>
        </p:nvSpPr>
        <p:spPr>
          <a:xfrm>
            <a:off x="7955280" y="3807229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2050" r:id="rId2" imgW="1076400" imgH="495360"/>
      <p:control spid="2051" r:id="rId3" imgW="1352520" imgH="495360"/>
      <p:control spid="2053" r:id="rId4" imgW="981000" imgH="219240"/>
      <p:control spid="2054" r:id="rId5" imgW="590400" imgH="552600"/>
      <p:control spid="2055" r:id="rId6" imgW="590400" imgH="552600"/>
      <p:control spid="2056" r:id="rId7" imgW="590400" imgH="552600"/>
      <p:control spid="2057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4484562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4098" r:id="rId2" imgW="1076400" imgH="495360"/>
      <p:control spid="4099" r:id="rId3" imgW="1352520" imgH="495360"/>
      <p:control spid="4101" r:id="rId4" imgW="990720" imgH="219240"/>
      <p:control spid="4102" r:id="rId5" imgW="590400" imgH="552600"/>
      <p:control spid="4103" r:id="rId6" imgW="590400" imgH="552600"/>
      <p:control spid="4104" r:id="rId7" imgW="590400" imgH="552600"/>
      <p:control spid="4105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5161895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5122" r:id="rId2" imgW="1076400" imgH="495360"/>
      <p:control spid="5123" r:id="rId3" imgW="1352520" imgH="495360"/>
      <p:control spid="5125" r:id="rId4" imgW="990720" imgH="219240"/>
      <p:control spid="5126" r:id="rId5" imgW="590400" imgH="552600"/>
      <p:control spid="5127" r:id="rId6" imgW="590400" imgH="552600"/>
      <p:control spid="5128" r:id="rId7" imgW="590400" imgH="552600"/>
      <p:control spid="5129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5822296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6146" r:id="rId2" imgW="1076400" imgH="495360"/>
      <p:control spid="6147" r:id="rId3" imgW="1352520" imgH="495360"/>
      <p:control spid="6149" r:id="rId4" imgW="990720" imgH="219240"/>
      <p:control spid="6150" r:id="rId5" imgW="590400" imgH="552600"/>
      <p:control spid="6151" r:id="rId6" imgW="590400" imgH="552600"/>
      <p:control spid="6152" r:id="rId7" imgW="590400" imgH="552600"/>
      <p:control spid="6153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Ито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0"/>
            <a:ext cx="8681598" cy="5436525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3" name="TextBox 22"/>
          <p:cNvSpPr txBox="1"/>
          <p:nvPr userDrawn="1"/>
        </p:nvSpPr>
        <p:spPr>
          <a:xfrm>
            <a:off x="290946" y="872836"/>
            <a:ext cx="86784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800" spc="-150" dirty="0" smtClean="0">
                <a:solidFill>
                  <a:schemeClr val="tx1"/>
                </a:solidFill>
              </a:rPr>
              <a:t>Анализ работы с тестом</a:t>
            </a:r>
            <a:endParaRPr lang="ru-RU" sz="3600" spc="-150" dirty="0" smtClean="0">
              <a:solidFill>
                <a:schemeClr val="tx1"/>
              </a:solidFill>
            </a:endParaRPr>
          </a:p>
        </p:txBody>
      </p:sp>
    </p:spTree>
    <p:controls>
      <p:control spid="8196" r:id="rId2" imgW="981000" imgH="219240"/>
      <p:control spid="8201" r:id="rId3" imgW="5600880" imgH="800280"/>
      <p:control spid="8202" r:id="rId4" imgW="1209600" imgH="771480"/>
      <p:control spid="8203" r:id="rId5" imgW="5600880" imgH="800280"/>
      <p:control spid="8204" r:id="rId6" imgW="1209600" imgH="771480"/>
      <p:control spid="8205" r:id="rId7" imgW="5600880" imgH="800280"/>
      <p:control spid="8206" r:id="rId8" imgW="1209600" imgH="771480"/>
      <p:control spid="8207" r:id="rId9" imgW="5600880" imgH="800280"/>
      <p:control spid="8208" r:id="rId10" imgW="1209600" imgH="771480"/>
      <p:control spid="8209" r:id="rId11" imgW="3419640" imgH="800280"/>
      <p:control spid="8210" r:id="rId12" imgW="3419640" imgH="80028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830EF-4C9E-4C2A-9C15-B1668713B94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5" r:id="rId2"/>
    <p:sldLayoutId id="2147483656" r:id="rId3"/>
    <p:sldLayoutId id="2147483657" r:id="rId4"/>
    <p:sldLayoutId id="2147483658" r:id="rId5"/>
    <p:sldLayoutId id="2147483660" r:id="rId6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1"/>
          </p:nvPr>
        </p:nvSpPr>
        <p:spPr>
          <a:xfrm>
            <a:off x="615142" y="1160517"/>
            <a:ext cx="7930372" cy="279261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ТЕСТ</a:t>
            </a:r>
          </a:p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 комедии</a:t>
            </a:r>
          </a:p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«Горе от ума»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2"/>
          </p:nvPr>
        </p:nvSpPr>
        <p:spPr>
          <a:xfrm>
            <a:off x="614282" y="4282775"/>
            <a:ext cx="4635635" cy="1503171"/>
          </a:xfr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  <a:softEdge rad="635000"/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Эфендиев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М.М.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МКОУ «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Игалинская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СОШ</a:t>
            </a: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2017/2018г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3"/>
          </p:nvPr>
        </p:nvSpPr>
        <p:spPr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9 класс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9. Кто из героев комедии А. С. </a:t>
            </a:r>
            <a:r>
              <a:rPr lang="ru-RU" b="1" dirty="0" err="1" smtClean="0"/>
              <a:t>Грибоедова</a:t>
            </a:r>
            <a:r>
              <a:rPr lang="ru-RU" b="1" dirty="0" smtClean="0"/>
              <a:t> «Горе от ума» отзывается о Чацком так: 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    </a:t>
            </a:r>
            <a:r>
              <a:rPr lang="ru-RU" b="1" i="1" dirty="0" smtClean="0">
                <a:solidFill>
                  <a:srgbClr val="C00000"/>
                </a:solidFill>
              </a:rPr>
              <a:t>«Кто так чувствителен, и весел, и остёр,</a:t>
            </a:r>
            <a:endParaRPr lang="ru-RU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       Как Александр </a:t>
            </a:r>
            <a:r>
              <a:rPr lang="ru-RU" b="1" i="1" dirty="0" err="1" smtClean="0">
                <a:solidFill>
                  <a:srgbClr val="C00000"/>
                </a:solidFill>
              </a:rPr>
              <a:t>Андреич</a:t>
            </a:r>
            <a:r>
              <a:rPr lang="ru-RU" b="1" i="1" dirty="0" smtClean="0">
                <a:solidFill>
                  <a:srgbClr val="C00000"/>
                </a:solidFill>
              </a:rPr>
              <a:t> Чацкий!» </a:t>
            </a:r>
            <a:endParaRPr lang="ru-RU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Софья 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Фамусов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Молчалин 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Лиза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b="1" dirty="0" smtClean="0"/>
              <a:t>10. К кому обращается Фамусов со словами: </a:t>
            </a:r>
            <a:r>
              <a:rPr lang="ru-RU" b="1" i="1" dirty="0" smtClean="0">
                <a:solidFill>
                  <a:srgbClr val="C00000"/>
                </a:solidFill>
              </a:rPr>
              <a:t>«Читай не так, как пономарь, а с чувством</a:t>
            </a:r>
            <a:r>
              <a:rPr lang="ru-RU" b="1" dirty="0" smtClean="0">
                <a:solidFill>
                  <a:srgbClr val="C00000"/>
                </a:solidFill>
              </a:rPr>
              <a:t>, </a:t>
            </a:r>
            <a:r>
              <a:rPr lang="ru-RU" b="1" i="1" dirty="0" smtClean="0">
                <a:solidFill>
                  <a:srgbClr val="C00000"/>
                </a:solidFill>
              </a:rPr>
              <a:t>с толком, с расстановкой!»?</a:t>
            </a:r>
            <a:r>
              <a:rPr lang="ru-RU" b="1" dirty="0" smtClean="0">
                <a:solidFill>
                  <a:srgbClr val="C00000"/>
                </a:solidFill>
              </a:rPr>
              <a:t>  </a:t>
            </a:r>
            <a:endParaRPr lang="ru-RU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К Молчалину 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К Чацкому 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К Скалозубу 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К Петрушке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11. Укажите «крылатое» выражение, которое отсутствует в комедии «Горе от ума».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«Ну как не порадеть родному человеку». 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«Счастливые часов не наблюдают».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«Любви все возрасты покорны».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«Свежо предание, а верится с трудом».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b="1" dirty="0" smtClean="0"/>
              <a:t>12. Кто распустил слух о сумасшествии Чацкого?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Молчалин 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Софья 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Княгиня </a:t>
            </a:r>
            <a:r>
              <a:rPr lang="ru-RU" dirty="0" err="1" smtClean="0"/>
              <a:t>Ласова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Скалозуб 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b="1" dirty="0" smtClean="0"/>
              <a:t>В какой город в комедии А. С. </a:t>
            </a:r>
            <a:r>
              <a:rPr lang="ru-RU" b="1" dirty="0" err="1" smtClean="0"/>
              <a:t>Грибоедова</a:t>
            </a:r>
            <a:r>
              <a:rPr lang="ru-RU" b="1" dirty="0" smtClean="0"/>
              <a:t> «Горе от ума» Фамусов обещает в минуту     гнева отправить Софью?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Тверь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Санкт-Петербург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Саратов 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Москва 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b="1" dirty="0" smtClean="0"/>
              <a:t>Каково первоначальное название пьесы  А.       </a:t>
            </a:r>
          </a:p>
          <a:p>
            <a:pPr marL="514350" indent="-514350">
              <a:buNone/>
            </a:pPr>
            <a:r>
              <a:rPr lang="ru-RU" b="1" dirty="0" smtClean="0"/>
              <a:t>                    С. </a:t>
            </a:r>
            <a:r>
              <a:rPr lang="ru-RU" b="1" dirty="0" err="1" smtClean="0"/>
              <a:t>Грибоедова</a:t>
            </a:r>
            <a:r>
              <a:rPr lang="ru-RU" b="1" dirty="0" smtClean="0"/>
              <a:t> «Горе от ума»?</a:t>
            </a:r>
          </a:p>
          <a:p>
            <a:pPr marL="514350" indent="-514350">
              <a:buNone/>
            </a:pPr>
            <a:r>
              <a:rPr lang="ru-RU" b="1" dirty="0" smtClean="0"/>
              <a:t> </a:t>
            </a:r>
            <a:endParaRPr lang="ru-RU" dirty="0" smtClean="0"/>
          </a:p>
          <a:p>
            <a:pPr marL="514350" indent="-514350"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«Горе от глупости» 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«Горе умному» 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«Горе уму» 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«Горе глупому»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b="1" dirty="0" smtClean="0"/>
              <a:t>2. Какой тип конфликта разворачивается в    пьесе А. С. </a:t>
            </a:r>
            <a:r>
              <a:rPr lang="ru-RU" b="1" dirty="0" err="1" smtClean="0"/>
              <a:t>Грибоедова</a:t>
            </a:r>
            <a:r>
              <a:rPr lang="ru-RU" b="1" dirty="0" smtClean="0"/>
              <a:t> «Горе от ума»?  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Социальный 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Семейный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Социально-любовный 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Любовный 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b="1" dirty="0" smtClean="0"/>
              <a:t>3. К какому жанру драматургических произведений относится пьеса «Горе от ума»?  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Трагедия 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Комедия 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Поэма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Драма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b="1" dirty="0" smtClean="0"/>
              <a:t>4. В какой временной промежуток происходят события, описанные в комедии «Горе от ума»? 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1 год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1 час 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1 день(сутки)</a:t>
            </a:r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1 неделя 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b="1" dirty="0" smtClean="0"/>
              <a:t>5. В каком городе происходят события, описанные в комедии «Горе от ума»?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Тверь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Москва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Саратов 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Санкт-Петербург 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b="1" dirty="0" smtClean="0"/>
              <a:t>6. О каком герое комедии А. С. </a:t>
            </a:r>
            <a:r>
              <a:rPr lang="ru-RU" b="1" dirty="0" err="1" smtClean="0"/>
              <a:t>Грибоедова</a:t>
            </a:r>
            <a:r>
              <a:rPr lang="ru-RU" b="1" dirty="0" smtClean="0"/>
              <a:t> «Горе от ума» сказано</a:t>
            </a:r>
            <a:r>
              <a:rPr lang="ru-RU" b="1" i="1" dirty="0" smtClean="0"/>
              <a:t>: «И золотой мешок, и</a:t>
            </a:r>
            <a:r>
              <a:rPr lang="ru-RU" b="1" dirty="0" smtClean="0"/>
              <a:t> </a:t>
            </a:r>
            <a:r>
              <a:rPr lang="ru-RU" b="1" i="1" dirty="0" smtClean="0"/>
              <a:t>метит в генералы»?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О </a:t>
            </a:r>
            <a:r>
              <a:rPr lang="ru-RU" dirty="0" err="1" smtClean="0"/>
              <a:t>Гориче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О </a:t>
            </a:r>
            <a:r>
              <a:rPr lang="ru-RU" dirty="0" err="1" smtClean="0"/>
              <a:t>Загорецком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О Скалозубе 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О Репетилове 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7. О каком герое комедии А. С. </a:t>
            </a:r>
            <a:r>
              <a:rPr lang="ru-RU" b="1" dirty="0" err="1" smtClean="0"/>
              <a:t>Грибоедова</a:t>
            </a:r>
            <a:r>
              <a:rPr lang="ru-RU" b="1" dirty="0" smtClean="0"/>
              <a:t> «Горе от ума» сказано: </a:t>
            </a:r>
            <a:r>
              <a:rPr lang="ru-RU" b="1" i="1" dirty="0" smtClean="0"/>
              <a:t>«Услужлив,</a:t>
            </a:r>
            <a:r>
              <a:rPr lang="ru-RU" b="1" dirty="0" smtClean="0"/>
              <a:t> </a:t>
            </a:r>
            <a:r>
              <a:rPr lang="ru-RU" b="1" i="1" dirty="0" smtClean="0"/>
              <a:t>скромненький, в лице румянец есть. Вот он на цыпочках, и не богат словами…»?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О Молчалине 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О </a:t>
            </a:r>
            <a:r>
              <a:rPr lang="ru-RU" dirty="0" err="1" smtClean="0"/>
              <a:t>Загорецком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О Репетилове 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О Скалозубе 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 smtClean="0"/>
              <a:t>8. Кого из персонажей комедии А. С. </a:t>
            </a:r>
            <a:r>
              <a:rPr lang="ru-RU" b="1" dirty="0" err="1" smtClean="0"/>
              <a:t>Грибоедова</a:t>
            </a:r>
            <a:r>
              <a:rPr lang="ru-RU" b="1" dirty="0" smtClean="0"/>
              <a:t> «Горе от ума» характеризуют следующие строки:</a:t>
            </a:r>
            <a:endParaRPr lang="ru-RU" dirty="0" smtClean="0"/>
          </a:p>
          <a:p>
            <a:r>
              <a:rPr lang="ru-RU" i="1" dirty="0" smtClean="0"/>
              <a:t>«Кто другой так мирно всё уладит!</a:t>
            </a:r>
            <a:endParaRPr lang="ru-RU" dirty="0" smtClean="0"/>
          </a:p>
          <a:p>
            <a:r>
              <a:rPr lang="ru-RU" i="1" dirty="0" smtClean="0"/>
              <a:t>Там моську вовремя погладит,</a:t>
            </a:r>
            <a:endParaRPr lang="ru-RU" dirty="0" smtClean="0"/>
          </a:p>
          <a:p>
            <a:r>
              <a:rPr lang="ru-RU" i="1" dirty="0" smtClean="0"/>
              <a:t>Там в пору карточку вотрёт,</a:t>
            </a:r>
            <a:endParaRPr lang="ru-RU" dirty="0" smtClean="0"/>
          </a:p>
          <a:p>
            <a:r>
              <a:rPr lang="ru-RU" i="1" dirty="0" smtClean="0"/>
              <a:t>В нём </a:t>
            </a:r>
            <a:r>
              <a:rPr lang="ru-RU" i="1" dirty="0" err="1" smtClean="0"/>
              <a:t>Загорецкий</a:t>
            </a:r>
            <a:r>
              <a:rPr lang="ru-RU" i="1" dirty="0" smtClean="0"/>
              <a:t> не умрет!..»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Фамусова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Репетилова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Молчалина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Чацкого 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456</Words>
  <Application>Microsoft Office PowerPoint</Application>
  <PresentationFormat>Экран (4:3)</PresentationFormat>
  <Paragraphs>98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Manager>мсм</Manager>
  <Company>исош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эмм2017</dc:creator>
  <cp:lastModifiedBy>муртаза</cp:lastModifiedBy>
  <cp:revision>21</cp:revision>
  <dcterms:created xsi:type="dcterms:W3CDTF">2010-02-09T18:22:56Z</dcterms:created>
  <dcterms:modified xsi:type="dcterms:W3CDTF">2017-09-24T12:58:56Z</dcterms:modified>
</cp:coreProperties>
</file>