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custDataLst>
    <p:tags r:id="rId22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8025" autoAdjust="0"/>
    <p:restoredTop sz="96433" autoAdjust="0"/>
  </p:normalViewPr>
  <p:slideViewPr>
    <p:cSldViewPr snapToGrid="0">
      <p:cViewPr>
        <p:scale>
          <a:sx n="74" d="100"/>
          <a:sy n="74" d="100"/>
        </p:scale>
        <p:origin x="226" y="-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A218-1BD9-44B7-AD25-60C2204205A7}" type="datetimeFigureOut">
              <a:rPr lang="ru-RU" smtClean="0"/>
              <a:pPr/>
              <a:t>04.11.2018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7EFC-FB93-4B0A-97A4-5DFF6022B2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95389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A218-1BD9-44B7-AD25-60C2204205A7}" type="datetimeFigureOut">
              <a:rPr lang="ru-RU" smtClean="0"/>
              <a:pPr/>
              <a:t>04.11.2018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7EFC-FB93-4B0A-97A4-5DFF6022B2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772015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A218-1BD9-44B7-AD25-60C2204205A7}" type="datetimeFigureOut">
              <a:rPr lang="ru-RU" smtClean="0"/>
              <a:pPr/>
              <a:t>04.11.2018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7EFC-FB93-4B0A-97A4-5DFF6022B2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193147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A218-1BD9-44B7-AD25-60C2204205A7}" type="datetimeFigureOut">
              <a:rPr lang="ru-RU" smtClean="0"/>
              <a:pPr/>
              <a:t>04.11.2018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7EFC-FB93-4B0A-97A4-5DFF6022B2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619137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A218-1BD9-44B7-AD25-60C2204205A7}" type="datetimeFigureOut">
              <a:rPr lang="ru-RU" smtClean="0"/>
              <a:pPr/>
              <a:t>04.11.2018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7EFC-FB93-4B0A-97A4-5DFF6022B2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19446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A218-1BD9-44B7-AD25-60C2204205A7}" type="datetimeFigureOut">
              <a:rPr lang="ru-RU" smtClean="0"/>
              <a:pPr/>
              <a:t>04.11.2018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7EFC-FB93-4B0A-97A4-5DFF6022B2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870402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A218-1BD9-44B7-AD25-60C2204205A7}" type="datetimeFigureOut">
              <a:rPr lang="ru-RU" smtClean="0"/>
              <a:pPr/>
              <a:t>04.11.2018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7EFC-FB93-4B0A-97A4-5DFF6022B2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098864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A218-1BD9-44B7-AD25-60C2204205A7}" type="datetimeFigureOut">
              <a:rPr lang="ru-RU" smtClean="0"/>
              <a:pPr/>
              <a:t>04.11.2018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7EFC-FB93-4B0A-97A4-5DFF6022B2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302645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A218-1BD9-44B7-AD25-60C2204205A7}" type="datetimeFigureOut">
              <a:rPr lang="ru-RU" smtClean="0"/>
              <a:pPr/>
              <a:t>04.11.2018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7EFC-FB93-4B0A-97A4-5DFF6022B2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143964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A218-1BD9-44B7-AD25-60C2204205A7}" type="datetimeFigureOut">
              <a:rPr lang="ru-RU" smtClean="0"/>
              <a:pPr/>
              <a:t>04.11.2018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7EFC-FB93-4B0A-97A4-5DFF6022B2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267339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A218-1BD9-44B7-AD25-60C2204205A7}" type="datetimeFigureOut">
              <a:rPr lang="ru-RU" smtClean="0"/>
              <a:pPr/>
              <a:t>04.11.2018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7EFC-FB93-4B0A-97A4-5DFF6022B2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744860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89A218-1BD9-44B7-AD25-60C2204205A7}" type="datetimeFigureOut">
              <a:rPr lang="ru-RU" smtClean="0"/>
              <a:pPr/>
              <a:t>04.11.2018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5C7EFC-FB93-4B0A-97A4-5DFF6022B2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461779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031" y="0"/>
            <a:ext cx="9139938" cy="6858000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2979506" y="337151"/>
            <a:ext cx="5560787" cy="390876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Литературно-математическая</a:t>
            </a:r>
          </a:p>
          <a:p>
            <a:pPr algn="ctr"/>
            <a:r>
              <a:rPr lang="ru-RU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викторина</a:t>
            </a:r>
          </a:p>
          <a:p>
            <a:pPr algn="ctr"/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Внеурочное мероприятие </a:t>
            </a:r>
          </a:p>
          <a:p>
            <a:pPr algn="ctr"/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 математике</a:t>
            </a:r>
          </a:p>
          <a:p>
            <a:pPr algn="ctr"/>
            <a:r>
              <a:rPr lang="ru-RU" sz="32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Автор - </a:t>
            </a:r>
            <a:r>
              <a:rPr lang="ru-RU" sz="32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Эфендиев</a:t>
            </a:r>
            <a:r>
              <a:rPr lang="ru-RU" sz="32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М.М.</a:t>
            </a:r>
          </a:p>
          <a:p>
            <a:pPr algn="ctr"/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2018 год</a:t>
            </a:r>
            <a:endParaRPr lang="ru-RU" sz="3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52666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Блок-схема: ссылка на другую страницу 1"/>
          <p:cNvSpPr/>
          <p:nvPr/>
        </p:nvSpPr>
        <p:spPr>
          <a:xfrm>
            <a:off x="976045" y="544530"/>
            <a:ext cx="7181636" cy="2671281"/>
          </a:xfrm>
          <a:prstGeom prst="flowChartOffpageConnector">
            <a:avLst/>
          </a:prstGeom>
          <a:ln>
            <a:noFill/>
          </a:ln>
          <a:effectLst>
            <a:glow rad="228600">
              <a:schemeClr val="accent2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b="1" dirty="0" smtClean="0"/>
              <a:t>Кто впервые приблизительно вычислил диаметр Земли?</a:t>
            </a:r>
            <a:br>
              <a:rPr lang="ru-RU" sz="3600" b="1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996593" y="3298004"/>
            <a:ext cx="2897314" cy="1366463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rgbClr val="FF0000"/>
                </a:solidFill>
              </a:rPr>
              <a:t>Неверно</a:t>
            </a:r>
            <a:endParaRPr lang="ru-RU" sz="4400" b="1" dirty="0">
              <a:solidFill>
                <a:srgbClr val="FF0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571999" y="3328827"/>
            <a:ext cx="2897313" cy="1366463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FF0000"/>
                </a:solidFill>
              </a:rPr>
              <a:t>Увы…</a:t>
            </a:r>
            <a:endParaRPr lang="ru-RU" sz="4800" b="1" dirty="0">
              <a:solidFill>
                <a:srgbClr val="FF00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45222" y="4869950"/>
            <a:ext cx="2897314" cy="1366463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FF0000"/>
                </a:solidFill>
              </a:rPr>
              <a:t>Верно</a:t>
            </a:r>
            <a:endParaRPr lang="ru-RU" sz="4800" b="1" dirty="0">
              <a:solidFill>
                <a:srgbClr val="FF0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551451" y="4890498"/>
            <a:ext cx="2897314" cy="1366463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 smtClean="0">
                <a:solidFill>
                  <a:srgbClr val="FF0000"/>
                </a:solidFill>
              </a:rPr>
              <a:t>Разве?</a:t>
            </a:r>
            <a:endParaRPr lang="ru-RU" sz="5400" b="1" dirty="0">
              <a:solidFill>
                <a:srgbClr val="FF000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976045" y="3308279"/>
            <a:ext cx="2897312" cy="1387011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FF0000"/>
                </a:solidFill>
              </a:rPr>
              <a:t>Эвклид</a:t>
            </a:r>
            <a:endParaRPr lang="ru-RU" sz="4800" b="1" dirty="0">
              <a:solidFill>
                <a:srgbClr val="FF000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561726" y="3308279"/>
            <a:ext cx="2897312" cy="1387011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FF0000"/>
                </a:solidFill>
              </a:rPr>
              <a:t>Виет</a:t>
            </a:r>
            <a:endParaRPr lang="ru-RU" sz="4800" b="1" dirty="0">
              <a:solidFill>
                <a:srgbClr val="FF000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934949" y="4849402"/>
            <a:ext cx="2897312" cy="1387011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rgbClr val="FF0000"/>
                </a:solidFill>
              </a:rPr>
              <a:t>Эратосфен</a:t>
            </a:r>
            <a:endParaRPr lang="ru-RU" sz="4400" b="1" dirty="0">
              <a:solidFill>
                <a:srgbClr val="FF000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572001" y="4859676"/>
            <a:ext cx="2897312" cy="1387011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FF0000"/>
                </a:solidFill>
              </a:rPr>
              <a:t>Пифагор</a:t>
            </a:r>
            <a:endParaRPr lang="ru-RU" sz="4800" b="1" dirty="0">
              <a:solidFill>
                <a:srgbClr val="FF0000"/>
              </a:solidFill>
            </a:endParaRPr>
          </a:p>
        </p:txBody>
      </p:sp>
      <p:sp>
        <p:nvSpPr>
          <p:cNvPr id="11" name="Управляющая кнопка: далее 10">
            <a:hlinkClick r:id="" action="ppaction://hlinkshowjump?jump=nextslide" highlightClick="1"/>
          </p:cNvPr>
          <p:cNvSpPr/>
          <p:nvPr/>
        </p:nvSpPr>
        <p:spPr>
          <a:xfrm>
            <a:off x="8455631" y="6318607"/>
            <a:ext cx="523982" cy="369869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2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" dur="2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0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5" dur="2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Блок-схема: ссылка на другую страницу 1"/>
          <p:cNvSpPr/>
          <p:nvPr/>
        </p:nvSpPr>
        <p:spPr>
          <a:xfrm>
            <a:off x="976045" y="544530"/>
            <a:ext cx="7181636" cy="2671281"/>
          </a:xfrm>
          <a:prstGeom prst="flowChartOffpageConnector">
            <a:avLst/>
          </a:prstGeom>
          <a:ln>
            <a:noFill/>
          </a:ln>
          <a:effectLst>
            <a:glow rad="228600">
              <a:schemeClr val="accent2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b="1" dirty="0" smtClean="0"/>
              <a:t>Кого из великих математиков называют «Королем математики»?</a:t>
            </a:r>
            <a:br>
              <a:rPr lang="ru-RU" sz="3600" b="1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996593" y="3298004"/>
            <a:ext cx="2897314" cy="1366463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 smtClean="0">
                <a:solidFill>
                  <a:srgbClr val="FF0000"/>
                </a:solidFill>
              </a:rPr>
              <a:t>Верно</a:t>
            </a:r>
          </a:p>
          <a:p>
            <a:pPr algn="ctr"/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571999" y="3328827"/>
            <a:ext cx="2897313" cy="1366463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 smtClean="0">
                <a:solidFill>
                  <a:srgbClr val="FF0000"/>
                </a:solidFill>
              </a:rPr>
              <a:t>Разве?</a:t>
            </a:r>
            <a:endParaRPr lang="ru-RU" sz="5400" b="1" dirty="0">
              <a:solidFill>
                <a:srgbClr val="FF00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45222" y="4869950"/>
            <a:ext cx="2897314" cy="1366463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FF0000"/>
                </a:solidFill>
              </a:rPr>
              <a:t>Увы…</a:t>
            </a:r>
            <a:endParaRPr lang="ru-RU" sz="4800" b="1" dirty="0">
              <a:solidFill>
                <a:srgbClr val="FF0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551451" y="4890498"/>
            <a:ext cx="2897314" cy="1366463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rgbClr val="FF0000"/>
                </a:solidFill>
              </a:rPr>
              <a:t>Неверно</a:t>
            </a:r>
            <a:endParaRPr lang="ru-RU" sz="4400" b="1" dirty="0">
              <a:solidFill>
                <a:srgbClr val="FF000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017142" y="3267183"/>
            <a:ext cx="2866489" cy="1417834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FF0000"/>
                </a:solidFill>
              </a:rPr>
              <a:t>Гаусс</a:t>
            </a:r>
            <a:endParaRPr lang="ru-RU" sz="4800" b="1" dirty="0">
              <a:solidFill>
                <a:srgbClr val="FF000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592549" y="3308280"/>
            <a:ext cx="2866489" cy="1417834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FF0000"/>
                </a:solidFill>
              </a:rPr>
              <a:t>Эвклид</a:t>
            </a:r>
            <a:endParaRPr lang="ru-RU" sz="4800" b="1" dirty="0">
              <a:solidFill>
                <a:srgbClr val="FF000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976045" y="4849404"/>
            <a:ext cx="2866489" cy="1417834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FF0000"/>
                </a:solidFill>
              </a:rPr>
              <a:t>Виет</a:t>
            </a:r>
            <a:endParaRPr lang="ru-RU" sz="4800" b="1" dirty="0">
              <a:solidFill>
                <a:srgbClr val="FF000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582274" y="4869952"/>
            <a:ext cx="2866489" cy="1417834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FF0000"/>
                </a:solidFill>
              </a:rPr>
              <a:t>Пифагор</a:t>
            </a:r>
            <a:endParaRPr lang="ru-RU" sz="4800" b="1" dirty="0">
              <a:solidFill>
                <a:srgbClr val="FF0000"/>
              </a:solidFill>
            </a:endParaRPr>
          </a:p>
        </p:txBody>
      </p:sp>
      <p:sp>
        <p:nvSpPr>
          <p:cNvPr id="11" name="Управляющая кнопка: далее 10">
            <a:hlinkClick r:id="" action="ppaction://hlinkshowjump?jump=nextslide" highlightClick="1"/>
          </p:cNvPr>
          <p:cNvSpPr/>
          <p:nvPr/>
        </p:nvSpPr>
        <p:spPr>
          <a:xfrm>
            <a:off x="8455631" y="6318607"/>
            <a:ext cx="523982" cy="369869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" dur="2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" dur="2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5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Блок-схема: ссылка на другую страницу 1"/>
          <p:cNvSpPr/>
          <p:nvPr/>
        </p:nvSpPr>
        <p:spPr>
          <a:xfrm>
            <a:off x="976045" y="544530"/>
            <a:ext cx="7181636" cy="2671281"/>
          </a:xfrm>
          <a:prstGeom prst="flowChartOffpageConnector">
            <a:avLst/>
          </a:prstGeom>
          <a:ln>
            <a:noFill/>
          </a:ln>
          <a:effectLst>
            <a:glow rad="228600">
              <a:schemeClr val="accent2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i="1" dirty="0" smtClean="0"/>
              <a:t>Какому русскому поэту принадлежат эти математические строки: «Мы почитаем всех нулями, а единицами себя»?</a:t>
            </a:r>
            <a:endParaRPr lang="ru-RU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996593" y="3298004"/>
            <a:ext cx="2897314" cy="1366463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rgbClr val="FF0000"/>
                </a:solidFill>
              </a:rPr>
              <a:t>Неверно</a:t>
            </a:r>
            <a:endParaRPr lang="ru-RU" sz="4400" b="1" dirty="0">
              <a:solidFill>
                <a:srgbClr val="FF0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571999" y="3328827"/>
            <a:ext cx="2897313" cy="1366463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FF0000"/>
                </a:solidFill>
              </a:rPr>
              <a:t>Разве?</a:t>
            </a:r>
            <a:endParaRPr lang="ru-RU" sz="4800" b="1" dirty="0">
              <a:solidFill>
                <a:srgbClr val="FF00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45222" y="4869950"/>
            <a:ext cx="2897314" cy="1366463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FF0000"/>
                </a:solidFill>
              </a:rPr>
              <a:t>Увы…</a:t>
            </a:r>
            <a:endParaRPr lang="ru-RU" sz="4800" b="1" dirty="0">
              <a:solidFill>
                <a:srgbClr val="FF0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551451" y="4890498"/>
            <a:ext cx="2897314" cy="1366463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rgbClr val="FF0000"/>
                </a:solidFill>
              </a:rPr>
              <a:t>Верно</a:t>
            </a:r>
          </a:p>
          <a:p>
            <a:pPr algn="ctr"/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986319" y="3267182"/>
            <a:ext cx="2887038" cy="1428108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М.Ю.Лермонтову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582275" y="3298005"/>
            <a:ext cx="2887038" cy="1428108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Ф.И.Тютчеву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934949" y="4849402"/>
            <a:ext cx="2887038" cy="1428108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Н.А.Некрасову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4541179" y="4880224"/>
            <a:ext cx="2887038" cy="1428108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А.С.Пушкину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11" name="Управляющая кнопка: далее 10">
            <a:hlinkClick r:id="" action="ppaction://hlinkshowjump?jump=nextslide" highlightClick="1"/>
          </p:cNvPr>
          <p:cNvSpPr/>
          <p:nvPr/>
        </p:nvSpPr>
        <p:spPr>
          <a:xfrm>
            <a:off x="8455631" y="6318607"/>
            <a:ext cx="523982" cy="369869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Управляющая кнопка: далее 12">
            <a:hlinkClick r:id="" action="ppaction://hlinkshowjump?jump=nextslide" highlightClick="1"/>
          </p:cNvPr>
          <p:cNvSpPr/>
          <p:nvPr/>
        </p:nvSpPr>
        <p:spPr>
          <a:xfrm>
            <a:off x="8608031" y="6471007"/>
            <a:ext cx="523982" cy="369869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2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" dur="2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" dur="2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Блок-схема: ссылка на другую страницу 1"/>
          <p:cNvSpPr/>
          <p:nvPr/>
        </p:nvSpPr>
        <p:spPr>
          <a:xfrm>
            <a:off x="976045" y="544530"/>
            <a:ext cx="7181636" cy="2671281"/>
          </a:xfrm>
          <a:prstGeom prst="flowChartOffpageConnector">
            <a:avLst/>
          </a:prstGeom>
          <a:ln>
            <a:noFill/>
          </a:ln>
          <a:effectLst>
            <a:glow rad="228600">
              <a:schemeClr val="accent2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i="1" dirty="0" smtClean="0"/>
              <a:t>Чьи это строки?</a:t>
            </a:r>
            <a:br>
              <a:rPr lang="ru-RU" sz="2400" b="1" i="1" dirty="0" smtClean="0"/>
            </a:br>
            <a:r>
              <a:rPr lang="ru-RU" sz="2400" b="1" i="1" dirty="0" smtClean="0"/>
              <a:t>«Мы любим всё - и жар холодных чисел,</a:t>
            </a:r>
            <a:br>
              <a:rPr lang="ru-RU" sz="2400" b="1" i="1" dirty="0" smtClean="0"/>
            </a:br>
            <a:r>
              <a:rPr lang="ru-RU" sz="2400" b="1" i="1" dirty="0" smtClean="0"/>
              <a:t>И дар божественных видений,</a:t>
            </a:r>
            <a:br>
              <a:rPr lang="ru-RU" sz="2400" b="1" i="1" dirty="0" smtClean="0"/>
            </a:br>
            <a:r>
              <a:rPr lang="ru-RU" sz="2400" b="1" i="1" dirty="0" smtClean="0"/>
              <a:t>Нам внятно всё - и острый галльский смысл,</a:t>
            </a:r>
            <a:br>
              <a:rPr lang="ru-RU" sz="2400" b="1" i="1" dirty="0" smtClean="0"/>
            </a:br>
            <a:r>
              <a:rPr lang="ru-RU" sz="2400" b="1" i="1" dirty="0" smtClean="0"/>
              <a:t>И сумрачный германский гений...»</a:t>
            </a:r>
            <a:r>
              <a:rPr lang="ru-RU" sz="2400" b="1" dirty="0" smtClean="0"/>
              <a:t/>
            </a:r>
            <a:br>
              <a:rPr lang="ru-RU" sz="2400" b="1" dirty="0" smtClean="0"/>
            </a:br>
            <a:endParaRPr lang="ru-RU" sz="24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996593" y="3298004"/>
            <a:ext cx="2897314" cy="136646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FF0000"/>
                </a:solidFill>
              </a:rPr>
              <a:t>Неверно</a:t>
            </a:r>
            <a:endParaRPr lang="ru-RU" sz="4800" b="1" dirty="0">
              <a:solidFill>
                <a:srgbClr val="FF0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571999" y="3328827"/>
            <a:ext cx="2897313" cy="136646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5400" b="1" dirty="0" smtClean="0">
                <a:solidFill>
                  <a:srgbClr val="FF0000"/>
                </a:solidFill>
              </a:rPr>
              <a:t>Разве?</a:t>
            </a:r>
            <a:endParaRPr lang="ru-RU" sz="5400" b="1" dirty="0">
              <a:solidFill>
                <a:srgbClr val="FF00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45222" y="4869950"/>
            <a:ext cx="2897314" cy="136646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5400" b="1" dirty="0" smtClean="0">
                <a:solidFill>
                  <a:schemeClr val="bg1"/>
                </a:solidFill>
              </a:rPr>
              <a:t>Увы…</a:t>
            </a:r>
            <a:endParaRPr lang="ru-RU" sz="5400" b="1" dirty="0">
              <a:solidFill>
                <a:schemeClr val="bg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551451" y="4890498"/>
            <a:ext cx="2897314" cy="136646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FF0000"/>
                </a:solidFill>
              </a:rPr>
              <a:t>Верно</a:t>
            </a:r>
          </a:p>
          <a:p>
            <a:pPr algn="ctr"/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996593" y="3318553"/>
            <a:ext cx="2897313" cy="1366463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М.Лермонтов «Мцыри»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582274" y="3308279"/>
            <a:ext cx="2897313" cy="1366463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Н.Некрасов «Школьник»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924674" y="4859677"/>
            <a:ext cx="2897313" cy="1366463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А.Пушкин «Полтава»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541177" y="4880225"/>
            <a:ext cx="2897313" cy="1366463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А.Блок «Скифы»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11" name="Управляющая кнопка: далее 10">
            <a:hlinkClick r:id="" action="ppaction://hlinkshowjump?jump=nextslide" highlightClick="1"/>
          </p:cNvPr>
          <p:cNvSpPr/>
          <p:nvPr/>
        </p:nvSpPr>
        <p:spPr>
          <a:xfrm>
            <a:off x="8455631" y="6318607"/>
            <a:ext cx="523982" cy="369869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2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" dur="2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" dur="2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Блок-схема: ссылка на другую страницу 1"/>
          <p:cNvSpPr/>
          <p:nvPr/>
        </p:nvSpPr>
        <p:spPr>
          <a:xfrm>
            <a:off x="976045" y="544530"/>
            <a:ext cx="7181636" cy="2671281"/>
          </a:xfrm>
          <a:prstGeom prst="flowChartOffpageConnector">
            <a:avLst/>
          </a:prstGeom>
          <a:ln>
            <a:noFill/>
          </a:ln>
          <a:effectLst>
            <a:glow rad="228600">
              <a:schemeClr val="accent2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Какой поэт воспел числа?</a:t>
            </a:r>
            <a:br>
              <a:rPr lang="ru-RU" sz="2400" b="1" dirty="0" smtClean="0"/>
            </a:br>
            <a:r>
              <a:rPr lang="ru-RU" sz="2400" b="1" dirty="0" smtClean="0"/>
              <a:t>«Вам поклоняюсь, вас желаю, числа!</a:t>
            </a:r>
            <a:br>
              <a:rPr lang="ru-RU" sz="2400" b="1" dirty="0" smtClean="0"/>
            </a:br>
            <a:r>
              <a:rPr lang="ru-RU" sz="2400" b="1" dirty="0" smtClean="0"/>
              <a:t>Свободные, бесплотные, как тени,</a:t>
            </a:r>
            <a:br>
              <a:rPr lang="ru-RU" sz="2400" b="1" dirty="0" smtClean="0"/>
            </a:br>
            <a:r>
              <a:rPr lang="ru-RU" sz="2400" b="1" dirty="0" smtClean="0"/>
              <a:t>Вы радугой связующей повисли</a:t>
            </a:r>
            <a:br>
              <a:rPr lang="ru-RU" sz="2400" b="1" dirty="0" smtClean="0"/>
            </a:br>
            <a:r>
              <a:rPr lang="ru-RU" sz="2400" b="1" dirty="0" smtClean="0"/>
              <a:t>К </a:t>
            </a:r>
            <a:r>
              <a:rPr lang="ru-RU" sz="2400" b="1" dirty="0" err="1" smtClean="0"/>
              <a:t>раздумиям</a:t>
            </a:r>
            <a:r>
              <a:rPr lang="ru-RU" sz="2400" b="1" dirty="0" smtClean="0"/>
              <a:t> с вершины вдохновенья!»</a:t>
            </a:r>
            <a:br>
              <a:rPr lang="ru-RU" sz="2400" b="1" dirty="0" smtClean="0"/>
            </a:br>
            <a:endParaRPr lang="ru-RU" sz="24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996593" y="3298004"/>
            <a:ext cx="2897314" cy="1366463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FF0000"/>
                </a:solidFill>
              </a:rPr>
              <a:t>Неверно</a:t>
            </a:r>
          </a:p>
          <a:p>
            <a:pPr algn="ctr"/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571999" y="3328827"/>
            <a:ext cx="2897313" cy="1366463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 smtClean="0">
                <a:solidFill>
                  <a:srgbClr val="FF0000"/>
                </a:solidFill>
              </a:rPr>
              <a:t>Увы…</a:t>
            </a:r>
            <a:endParaRPr lang="ru-RU" sz="5400" b="1" dirty="0">
              <a:solidFill>
                <a:srgbClr val="FF00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45222" y="4869950"/>
            <a:ext cx="2897314" cy="1366463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FF0000"/>
                </a:solidFill>
              </a:rPr>
              <a:t>Верно</a:t>
            </a:r>
          </a:p>
          <a:p>
            <a:pPr algn="ctr"/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551451" y="4890498"/>
            <a:ext cx="2897314" cy="1366463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FF0000"/>
                </a:solidFill>
              </a:rPr>
              <a:t>Разве?</a:t>
            </a:r>
          </a:p>
          <a:p>
            <a:pPr algn="ctr"/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986319" y="3298004"/>
            <a:ext cx="2907587" cy="1345915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А.Пушкин  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582274" y="3318552"/>
            <a:ext cx="2907587" cy="1345915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А.Блок  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934948" y="4849401"/>
            <a:ext cx="2907587" cy="1345915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В.Брюсов  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541177" y="4900772"/>
            <a:ext cx="2907587" cy="1345915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А.Твардовский </a:t>
            </a:r>
          </a:p>
          <a:p>
            <a:pPr algn="ctr"/>
            <a:r>
              <a:rPr lang="ru-RU" b="1" dirty="0" smtClean="0">
                <a:solidFill>
                  <a:srgbClr val="FF0000"/>
                </a:solidFill>
              </a:rPr>
              <a:t> 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11" name="Управляющая кнопка: далее 10">
            <a:hlinkClick r:id="" action="ppaction://hlinkshowjump?jump=nextslide" highlightClick="1"/>
          </p:cNvPr>
          <p:cNvSpPr/>
          <p:nvPr/>
        </p:nvSpPr>
        <p:spPr>
          <a:xfrm>
            <a:off x="8455631" y="6318607"/>
            <a:ext cx="523982" cy="369869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2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" dur="2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0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5" dur="2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Блок-схема: ссылка на другую страницу 1"/>
          <p:cNvSpPr/>
          <p:nvPr/>
        </p:nvSpPr>
        <p:spPr>
          <a:xfrm>
            <a:off x="976045" y="544530"/>
            <a:ext cx="7181636" cy="2671281"/>
          </a:xfrm>
          <a:prstGeom prst="flowChartOffpageConnector">
            <a:avLst/>
          </a:prstGeom>
          <a:ln>
            <a:noFill/>
          </a:ln>
          <a:effectLst>
            <a:glow rad="228600">
              <a:schemeClr val="accent2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i="1" dirty="0" smtClean="0"/>
              <a:t>Виктор Гюго заметил однажды, что разум человеческий владеет тремя ключами, позволяющими людям знать, думать, мечтать. Два из них - буква и нота. А каков третий ключ?</a:t>
            </a:r>
            <a:endParaRPr lang="ru-RU" sz="28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996593" y="3298004"/>
            <a:ext cx="2897314" cy="1366463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FF0000"/>
                </a:solidFill>
              </a:rPr>
              <a:t>Разве?</a:t>
            </a:r>
            <a:endParaRPr lang="ru-RU" sz="4800" b="1" dirty="0">
              <a:solidFill>
                <a:srgbClr val="FF0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571999" y="3328827"/>
            <a:ext cx="2897313" cy="1366463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rgbClr val="FF0000"/>
                </a:solidFill>
              </a:rPr>
              <a:t>Неверно</a:t>
            </a:r>
          </a:p>
          <a:p>
            <a:pPr algn="ctr"/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45222" y="4869950"/>
            <a:ext cx="2897314" cy="1366463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 smtClean="0">
                <a:solidFill>
                  <a:srgbClr val="FF0000"/>
                </a:solidFill>
              </a:rPr>
              <a:t>Верно</a:t>
            </a:r>
          </a:p>
          <a:p>
            <a:pPr algn="ctr"/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551451" y="4890498"/>
            <a:ext cx="2897314" cy="1366463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 smtClean="0">
                <a:solidFill>
                  <a:srgbClr val="FF0000"/>
                </a:solidFill>
              </a:rPr>
              <a:t>Увы…</a:t>
            </a:r>
            <a:endParaRPr lang="ru-RU" sz="5400" b="1" dirty="0">
              <a:solidFill>
                <a:srgbClr val="FF000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965771" y="3328827"/>
            <a:ext cx="2897312" cy="1325366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Ум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551452" y="3339101"/>
            <a:ext cx="2897312" cy="1325366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Мысль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945223" y="4869950"/>
            <a:ext cx="2897312" cy="1325366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Цифра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551452" y="4900773"/>
            <a:ext cx="2897312" cy="1325366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Жизнь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11" name="Управляющая кнопка: далее 10">
            <a:hlinkClick r:id="" action="ppaction://hlinkshowjump?jump=nextslide" highlightClick="1"/>
          </p:cNvPr>
          <p:cNvSpPr/>
          <p:nvPr/>
        </p:nvSpPr>
        <p:spPr>
          <a:xfrm>
            <a:off x="8455631" y="6318607"/>
            <a:ext cx="523982" cy="369869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2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" dur="2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0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5" dur="2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Блок-схема: ссылка на другую страницу 1"/>
          <p:cNvSpPr/>
          <p:nvPr/>
        </p:nvSpPr>
        <p:spPr>
          <a:xfrm>
            <a:off x="976045" y="544530"/>
            <a:ext cx="7181636" cy="2671281"/>
          </a:xfrm>
          <a:prstGeom prst="flowChartOffpageConnector">
            <a:avLst/>
          </a:prstGeom>
          <a:ln>
            <a:noFill/>
          </a:ln>
          <a:effectLst>
            <a:glow rad="228600">
              <a:schemeClr val="accent2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b="1" i="1" dirty="0" smtClean="0"/>
              <a:t>Какая русская мера длины дала название двум сборникам стихов Марины Цветаевой?</a:t>
            </a:r>
            <a:endParaRPr lang="ru-RU" sz="36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996593" y="3298004"/>
            <a:ext cx="2897314" cy="1366463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FF0000"/>
                </a:solidFill>
              </a:rPr>
              <a:t>Верно</a:t>
            </a:r>
          </a:p>
          <a:p>
            <a:pPr algn="ctr"/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571999" y="3328827"/>
            <a:ext cx="2897313" cy="1366463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 smtClean="0">
                <a:solidFill>
                  <a:srgbClr val="FF0000"/>
                </a:solidFill>
              </a:rPr>
              <a:t>Разве?</a:t>
            </a:r>
            <a:endParaRPr lang="ru-RU" sz="5400" b="1" dirty="0">
              <a:solidFill>
                <a:srgbClr val="FF00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45222" y="4869950"/>
            <a:ext cx="2897314" cy="1366463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5400" b="1" dirty="0" smtClean="0">
              <a:solidFill>
                <a:srgbClr val="FF0000"/>
              </a:solidFill>
            </a:endParaRPr>
          </a:p>
          <a:p>
            <a:pPr algn="ctr"/>
            <a:r>
              <a:rPr lang="ru-RU" sz="5400" b="1" dirty="0" smtClean="0">
                <a:solidFill>
                  <a:srgbClr val="FF0000"/>
                </a:solidFill>
              </a:rPr>
              <a:t>Увы…</a:t>
            </a:r>
          </a:p>
          <a:p>
            <a:pPr algn="ctr"/>
            <a:endParaRPr lang="ru-RU" sz="5400" b="1" dirty="0">
              <a:solidFill>
                <a:srgbClr val="FF0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551451" y="4890498"/>
            <a:ext cx="2897314" cy="1366463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rgbClr val="FF0000"/>
                </a:solidFill>
              </a:rPr>
              <a:t>Неверно</a:t>
            </a:r>
          </a:p>
          <a:p>
            <a:pPr algn="ctr"/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017142" y="3308279"/>
            <a:ext cx="2845941" cy="1345914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Верста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592548" y="3339101"/>
            <a:ext cx="2845941" cy="1345914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Аршин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955497" y="4849402"/>
            <a:ext cx="2845941" cy="1345914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Сажень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572001" y="4890498"/>
            <a:ext cx="2845941" cy="1345914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Локоть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11" name="Управляющая кнопка: далее 10">
            <a:hlinkClick r:id="" action="ppaction://hlinkshowjump?jump=nextslide" highlightClick="1"/>
          </p:cNvPr>
          <p:cNvSpPr/>
          <p:nvPr/>
        </p:nvSpPr>
        <p:spPr>
          <a:xfrm>
            <a:off x="8455631" y="6318607"/>
            <a:ext cx="523982" cy="369869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" dur="2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" dur="2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5" dur="2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Блок-схема: ссылка на другую страницу 1"/>
          <p:cNvSpPr/>
          <p:nvPr/>
        </p:nvSpPr>
        <p:spPr>
          <a:xfrm>
            <a:off x="976045" y="544530"/>
            <a:ext cx="7181636" cy="2671281"/>
          </a:xfrm>
          <a:prstGeom prst="flowChartOffpageConnector">
            <a:avLst/>
          </a:prstGeom>
          <a:ln>
            <a:noFill/>
          </a:ln>
          <a:effectLst>
            <a:glow rad="228600">
              <a:schemeClr val="accent2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Какая «литературная величина» произведения бывает и положительной, и отрицательной?</a:t>
            </a:r>
            <a:br>
              <a:rPr lang="ru-RU" sz="3200" b="1" dirty="0" smtClean="0"/>
            </a:br>
            <a:endParaRPr lang="ru-RU" sz="32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996593" y="3298004"/>
            <a:ext cx="2897314" cy="1366463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5400" b="1" dirty="0" smtClean="0">
                <a:solidFill>
                  <a:srgbClr val="FF0000"/>
                </a:solidFill>
              </a:rPr>
              <a:t>Разве?</a:t>
            </a:r>
            <a:endParaRPr lang="ru-RU" sz="5400" b="1" dirty="0">
              <a:solidFill>
                <a:srgbClr val="FF0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571999" y="3328827"/>
            <a:ext cx="2897313" cy="1366463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5400" b="1" dirty="0" smtClean="0">
              <a:solidFill>
                <a:srgbClr val="FF0000"/>
              </a:solidFill>
            </a:endParaRPr>
          </a:p>
          <a:p>
            <a:pPr algn="ctr"/>
            <a:r>
              <a:rPr lang="ru-RU" sz="5400" b="1" dirty="0" smtClean="0">
                <a:solidFill>
                  <a:srgbClr val="FF0000"/>
                </a:solidFill>
              </a:rPr>
              <a:t>Увы…</a:t>
            </a:r>
          </a:p>
          <a:p>
            <a:pPr algn="ctr"/>
            <a:endParaRPr lang="ru-RU" sz="5400" b="1" dirty="0">
              <a:solidFill>
                <a:srgbClr val="FF00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45222" y="4869950"/>
            <a:ext cx="2897314" cy="1366463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FF0000"/>
                </a:solidFill>
              </a:rPr>
              <a:t>Неверно</a:t>
            </a:r>
          </a:p>
          <a:p>
            <a:pPr algn="ctr"/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551451" y="4890498"/>
            <a:ext cx="2897314" cy="1366463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5400" b="1" dirty="0" smtClean="0">
                <a:solidFill>
                  <a:srgbClr val="FF0000"/>
                </a:solidFill>
              </a:rPr>
              <a:t>Верно</a:t>
            </a:r>
          </a:p>
          <a:p>
            <a:pPr algn="ctr"/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006867" y="3308279"/>
            <a:ext cx="2897313" cy="136646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Пейзаж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571999" y="3318553"/>
            <a:ext cx="2897313" cy="136646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Повествователь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945221" y="4859676"/>
            <a:ext cx="2897313" cy="136646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Автор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541176" y="4859676"/>
            <a:ext cx="2897313" cy="136646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Персонаж литературного произведения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11" name="Управляющая кнопка: далее 10">
            <a:hlinkClick r:id="" action="ppaction://hlinkshowjump?jump=nextslide" highlightClick="1"/>
          </p:cNvPr>
          <p:cNvSpPr/>
          <p:nvPr/>
        </p:nvSpPr>
        <p:spPr>
          <a:xfrm>
            <a:off x="8455631" y="6318607"/>
            <a:ext cx="523982" cy="369869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2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" dur="2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Блок-схема: ссылка на другую страницу 1"/>
          <p:cNvSpPr/>
          <p:nvPr/>
        </p:nvSpPr>
        <p:spPr>
          <a:xfrm>
            <a:off x="976045" y="544530"/>
            <a:ext cx="7181636" cy="2671281"/>
          </a:xfrm>
          <a:prstGeom prst="flowChartOffpageConnector">
            <a:avLst/>
          </a:prstGeom>
          <a:ln>
            <a:noFill/>
          </a:ln>
          <a:effectLst>
            <a:glow rad="228600">
              <a:schemeClr val="accent2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i="1" dirty="0" smtClean="0"/>
              <a:t>Рекордсменом среди писателей с результатом 27000 является Л.Н. Толстой, а на втором месте - А.С. Пушкин с результатом 24000. </a:t>
            </a:r>
          </a:p>
          <a:p>
            <a:pPr algn="ctr"/>
            <a:r>
              <a:rPr lang="ru-RU" sz="2800" b="1" i="1" dirty="0" smtClean="0"/>
              <a:t>По какой номинации?</a:t>
            </a:r>
            <a:r>
              <a:rPr lang="ru-RU" i="1" dirty="0" smtClean="0"/>
              <a:t/>
            </a:r>
            <a:br>
              <a:rPr lang="ru-RU" i="1" dirty="0" smtClean="0"/>
            </a:b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996593" y="3298004"/>
            <a:ext cx="2897314" cy="1366463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FF0000"/>
                </a:solidFill>
              </a:rPr>
              <a:t>Неверно</a:t>
            </a:r>
          </a:p>
          <a:p>
            <a:pPr algn="ctr"/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571999" y="3328827"/>
            <a:ext cx="2897313" cy="1366463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 smtClean="0">
                <a:solidFill>
                  <a:srgbClr val="FF0000"/>
                </a:solidFill>
              </a:rPr>
              <a:t>Разве?</a:t>
            </a:r>
            <a:endParaRPr lang="ru-RU" sz="5400" b="1" dirty="0">
              <a:solidFill>
                <a:srgbClr val="FF00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45222" y="4869950"/>
            <a:ext cx="2897314" cy="1366463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 smtClean="0">
                <a:solidFill>
                  <a:srgbClr val="FF0000"/>
                </a:solidFill>
              </a:rPr>
              <a:t>Верно</a:t>
            </a:r>
          </a:p>
          <a:p>
            <a:pPr algn="ctr"/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551451" y="4890498"/>
            <a:ext cx="2897314" cy="1366463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 smtClean="0">
                <a:solidFill>
                  <a:srgbClr val="FF0000"/>
                </a:solidFill>
              </a:rPr>
              <a:t>Увы…</a:t>
            </a:r>
          </a:p>
          <a:p>
            <a:pPr algn="ctr"/>
            <a:endParaRPr lang="ru-RU" sz="5400" b="1" dirty="0">
              <a:solidFill>
                <a:srgbClr val="FF000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955497" y="3298004"/>
            <a:ext cx="2969231" cy="138701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По количеству написанных книг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530904" y="3318552"/>
            <a:ext cx="2969231" cy="138701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По количеству </a:t>
            </a:r>
            <a:r>
              <a:rPr lang="ru-RU" b="1" dirty="0" smtClean="0">
                <a:solidFill>
                  <a:srgbClr val="FF0000"/>
                </a:solidFill>
              </a:rPr>
              <a:t>изданий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904126" y="4859675"/>
            <a:ext cx="2969231" cy="138701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По запасу используемых слов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500081" y="4869949"/>
            <a:ext cx="2969231" cy="138701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По глубине содержания книг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11" name="Управляющая кнопка: далее 10">
            <a:hlinkClick r:id="" action="ppaction://hlinkshowjump?jump=nextslide" highlightClick="1"/>
          </p:cNvPr>
          <p:cNvSpPr/>
          <p:nvPr/>
        </p:nvSpPr>
        <p:spPr>
          <a:xfrm>
            <a:off x="8455631" y="6318607"/>
            <a:ext cx="523982" cy="369869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2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" dur="2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0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5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Блок-схема: ссылка на другую страницу 1"/>
          <p:cNvSpPr/>
          <p:nvPr/>
        </p:nvSpPr>
        <p:spPr>
          <a:xfrm>
            <a:off x="976045" y="544530"/>
            <a:ext cx="7181636" cy="2671281"/>
          </a:xfrm>
          <a:prstGeom prst="flowChartOffpageConnector">
            <a:avLst/>
          </a:prstGeom>
          <a:ln>
            <a:noFill/>
          </a:ln>
          <a:effectLst>
            <a:glow rad="228600">
              <a:schemeClr val="accent2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b="1" dirty="0" smtClean="0"/>
              <a:t>В какой стране напечатана первая математическая книга?</a:t>
            </a:r>
            <a:br>
              <a:rPr lang="ru-RU" sz="3600" b="1" dirty="0" smtClean="0"/>
            </a:br>
            <a:endParaRPr lang="ru-RU" sz="36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996593" y="3298004"/>
            <a:ext cx="2897314" cy="1366463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600" b="1" dirty="0" smtClean="0">
                <a:solidFill>
                  <a:srgbClr val="FF0000"/>
                </a:solidFill>
              </a:rPr>
              <a:t>Разве?</a:t>
            </a:r>
          </a:p>
          <a:p>
            <a:pPr algn="ctr"/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571999" y="3328827"/>
            <a:ext cx="2897313" cy="1366463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5400" b="1" dirty="0" smtClean="0">
              <a:solidFill>
                <a:srgbClr val="FF0000"/>
              </a:solidFill>
            </a:endParaRPr>
          </a:p>
          <a:p>
            <a:pPr algn="ctr"/>
            <a:r>
              <a:rPr lang="ru-RU" sz="5400" b="1" dirty="0" smtClean="0">
                <a:solidFill>
                  <a:srgbClr val="FF0000"/>
                </a:solidFill>
              </a:rPr>
              <a:t>Увы…</a:t>
            </a:r>
          </a:p>
          <a:p>
            <a:pPr algn="ctr"/>
            <a:endParaRPr lang="ru-RU" sz="5400" b="1" dirty="0">
              <a:solidFill>
                <a:srgbClr val="FF00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45222" y="4869950"/>
            <a:ext cx="2897314" cy="1366463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rgbClr val="FF0000"/>
                </a:solidFill>
              </a:rPr>
              <a:t>Неверно</a:t>
            </a:r>
          </a:p>
          <a:p>
            <a:pPr algn="ctr"/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551451" y="4890498"/>
            <a:ext cx="2897314" cy="1366463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rgbClr val="FF0000"/>
                </a:solidFill>
              </a:rPr>
              <a:t>Верно</a:t>
            </a:r>
          </a:p>
          <a:p>
            <a:pPr algn="ctr"/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986319" y="3298004"/>
            <a:ext cx="2887038" cy="134591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Франция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582274" y="3328826"/>
            <a:ext cx="2887038" cy="134591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Египет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955496" y="4869950"/>
            <a:ext cx="2887038" cy="134591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Германия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551451" y="4900772"/>
            <a:ext cx="2887038" cy="134591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Россия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11" name="Управляющая кнопка: далее 10">
            <a:hlinkClick r:id="" action="ppaction://hlinkshowjump?jump=nextslide" highlightClick="1"/>
          </p:cNvPr>
          <p:cNvSpPr/>
          <p:nvPr/>
        </p:nvSpPr>
        <p:spPr>
          <a:xfrm>
            <a:off x="8455631" y="6318607"/>
            <a:ext cx="523982" cy="369869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2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" dur="2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" dur="2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955497" y="3246634"/>
            <a:ext cx="2958957" cy="140755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/>
              <a:t>Умница </a:t>
            </a:r>
            <a:endParaRPr lang="ru-RU" sz="4000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208998" y="3246634"/>
            <a:ext cx="2958957" cy="140755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/>
              <a:t>Подумай</a:t>
            </a:r>
            <a:endParaRPr lang="ru-RU" sz="36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945223" y="4880225"/>
            <a:ext cx="2958957" cy="140755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/>
              <a:t>Мимо</a:t>
            </a:r>
            <a:endParaRPr lang="ru-RU" sz="44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208999" y="4869951"/>
            <a:ext cx="2958957" cy="140755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/>
              <a:t>Неверно</a:t>
            </a:r>
            <a:endParaRPr lang="ru-RU" sz="4000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965770" y="3236360"/>
            <a:ext cx="2969231" cy="142810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6000" b="1" dirty="0" smtClean="0">
                <a:solidFill>
                  <a:srgbClr val="FF0000"/>
                </a:solidFill>
              </a:rPr>
              <a:t>Колумб</a:t>
            </a:r>
            <a:endParaRPr lang="ru-RU" sz="6000" b="1" dirty="0">
              <a:solidFill>
                <a:srgbClr val="FF000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198724" y="3226086"/>
            <a:ext cx="2958957" cy="144865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7200" b="1" dirty="0" smtClean="0">
                <a:solidFill>
                  <a:srgbClr val="FF0000"/>
                </a:solidFill>
              </a:rPr>
              <a:t>Гаусс</a:t>
            </a:r>
            <a:endParaRPr lang="ru-RU" sz="7200" b="1" dirty="0">
              <a:solidFill>
                <a:srgbClr val="FF000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945222" y="4869951"/>
            <a:ext cx="2969231" cy="142810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8000" b="1" dirty="0" smtClean="0">
                <a:solidFill>
                  <a:srgbClr val="FF0000"/>
                </a:solidFill>
              </a:rPr>
              <a:t>Виет</a:t>
            </a:r>
            <a:endParaRPr lang="ru-RU" sz="8000" b="1" dirty="0">
              <a:solidFill>
                <a:srgbClr val="FF000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188449" y="4828855"/>
            <a:ext cx="2969231" cy="142810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5400" b="1" dirty="0" smtClean="0">
                <a:solidFill>
                  <a:srgbClr val="FF0000"/>
                </a:solidFill>
              </a:rPr>
              <a:t>Пифагор</a:t>
            </a:r>
            <a:endParaRPr lang="ru-RU" sz="5400" b="1" dirty="0">
              <a:solidFill>
                <a:srgbClr val="FF0000"/>
              </a:solidFill>
            </a:endParaRPr>
          </a:p>
        </p:txBody>
      </p:sp>
      <p:sp>
        <p:nvSpPr>
          <p:cNvPr id="11" name="Блок-схема: ссылка на другую страницу 10"/>
          <p:cNvSpPr/>
          <p:nvPr/>
        </p:nvSpPr>
        <p:spPr>
          <a:xfrm>
            <a:off x="986319" y="544530"/>
            <a:ext cx="7222733" cy="2517169"/>
          </a:xfrm>
          <a:prstGeom prst="flowChartOffpageConnector">
            <a:avLst/>
          </a:prstGeom>
          <a:ln>
            <a:noFill/>
          </a:ln>
          <a:effectLst>
            <a:glow rad="228600">
              <a:schemeClr val="accent2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4800" b="1" dirty="0" smtClean="0"/>
          </a:p>
          <a:p>
            <a:pPr algn="ctr"/>
            <a:r>
              <a:rPr lang="ru-RU" sz="4800" b="1" dirty="0" smtClean="0"/>
              <a:t>Кто из ученых не был математиком?</a:t>
            </a:r>
            <a:br>
              <a:rPr lang="ru-RU" sz="4800" b="1" dirty="0" smtClean="0"/>
            </a:br>
            <a:endParaRPr lang="ru-RU" sz="4800" b="1" dirty="0"/>
          </a:p>
        </p:txBody>
      </p:sp>
      <p:sp>
        <p:nvSpPr>
          <p:cNvPr id="12" name="Управляющая кнопка: далее 11">
            <a:hlinkClick r:id="" action="ppaction://hlinkshowjump?jump=nextslide" highlightClick="1"/>
          </p:cNvPr>
          <p:cNvSpPr/>
          <p:nvPr/>
        </p:nvSpPr>
        <p:spPr>
          <a:xfrm>
            <a:off x="8455631" y="6318607"/>
            <a:ext cx="523982" cy="369869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" dur="2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" dur="2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5" dur="2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Блок-схема: ссылка на другую страницу 1"/>
          <p:cNvSpPr/>
          <p:nvPr/>
        </p:nvSpPr>
        <p:spPr>
          <a:xfrm>
            <a:off x="976045" y="544530"/>
            <a:ext cx="7181636" cy="2671281"/>
          </a:xfrm>
          <a:prstGeom prst="flowChartOffpageConnector">
            <a:avLst/>
          </a:prstGeom>
          <a:ln>
            <a:noFill/>
          </a:ln>
          <a:effectLst>
            <a:glow rad="228600">
              <a:schemeClr val="accent2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b="1" dirty="0" smtClean="0"/>
              <a:t>Кто из первых математиков сказал: «Не тронь моих кругов!»</a:t>
            </a:r>
            <a:br>
              <a:rPr lang="ru-RU" sz="3600" b="1" dirty="0" smtClean="0"/>
            </a:br>
            <a:endParaRPr lang="ru-RU" sz="36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996593" y="3298004"/>
            <a:ext cx="2897314" cy="1366463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FF0000"/>
                </a:solidFill>
              </a:rPr>
              <a:t>Разве?</a:t>
            </a:r>
          </a:p>
          <a:p>
            <a:pPr algn="ctr"/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571999" y="3328827"/>
            <a:ext cx="2897313" cy="1366463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rgbClr val="FF0000"/>
                </a:solidFill>
              </a:rPr>
              <a:t>Неверно</a:t>
            </a:r>
          </a:p>
          <a:p>
            <a:pPr algn="ctr"/>
            <a:endParaRPr lang="ru-RU" sz="2000" b="1" dirty="0">
              <a:solidFill>
                <a:srgbClr val="FF00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45222" y="4869950"/>
            <a:ext cx="2897314" cy="1366463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6000" b="1" dirty="0" smtClean="0">
                <a:solidFill>
                  <a:srgbClr val="FF0000"/>
                </a:solidFill>
              </a:rPr>
              <a:t>Верно</a:t>
            </a:r>
            <a:endParaRPr lang="ru-RU" sz="6000" b="1" dirty="0">
              <a:solidFill>
                <a:srgbClr val="FF0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551451" y="4890498"/>
            <a:ext cx="2897314" cy="1366463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5400" b="1" dirty="0" smtClean="0">
                <a:solidFill>
                  <a:srgbClr val="FF0000"/>
                </a:solidFill>
              </a:rPr>
              <a:t>Увы…</a:t>
            </a:r>
          </a:p>
          <a:p>
            <a:pPr algn="ctr"/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006867" y="3298004"/>
            <a:ext cx="2876764" cy="1376738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Ньютон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571999" y="3318552"/>
            <a:ext cx="2876764" cy="1376738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Пифагор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945221" y="4839128"/>
            <a:ext cx="2876764" cy="1376738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Архимед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551450" y="4849402"/>
            <a:ext cx="2876764" cy="1376738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Фалес</a:t>
            </a:r>
            <a:endParaRPr lang="ru-RU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2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" dur="2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0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" dur="2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Блок-схема: ссылка на другую страницу 1"/>
          <p:cNvSpPr/>
          <p:nvPr/>
        </p:nvSpPr>
        <p:spPr>
          <a:xfrm>
            <a:off x="976045" y="544530"/>
            <a:ext cx="7181636" cy="2671281"/>
          </a:xfrm>
          <a:prstGeom prst="flowChartOffpageConnector">
            <a:avLst/>
          </a:prstGeom>
          <a:ln>
            <a:noFill/>
          </a:ln>
          <a:effectLst>
            <a:glow rad="228600">
              <a:schemeClr val="accent2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5400" b="1" dirty="0" smtClean="0">
                <a:solidFill>
                  <a:schemeClr val="tx1"/>
                </a:solidFill>
              </a:rPr>
              <a:t>Кто погиб на дуэли в </a:t>
            </a:r>
          </a:p>
          <a:p>
            <a:pPr algn="ctr"/>
            <a:r>
              <a:rPr lang="ru-RU" sz="5400" b="1" dirty="0" smtClean="0">
                <a:solidFill>
                  <a:schemeClr val="tx1"/>
                </a:solidFill>
              </a:rPr>
              <a:t>20 лет?</a:t>
            </a:r>
            <a:endParaRPr lang="ru-RU" sz="5400" b="1" dirty="0">
              <a:solidFill>
                <a:schemeClr val="tx1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96593" y="3298004"/>
            <a:ext cx="2897314" cy="1366463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FF0000"/>
                </a:solidFill>
              </a:rPr>
              <a:t>Верно</a:t>
            </a:r>
            <a:endParaRPr lang="ru-RU" sz="4800" b="1" dirty="0">
              <a:solidFill>
                <a:srgbClr val="FF0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571999" y="3328827"/>
            <a:ext cx="2897313" cy="1366463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rgbClr val="FF0000"/>
                </a:solidFill>
              </a:rPr>
              <a:t>Разве ?</a:t>
            </a:r>
            <a:endParaRPr lang="ru-RU" sz="4400" b="1" dirty="0">
              <a:solidFill>
                <a:srgbClr val="FF00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45222" y="4869950"/>
            <a:ext cx="2897314" cy="1366463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FF0000"/>
                </a:solidFill>
              </a:rPr>
              <a:t>Увы</a:t>
            </a:r>
            <a:endParaRPr lang="ru-RU" sz="4800" b="1" dirty="0">
              <a:solidFill>
                <a:srgbClr val="FF0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551451" y="4890498"/>
            <a:ext cx="2897314" cy="1366463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rgbClr val="FF0000"/>
                </a:solidFill>
              </a:rPr>
              <a:t>Неверно</a:t>
            </a:r>
            <a:endParaRPr lang="ru-RU" sz="4400" b="1" dirty="0">
              <a:solidFill>
                <a:srgbClr val="FF000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006867" y="3308279"/>
            <a:ext cx="2897313" cy="1366463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6000" b="1" dirty="0" smtClean="0">
                <a:solidFill>
                  <a:srgbClr val="FF0000"/>
                </a:solidFill>
              </a:rPr>
              <a:t>Галуа</a:t>
            </a:r>
            <a:endParaRPr lang="ru-RU" sz="6000" b="1" dirty="0">
              <a:solidFill>
                <a:srgbClr val="FF000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571999" y="3328827"/>
            <a:ext cx="2897313" cy="1366463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6000" b="1" dirty="0" smtClean="0">
                <a:solidFill>
                  <a:srgbClr val="FF0000"/>
                </a:solidFill>
              </a:rPr>
              <a:t>Абель</a:t>
            </a:r>
            <a:endParaRPr lang="ru-RU" sz="6000" b="1" dirty="0">
              <a:solidFill>
                <a:srgbClr val="FF000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561725" y="4869950"/>
            <a:ext cx="2897313" cy="1366463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6600" b="1" dirty="0" smtClean="0">
                <a:solidFill>
                  <a:srgbClr val="FF0000"/>
                </a:solidFill>
              </a:rPr>
              <a:t>Эйлер</a:t>
            </a:r>
            <a:endParaRPr lang="ru-RU" sz="6600" b="1" dirty="0">
              <a:solidFill>
                <a:srgbClr val="FF000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955495" y="4859678"/>
            <a:ext cx="2897313" cy="1366463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5400" b="1" dirty="0" smtClean="0">
                <a:solidFill>
                  <a:srgbClr val="FF0000"/>
                </a:solidFill>
              </a:rPr>
              <a:t>Паскаль</a:t>
            </a:r>
            <a:endParaRPr lang="ru-RU" sz="5400" b="1" dirty="0">
              <a:solidFill>
                <a:srgbClr val="FF0000"/>
              </a:solidFill>
            </a:endParaRPr>
          </a:p>
        </p:txBody>
      </p:sp>
      <p:sp>
        <p:nvSpPr>
          <p:cNvPr id="11" name="Управляющая кнопка: далее 10">
            <a:hlinkClick r:id="" action="ppaction://hlinkshowjump?jump=nextslide" highlightClick="1"/>
          </p:cNvPr>
          <p:cNvSpPr/>
          <p:nvPr/>
        </p:nvSpPr>
        <p:spPr>
          <a:xfrm>
            <a:off x="8455631" y="6318607"/>
            <a:ext cx="523982" cy="369869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" dur="2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" dur="2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5" dur="2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Блок-схема: ссылка на другую страницу 1"/>
          <p:cNvSpPr/>
          <p:nvPr/>
        </p:nvSpPr>
        <p:spPr>
          <a:xfrm>
            <a:off x="976045" y="544530"/>
            <a:ext cx="7181636" cy="2671281"/>
          </a:xfrm>
          <a:prstGeom prst="flowChartOffpageConnector">
            <a:avLst/>
          </a:prstGeom>
          <a:ln>
            <a:noFill/>
          </a:ln>
          <a:effectLst>
            <a:glow rad="228600">
              <a:schemeClr val="accent2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000" b="1" dirty="0" smtClean="0"/>
              <a:t>Кто из писателей был автором книжки «Математика»?</a:t>
            </a:r>
            <a:br>
              <a:rPr lang="ru-RU" sz="4000" b="1" dirty="0" smtClean="0"/>
            </a:br>
            <a:endParaRPr lang="ru-RU" sz="40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996593" y="3298004"/>
            <a:ext cx="2897314" cy="1366463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/>
              <a:t>УВЫ…</a:t>
            </a:r>
            <a:endParaRPr lang="ru-RU" sz="4000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571999" y="3328827"/>
            <a:ext cx="2897313" cy="1366463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 smtClean="0"/>
              <a:t>Разве</a:t>
            </a:r>
            <a:endParaRPr lang="ru-RU" sz="54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945222" y="4869950"/>
            <a:ext cx="2897314" cy="1366463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/>
              <a:t>Неверно</a:t>
            </a:r>
            <a:endParaRPr lang="ru-RU" sz="44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551451" y="4890498"/>
            <a:ext cx="2897314" cy="1366463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 smtClean="0"/>
              <a:t>Верно</a:t>
            </a:r>
          </a:p>
          <a:p>
            <a:pPr algn="ctr"/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006867" y="3318553"/>
            <a:ext cx="2897313" cy="1376737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Тарас Шевченко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592548" y="3318553"/>
            <a:ext cx="2897313" cy="1376737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</a:rPr>
              <a:t>Михаил Лермонтов</a:t>
            </a:r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965771" y="4859677"/>
            <a:ext cx="2897313" cy="1376737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</a:rPr>
              <a:t>Александр Пушкин</a:t>
            </a:r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551452" y="4890499"/>
            <a:ext cx="2897313" cy="1376737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</a:rPr>
              <a:t>Лев Толстой</a:t>
            </a: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12" name="Управляющая кнопка: далее 11">
            <a:hlinkClick r:id="" action="ppaction://hlinkshowjump?jump=nextslide" highlightClick="1"/>
          </p:cNvPr>
          <p:cNvSpPr/>
          <p:nvPr/>
        </p:nvSpPr>
        <p:spPr>
          <a:xfrm>
            <a:off x="8455631" y="6318607"/>
            <a:ext cx="523982" cy="369869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2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" dur="2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" dur="2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Блок-схема: ссылка на другую страницу 1"/>
          <p:cNvSpPr/>
          <p:nvPr/>
        </p:nvSpPr>
        <p:spPr>
          <a:xfrm>
            <a:off x="976045" y="544530"/>
            <a:ext cx="7181636" cy="2671281"/>
          </a:xfrm>
          <a:prstGeom prst="flowChartOffpageConnector">
            <a:avLst/>
          </a:prstGeom>
          <a:ln>
            <a:noFill/>
          </a:ln>
          <a:effectLst>
            <a:glow rad="228600">
              <a:schemeClr val="accent2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Кто из математиков принимал участие в кулачном бою на 58 Олимпиаде в 548 году до н.э.?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996593" y="3298004"/>
            <a:ext cx="2897314" cy="1366463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b="1" dirty="0" smtClean="0">
                <a:solidFill>
                  <a:srgbClr val="FF0000"/>
                </a:solidFill>
              </a:rPr>
              <a:t>Разве?</a:t>
            </a:r>
            <a:endParaRPr lang="ru-RU" sz="6000" b="1" dirty="0">
              <a:solidFill>
                <a:srgbClr val="FF0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571999" y="3328827"/>
            <a:ext cx="2897313" cy="1366463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b="1" dirty="0" smtClean="0">
                <a:solidFill>
                  <a:srgbClr val="FF0000"/>
                </a:solidFill>
              </a:rPr>
              <a:t>Неверно</a:t>
            </a:r>
            <a:endParaRPr lang="ru-RU" sz="6000" b="1" dirty="0">
              <a:solidFill>
                <a:srgbClr val="FF00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45222" y="4869950"/>
            <a:ext cx="2897314" cy="1366463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600" b="1" dirty="0" smtClean="0">
                <a:solidFill>
                  <a:srgbClr val="FF0000"/>
                </a:solidFill>
              </a:rPr>
              <a:t>Верно</a:t>
            </a:r>
          </a:p>
          <a:p>
            <a:pPr algn="ctr"/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551451" y="4890498"/>
            <a:ext cx="2897314" cy="1366463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b="1" dirty="0" smtClean="0">
                <a:solidFill>
                  <a:srgbClr val="FF0000"/>
                </a:solidFill>
              </a:rPr>
              <a:t>Увы…</a:t>
            </a:r>
            <a:endParaRPr lang="ru-RU" sz="6000" b="1" dirty="0">
              <a:solidFill>
                <a:srgbClr val="FF000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986319" y="3287730"/>
            <a:ext cx="2897312" cy="1397286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5400" b="1" dirty="0" smtClean="0">
                <a:solidFill>
                  <a:srgbClr val="FF0000"/>
                </a:solidFill>
              </a:rPr>
              <a:t>Фалес</a:t>
            </a:r>
            <a:endParaRPr lang="ru-RU" sz="5400" b="1" dirty="0">
              <a:solidFill>
                <a:srgbClr val="FF000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572000" y="3277456"/>
            <a:ext cx="2897312" cy="1397286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FF0000"/>
                </a:solidFill>
              </a:rPr>
              <a:t>Ньютон</a:t>
            </a:r>
            <a:endParaRPr lang="ru-RU" sz="4800" b="1" dirty="0">
              <a:solidFill>
                <a:srgbClr val="FF000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945222" y="4859677"/>
            <a:ext cx="2897312" cy="1397286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FF0000"/>
                </a:solidFill>
              </a:rPr>
              <a:t>Пифагор</a:t>
            </a:r>
            <a:endParaRPr lang="ru-RU" sz="4800" b="1" dirty="0">
              <a:solidFill>
                <a:srgbClr val="FF000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551451" y="4890499"/>
            <a:ext cx="2897312" cy="1397286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6000" b="1" dirty="0" smtClean="0">
                <a:solidFill>
                  <a:srgbClr val="FF0000"/>
                </a:solidFill>
              </a:rPr>
              <a:t>Абель</a:t>
            </a:r>
            <a:endParaRPr lang="ru-RU" sz="6000" b="1" dirty="0">
              <a:solidFill>
                <a:srgbClr val="FF0000"/>
              </a:solidFill>
            </a:endParaRPr>
          </a:p>
        </p:txBody>
      </p:sp>
      <p:sp>
        <p:nvSpPr>
          <p:cNvPr id="11" name="Управляющая кнопка: далее 10">
            <a:hlinkClick r:id="" action="ppaction://hlinkshowjump?jump=nextslide" highlightClick="1"/>
          </p:cNvPr>
          <p:cNvSpPr/>
          <p:nvPr/>
        </p:nvSpPr>
        <p:spPr>
          <a:xfrm>
            <a:off x="8455631" y="6318607"/>
            <a:ext cx="523982" cy="369869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2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" dur="2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0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5" dur="2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Блок-схема: ссылка на другую страницу 1"/>
          <p:cNvSpPr/>
          <p:nvPr/>
        </p:nvSpPr>
        <p:spPr>
          <a:xfrm>
            <a:off x="976045" y="544530"/>
            <a:ext cx="7181636" cy="2671281"/>
          </a:xfrm>
          <a:prstGeom prst="flowChartOffpageConnector">
            <a:avLst/>
          </a:prstGeom>
          <a:ln>
            <a:noFill/>
          </a:ln>
          <a:effectLst>
            <a:glow rad="228600">
              <a:schemeClr val="accent2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chemeClr val="tx1"/>
                </a:solidFill>
              </a:rPr>
              <a:t>Кто первым предложил нумерацию кресел в театре по рядам и местам?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996593" y="3298004"/>
            <a:ext cx="2897314" cy="136646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FF0000"/>
                </a:solidFill>
              </a:rPr>
              <a:t>Неверно</a:t>
            </a:r>
            <a:endParaRPr lang="ru-RU" sz="4800" b="1" dirty="0">
              <a:solidFill>
                <a:srgbClr val="FF0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571999" y="3328827"/>
            <a:ext cx="2897313" cy="136646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5400" b="1" dirty="0" smtClean="0">
                <a:solidFill>
                  <a:srgbClr val="FF0000"/>
                </a:solidFill>
              </a:rPr>
              <a:t>Верно</a:t>
            </a:r>
          </a:p>
          <a:p>
            <a:pPr algn="ctr"/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45222" y="4869950"/>
            <a:ext cx="2897314" cy="136646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FF0000"/>
                </a:solidFill>
              </a:rPr>
              <a:t>Увы…</a:t>
            </a:r>
            <a:endParaRPr lang="ru-RU" sz="4800" b="1" dirty="0">
              <a:solidFill>
                <a:srgbClr val="FF0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551451" y="4890498"/>
            <a:ext cx="2897314" cy="136646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FF0000"/>
                </a:solidFill>
              </a:rPr>
              <a:t>Разве?</a:t>
            </a:r>
            <a:endParaRPr lang="ru-RU" sz="4800" b="1" dirty="0">
              <a:solidFill>
                <a:srgbClr val="FF000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986319" y="3318553"/>
            <a:ext cx="2907587" cy="133564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5400" b="1" dirty="0" smtClean="0">
                <a:solidFill>
                  <a:srgbClr val="FF0000"/>
                </a:solidFill>
              </a:rPr>
              <a:t>Ньютон</a:t>
            </a:r>
            <a:endParaRPr lang="ru-RU" sz="5400" b="1" dirty="0">
              <a:solidFill>
                <a:srgbClr val="FF000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582274" y="3339101"/>
            <a:ext cx="2907587" cy="133564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6000" b="1" dirty="0" smtClean="0">
                <a:solidFill>
                  <a:srgbClr val="FF0000"/>
                </a:solidFill>
              </a:rPr>
              <a:t>Декарт</a:t>
            </a:r>
            <a:endParaRPr lang="ru-RU" sz="6000" b="1" dirty="0">
              <a:solidFill>
                <a:srgbClr val="FF000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561725" y="4890499"/>
            <a:ext cx="2907587" cy="133564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6600" b="1" dirty="0" smtClean="0">
                <a:solidFill>
                  <a:srgbClr val="FF0000"/>
                </a:solidFill>
              </a:rPr>
              <a:t>Эйлер</a:t>
            </a:r>
            <a:endParaRPr lang="ru-RU" sz="6600" b="1" dirty="0">
              <a:solidFill>
                <a:srgbClr val="FF000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934947" y="4859677"/>
            <a:ext cx="2907587" cy="133564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FF0000"/>
                </a:solidFill>
              </a:rPr>
              <a:t>Пифагор</a:t>
            </a:r>
            <a:endParaRPr lang="ru-RU" sz="4800" b="1" dirty="0">
              <a:solidFill>
                <a:srgbClr val="FF0000"/>
              </a:solidFill>
            </a:endParaRPr>
          </a:p>
        </p:txBody>
      </p:sp>
      <p:sp>
        <p:nvSpPr>
          <p:cNvPr id="11" name="Управляющая кнопка: далее 10">
            <a:hlinkClick r:id="" action="ppaction://hlinkshowjump?jump=nextslide" highlightClick="1"/>
          </p:cNvPr>
          <p:cNvSpPr/>
          <p:nvPr/>
        </p:nvSpPr>
        <p:spPr>
          <a:xfrm>
            <a:off x="8455631" y="6318607"/>
            <a:ext cx="523982" cy="369869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2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" dur="2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5" dur="2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Блок-схема: ссылка на другую страницу 1"/>
          <p:cNvSpPr/>
          <p:nvPr/>
        </p:nvSpPr>
        <p:spPr>
          <a:xfrm>
            <a:off x="976045" y="544530"/>
            <a:ext cx="7181636" cy="2671281"/>
          </a:xfrm>
          <a:prstGeom prst="flowChartOffpageConnector">
            <a:avLst/>
          </a:prstGeom>
          <a:ln>
            <a:noFill/>
          </a:ln>
          <a:effectLst>
            <a:glow rad="228600">
              <a:schemeClr val="accent2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000" b="1" dirty="0" smtClean="0"/>
              <a:t>Кто был первой женщиной – математиком?</a:t>
            </a:r>
            <a:br>
              <a:rPr lang="ru-RU" sz="4000" b="1" dirty="0" smtClean="0"/>
            </a:br>
            <a:endParaRPr lang="ru-RU" sz="40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996593" y="3298004"/>
            <a:ext cx="2897314" cy="1366463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FF0000"/>
                </a:solidFill>
              </a:rPr>
              <a:t>Увы…</a:t>
            </a:r>
            <a:endParaRPr lang="ru-RU" sz="4800" b="1" dirty="0">
              <a:solidFill>
                <a:srgbClr val="FF0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571999" y="3328827"/>
            <a:ext cx="2897313" cy="1366463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FF0000"/>
                </a:solidFill>
              </a:rPr>
              <a:t>Разве?</a:t>
            </a:r>
            <a:endParaRPr lang="ru-RU" sz="4800" b="1" dirty="0">
              <a:solidFill>
                <a:srgbClr val="FF00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45222" y="4869950"/>
            <a:ext cx="2897314" cy="1366463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5400" b="1" dirty="0" smtClean="0">
                <a:solidFill>
                  <a:srgbClr val="FF0000"/>
                </a:solidFill>
              </a:rPr>
              <a:t>Верно</a:t>
            </a:r>
          </a:p>
          <a:p>
            <a:pPr algn="ctr"/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551451" y="4890498"/>
            <a:ext cx="2897314" cy="1366463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rgbClr val="FF0000"/>
                </a:solidFill>
              </a:rPr>
              <a:t>Неверно</a:t>
            </a:r>
            <a:endParaRPr lang="ru-RU" sz="4400" b="1" dirty="0">
              <a:solidFill>
                <a:srgbClr val="FF000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986320" y="3287731"/>
            <a:ext cx="2907586" cy="137673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София Ковалевская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541178" y="3318553"/>
            <a:ext cx="2907586" cy="137673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sz="3200" b="1" dirty="0" smtClean="0">
                <a:solidFill>
                  <a:srgbClr val="FF0000"/>
                </a:solidFill>
              </a:rPr>
              <a:t>София </a:t>
            </a:r>
            <a:r>
              <a:rPr lang="ru-RU" sz="3200" b="1" dirty="0" err="1" smtClean="0">
                <a:solidFill>
                  <a:srgbClr val="FF0000"/>
                </a:solidFill>
              </a:rPr>
              <a:t>Жермен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924674" y="4849402"/>
            <a:ext cx="2907586" cy="137673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err="1" smtClean="0">
                <a:solidFill>
                  <a:srgbClr val="FF0000"/>
                </a:solidFill>
              </a:rPr>
              <a:t>Гепатия</a:t>
            </a:r>
            <a:r>
              <a:rPr lang="ru-RU" sz="2400" b="1" dirty="0" smtClean="0">
                <a:solidFill>
                  <a:srgbClr val="FF0000"/>
                </a:solidFill>
              </a:rPr>
              <a:t> Александрийская</a:t>
            </a:r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551453" y="4880226"/>
            <a:ext cx="2907586" cy="137673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</a:rPr>
              <a:t>Гортензия </a:t>
            </a:r>
            <a:r>
              <a:rPr lang="ru-RU" sz="3200" b="1" dirty="0" err="1" smtClean="0">
                <a:solidFill>
                  <a:srgbClr val="FF0000"/>
                </a:solidFill>
              </a:rPr>
              <a:t>Лепот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11" name="Управляющая кнопка: далее 10">
            <a:hlinkClick r:id="" action="ppaction://hlinkshowjump?jump=nextslide" highlightClick="1"/>
          </p:cNvPr>
          <p:cNvSpPr/>
          <p:nvPr/>
        </p:nvSpPr>
        <p:spPr>
          <a:xfrm>
            <a:off x="8455631" y="6318607"/>
            <a:ext cx="523982" cy="369869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2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" dur="2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0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5" dur="2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Блок-схема: ссылка на другую страницу 1"/>
          <p:cNvSpPr/>
          <p:nvPr/>
        </p:nvSpPr>
        <p:spPr>
          <a:xfrm>
            <a:off x="976045" y="544530"/>
            <a:ext cx="7181636" cy="2671281"/>
          </a:xfrm>
          <a:prstGeom prst="flowChartOffpageConnector">
            <a:avLst/>
          </a:prstGeom>
          <a:ln>
            <a:noFill/>
          </a:ln>
          <a:effectLst>
            <a:glow rad="228600">
              <a:schemeClr val="accent2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400" b="1" dirty="0" smtClean="0"/>
              <a:t>Кто из ученых был первым астрономом?</a:t>
            </a:r>
            <a:br>
              <a:rPr lang="ru-RU" sz="4400" b="1" dirty="0" smtClean="0"/>
            </a:br>
            <a:endParaRPr lang="ru-RU" sz="44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996593" y="3298004"/>
            <a:ext cx="2897314" cy="1366463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5400" b="1" dirty="0" smtClean="0">
                <a:solidFill>
                  <a:srgbClr val="FF0000"/>
                </a:solidFill>
              </a:rPr>
              <a:t>Верно</a:t>
            </a:r>
          </a:p>
          <a:p>
            <a:pPr algn="ctr"/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571999" y="3328827"/>
            <a:ext cx="2897313" cy="1366463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FF0000"/>
                </a:solidFill>
              </a:rPr>
              <a:t>Разве?</a:t>
            </a:r>
            <a:endParaRPr lang="ru-RU" sz="4800" b="1" dirty="0">
              <a:solidFill>
                <a:srgbClr val="FF00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45222" y="4869950"/>
            <a:ext cx="2897314" cy="1366463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FF0000"/>
                </a:solidFill>
              </a:rPr>
              <a:t>Увы…</a:t>
            </a:r>
            <a:endParaRPr lang="ru-RU" sz="4800" b="1" dirty="0">
              <a:solidFill>
                <a:srgbClr val="FF0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551451" y="4890498"/>
            <a:ext cx="2897314" cy="1366463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FF0000"/>
                </a:solidFill>
              </a:rPr>
              <a:t>Неверно </a:t>
            </a:r>
            <a:endParaRPr lang="ru-RU" sz="4800" b="1" dirty="0">
              <a:solidFill>
                <a:srgbClr val="FF000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996593" y="3287730"/>
            <a:ext cx="2897313" cy="140756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FF0000"/>
                </a:solidFill>
              </a:rPr>
              <a:t>Фалес</a:t>
            </a:r>
            <a:endParaRPr lang="ru-RU" sz="4800" b="1" dirty="0">
              <a:solidFill>
                <a:srgbClr val="FF000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582274" y="3318553"/>
            <a:ext cx="2897313" cy="140756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FF0000"/>
                </a:solidFill>
              </a:rPr>
              <a:t>Пифагор</a:t>
            </a:r>
            <a:endParaRPr lang="ru-RU" sz="4800" b="1" dirty="0">
              <a:solidFill>
                <a:srgbClr val="FF000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934948" y="4839128"/>
            <a:ext cx="2897313" cy="140756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FF0000"/>
                </a:solidFill>
              </a:rPr>
              <a:t>Эвклид</a:t>
            </a:r>
            <a:endParaRPr lang="ru-RU" sz="4800" b="1" dirty="0">
              <a:solidFill>
                <a:srgbClr val="FF0000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572000" y="4839128"/>
            <a:ext cx="2897313" cy="140756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6000" b="1" dirty="0" smtClean="0">
                <a:solidFill>
                  <a:srgbClr val="FF0000"/>
                </a:solidFill>
              </a:rPr>
              <a:t>Декарт</a:t>
            </a:r>
            <a:endParaRPr lang="ru-RU" sz="6000" b="1" dirty="0">
              <a:solidFill>
                <a:srgbClr val="FF0000"/>
              </a:solidFill>
            </a:endParaRPr>
          </a:p>
        </p:txBody>
      </p:sp>
      <p:sp>
        <p:nvSpPr>
          <p:cNvPr id="12" name="Управляющая кнопка: далее 11">
            <a:hlinkClick r:id="" action="ppaction://hlinkshowjump?jump=nextslide" highlightClick="1"/>
          </p:cNvPr>
          <p:cNvSpPr/>
          <p:nvPr/>
        </p:nvSpPr>
        <p:spPr>
          <a:xfrm>
            <a:off x="8455631" y="6318607"/>
            <a:ext cx="523982" cy="369869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" dur="2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" dur="2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5" dur="2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Блок-схема: ссылка на другую страницу 1"/>
          <p:cNvSpPr/>
          <p:nvPr/>
        </p:nvSpPr>
        <p:spPr>
          <a:xfrm>
            <a:off x="976045" y="544530"/>
            <a:ext cx="7181636" cy="2671281"/>
          </a:xfrm>
          <a:prstGeom prst="flowChartOffpageConnector">
            <a:avLst/>
          </a:prstGeom>
          <a:ln>
            <a:noFill/>
          </a:ln>
          <a:effectLst>
            <a:glow rad="228600">
              <a:schemeClr val="accent2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Именем,  какого математика названа теорема, которая помогает решить прямоугольные треугольники?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996593" y="3298004"/>
            <a:ext cx="2897314" cy="1366463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rgbClr val="FF0000"/>
                </a:solidFill>
              </a:rPr>
              <a:t>Неверно</a:t>
            </a:r>
            <a:endParaRPr lang="ru-RU" sz="4400" b="1" dirty="0">
              <a:solidFill>
                <a:srgbClr val="FF0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571999" y="3328827"/>
            <a:ext cx="2897313" cy="1366463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5400" b="1" dirty="0" smtClean="0">
                <a:solidFill>
                  <a:srgbClr val="FF0000"/>
                </a:solidFill>
              </a:rPr>
              <a:t>Верно</a:t>
            </a:r>
          </a:p>
          <a:p>
            <a:pPr algn="ctr"/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45222" y="4869950"/>
            <a:ext cx="2897314" cy="1366463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FF0000"/>
                </a:solidFill>
              </a:rPr>
              <a:t>Увы…</a:t>
            </a:r>
            <a:endParaRPr lang="ru-RU" sz="4800" b="1" dirty="0">
              <a:solidFill>
                <a:srgbClr val="FF0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551451" y="4890498"/>
            <a:ext cx="2897314" cy="1366463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5400" b="1" dirty="0" smtClean="0">
                <a:solidFill>
                  <a:srgbClr val="FF0000"/>
                </a:solidFill>
              </a:rPr>
              <a:t>Разве?</a:t>
            </a:r>
            <a:endParaRPr lang="ru-RU" sz="5400" b="1" dirty="0">
              <a:solidFill>
                <a:srgbClr val="FF000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976045" y="3298004"/>
            <a:ext cx="2887038" cy="1366463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FF0000"/>
                </a:solidFill>
              </a:rPr>
              <a:t>Декарт</a:t>
            </a:r>
            <a:endParaRPr lang="ru-RU" sz="4800" b="1" dirty="0">
              <a:solidFill>
                <a:srgbClr val="FF000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592548" y="3318552"/>
            <a:ext cx="2887038" cy="1366463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FF0000"/>
                </a:solidFill>
              </a:rPr>
              <a:t>Пифагор</a:t>
            </a:r>
            <a:endParaRPr lang="ru-RU" sz="4800" b="1" dirty="0">
              <a:solidFill>
                <a:srgbClr val="FF000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945222" y="4849401"/>
            <a:ext cx="2887038" cy="1366463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FF0000"/>
                </a:solidFill>
              </a:rPr>
              <a:t>Эвклид</a:t>
            </a:r>
            <a:endParaRPr lang="ru-RU" sz="4800" b="1" dirty="0">
              <a:solidFill>
                <a:srgbClr val="FF000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561725" y="4880223"/>
            <a:ext cx="2887038" cy="1366463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FF0000"/>
                </a:solidFill>
              </a:rPr>
              <a:t>Виет</a:t>
            </a:r>
            <a:endParaRPr lang="ru-RU" sz="4800" b="1" dirty="0">
              <a:solidFill>
                <a:srgbClr val="FF0000"/>
              </a:solidFill>
            </a:endParaRPr>
          </a:p>
        </p:txBody>
      </p:sp>
      <p:sp>
        <p:nvSpPr>
          <p:cNvPr id="11" name="Управляющая кнопка: далее 10">
            <a:hlinkClick r:id="" action="ppaction://hlinkshowjump?jump=nextslide" highlightClick="1"/>
          </p:cNvPr>
          <p:cNvSpPr/>
          <p:nvPr/>
        </p:nvSpPr>
        <p:spPr>
          <a:xfrm>
            <a:off x="8455631" y="6318607"/>
            <a:ext cx="523982" cy="369869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2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" dur="2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5" dur="2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c9f8441afe8aa841a90842ecf33abac83957c9"/>
</p:tagLst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499</TotalTime>
  <Words>447</Words>
  <Application>Microsoft Office PowerPoint</Application>
  <PresentationFormat>Экран (4:3)</PresentationFormat>
  <Paragraphs>184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</vt:vector>
  </TitlesOfParts>
  <Manager>мсм</Manager>
  <Company>исош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викторина</dc:title>
  <dc:creator>Эмми65</dc:creator>
  <cp:lastModifiedBy>муртаза</cp:lastModifiedBy>
  <cp:revision>75</cp:revision>
  <dcterms:created xsi:type="dcterms:W3CDTF">2013-11-19T05:52:05Z</dcterms:created>
  <dcterms:modified xsi:type="dcterms:W3CDTF">2018-11-04T10:48:40Z</dcterms:modified>
</cp:coreProperties>
</file>