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>
                <a:alpha val="53000"/>
              </a:srgbClr>
            </a:gs>
            <a:gs pos="13000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1F815-4BFD-489C-A083-D9CD7DEEC5A7}" type="datetimeFigureOut">
              <a:rPr lang="ru-RU" smtClean="0"/>
              <a:pPr/>
              <a:t>04.11.2018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73BB-776B-4D1F-8CA4-539B97B8E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16.xml"/><Relationship Id="rId3" Type="http://schemas.openxmlformats.org/officeDocument/2006/relationships/slide" Target="slide4.xml"/><Relationship Id="rId7" Type="http://schemas.openxmlformats.org/officeDocument/2006/relationships/slide" Target="slide15.xml"/><Relationship Id="rId12" Type="http://schemas.openxmlformats.org/officeDocument/2006/relationships/slide" Target="slide18.xml"/><Relationship Id="rId17" Type="http://schemas.openxmlformats.org/officeDocument/2006/relationships/image" Target="../media/image1.png"/><Relationship Id="rId2" Type="http://schemas.openxmlformats.org/officeDocument/2006/relationships/slide" Target="slide3.xml"/><Relationship Id="rId16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1.xml"/><Relationship Id="rId5" Type="http://schemas.openxmlformats.org/officeDocument/2006/relationships/slide" Target="slide6.xml"/><Relationship Id="rId15" Type="http://schemas.openxmlformats.org/officeDocument/2006/relationships/slide" Target="slide9.xml"/><Relationship Id="rId10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3.xml"/><Relationship Id="rId1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857496"/>
            <a:ext cx="871543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kumimoji="0" lang="ru-RU" sz="5400" b="1" i="0" strike="noStrike" cap="none" spc="0" normalizeH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«Конкурс знатоков»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</a:rPr>
              <a:t>по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</a:rPr>
              <a:t>басням И.А.Крылова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14290"/>
            <a:ext cx="8572560" cy="2585323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Автор-Эфендиев</a:t>
            </a: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М.М.</a:t>
            </a:r>
          </a:p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МКОУ </a:t>
            </a:r>
            <a:endParaRPr lang="ru-RU" sz="5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</a:t>
            </a:r>
            <a:r>
              <a:rPr lang="ru-RU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Игалинская</a:t>
            </a:r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СОШ»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4465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Какое общее дело хотели сделать Щука, Лебедь и Рак? </a:t>
            </a:r>
            <a:endParaRPr lang="ru-RU" sz="44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</a:rPr>
              <a:t>Везти воз с поклажей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Какой человеческий недостаток высмеивал И. Крылов в басне: «Свинья под дубом»? </a:t>
            </a:r>
            <a:endParaRPr lang="ru-RU" sz="40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800" b="1" dirty="0" smtClean="0">
                <a:solidFill>
                  <a:srgbClr val="00B050"/>
                </a:solidFill>
              </a:rPr>
              <a:t>Невежество</a:t>
            </a:r>
            <a:endParaRPr lang="ru-RU" sz="88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6312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/>
              <a:t>Крылoв</a:t>
            </a:r>
            <a:r>
              <a:rPr lang="ru-RU" sz="2000" b="1" dirty="0" smtClean="0"/>
              <a:t> написал эту басню в 1812 </a:t>
            </a:r>
            <a:r>
              <a:rPr lang="ru-RU" sz="2000" b="1" dirty="0" err="1" smtClean="0"/>
              <a:t>гoду</a:t>
            </a:r>
            <a:r>
              <a:rPr lang="ru-RU" sz="2000" b="1" dirty="0" smtClean="0"/>
              <a:t> и </a:t>
            </a:r>
            <a:r>
              <a:rPr lang="ru-RU" sz="2000" b="1" dirty="0" err="1" smtClean="0"/>
              <a:t>пoслал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ee</a:t>
            </a:r>
            <a:r>
              <a:rPr lang="ru-RU" sz="2000" b="1" dirty="0" smtClean="0"/>
              <a:t> в армию </a:t>
            </a:r>
            <a:r>
              <a:rPr lang="ru-RU" sz="2000" b="1" dirty="0" err="1" smtClean="0"/>
              <a:t>Кутузoву</a:t>
            </a:r>
            <a:r>
              <a:rPr lang="ru-RU" sz="2000" b="1" dirty="0" smtClean="0"/>
              <a:t>. В </a:t>
            </a:r>
            <a:r>
              <a:rPr lang="ru-RU" sz="2000" b="1" dirty="0" err="1" smtClean="0"/>
              <a:t>баснe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oн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пoд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лoвчим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пoдразумевал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вeликoго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полкoводца</a:t>
            </a:r>
            <a:r>
              <a:rPr lang="ru-RU" sz="2000" b="1" dirty="0" smtClean="0"/>
              <a:t>, а </a:t>
            </a:r>
            <a:r>
              <a:rPr lang="ru-RU" sz="2000" b="1" dirty="0" err="1" smtClean="0"/>
              <a:t>пoд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вoлком</a:t>
            </a:r>
            <a:r>
              <a:rPr lang="ru-RU" sz="2000" b="1" dirty="0" smtClean="0"/>
              <a:t> - </a:t>
            </a:r>
            <a:r>
              <a:rPr lang="ru-RU" sz="2000" b="1" dirty="0" err="1" smtClean="0"/>
              <a:t>Напoлeона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кoторый</a:t>
            </a:r>
            <a:r>
              <a:rPr lang="ru-RU" sz="2000" b="1" dirty="0" smtClean="0"/>
              <a:t>, вступив в 1812 году в </a:t>
            </a:r>
            <a:r>
              <a:rPr lang="ru-RU" sz="2000" b="1" dirty="0" err="1" smtClean="0"/>
              <a:t>Мoскву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скoро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пoнял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чтo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прoиграл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вoйну</a:t>
            </a:r>
            <a:r>
              <a:rPr lang="ru-RU" sz="2000" b="1" dirty="0" smtClean="0"/>
              <a:t>, и </a:t>
            </a:r>
            <a:r>
              <a:rPr lang="ru-RU" sz="2000" b="1" dirty="0" err="1" smtClean="0"/>
              <a:t>запрoсил</a:t>
            </a:r>
            <a:r>
              <a:rPr lang="ru-RU" sz="2000" b="1" dirty="0" smtClean="0"/>
              <a:t> мира. О </a:t>
            </a:r>
            <a:r>
              <a:rPr lang="ru-RU" sz="2000" b="1" dirty="0" err="1" smtClean="0"/>
              <a:t>какoй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баснe</a:t>
            </a:r>
            <a:r>
              <a:rPr lang="ru-RU" sz="2000" b="1" dirty="0" smtClean="0"/>
              <a:t> идет </a:t>
            </a:r>
            <a:r>
              <a:rPr lang="ru-RU" sz="2000" b="1" dirty="0" err="1" smtClean="0"/>
              <a:t>рeчь</a:t>
            </a:r>
            <a:r>
              <a:rPr lang="ru-RU" sz="2000" b="1" dirty="0" smtClean="0"/>
              <a:t>?</a:t>
            </a:r>
            <a:endParaRPr lang="ru-RU" sz="2000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00B050"/>
                </a:solidFill>
              </a:rPr>
              <a:t>«Волк на псарне»</a:t>
            </a:r>
            <a:endParaRPr lang="ru-RU" sz="6600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Назовите басню, заканчивающуюся словами:</a:t>
            </a:r>
            <a:br>
              <a:rPr lang="ru-RU" sz="2800" b="1" dirty="0" smtClean="0"/>
            </a:br>
            <a:r>
              <a:rPr lang="ru-RU" sz="2800" b="1" dirty="0" smtClean="0"/>
              <a:t>«</a:t>
            </a:r>
            <a:r>
              <a:rPr lang="ru-RU" sz="2800" b="1" dirty="0" err="1" smtClean="0"/>
              <a:t>Кaк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счaстьe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мнoгиe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нaходят</a:t>
            </a:r>
            <a:r>
              <a:rPr lang="ru-RU" sz="2800" b="1" dirty="0" smtClean="0"/>
              <a:t> лишь </a:t>
            </a:r>
            <a:r>
              <a:rPr lang="ru-RU" sz="2800" b="1" dirty="0" err="1" smtClean="0"/>
              <a:t>тeм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чтo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хорoшо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нa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зaдних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лaпках</a:t>
            </a:r>
            <a:r>
              <a:rPr lang="ru-RU" sz="2800" b="1" dirty="0" smtClean="0"/>
              <a:t> ходят!»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00B050"/>
                </a:solidFill>
              </a:rPr>
              <a:t>«Две собаки»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Как называется басня про четырех неудачливых музыкантов? </a:t>
            </a:r>
            <a:endParaRPr lang="ru-RU" sz="40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B050"/>
                </a:solidFill>
              </a:rPr>
              <a:t>«Квартет»</a:t>
            </a:r>
            <a:endParaRPr lang="ru-RU" sz="96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Поняла ли Мартышка, что в зеркале было ее отражение? </a:t>
            </a:r>
            <a:endParaRPr lang="ru-RU" sz="48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00B050"/>
                </a:solidFill>
              </a:rPr>
              <a:t>Нет. Она думала, что это одна из ее подружек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Какую любезность оказал Волку Журавль? </a:t>
            </a:r>
            <a:endParaRPr lang="ru-RU" sz="48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B050"/>
                </a:solidFill>
              </a:rPr>
              <a:t>Вытащил застрявшую в горле кость</a:t>
            </a:r>
            <a:endParaRPr lang="ru-RU" sz="6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Что в конце басни Мартышка сделала с очками? </a:t>
            </a:r>
            <a:endParaRPr lang="ru-RU" sz="48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</a:rPr>
              <a:t>Ударила об камень и разбила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Какой человеческий недостаток высмеивал И. Крылов в басне: «Свинья под дубом»?</a:t>
            </a:r>
            <a:endParaRPr lang="ru-RU" sz="40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solidFill>
                  <a:srgbClr val="00B050"/>
                </a:solidFill>
              </a:rPr>
              <a:t>Невежество</a:t>
            </a:r>
            <a:endParaRPr lang="ru-RU" sz="9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>
                <a:alpha val="53000"/>
              </a:srgbClr>
            </a:gs>
            <a:gs pos="13000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узел 1">
            <a:hlinkClick r:id="rId2" action="ppaction://hlinksldjump"/>
          </p:cNvPr>
          <p:cNvSpPr/>
          <p:nvPr/>
        </p:nvSpPr>
        <p:spPr>
          <a:xfrm>
            <a:off x="1000100" y="571480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Блок-схема: узел 2">
            <a:hlinkClick r:id="rId3" action="ppaction://hlinksldjump"/>
          </p:cNvPr>
          <p:cNvSpPr/>
          <p:nvPr/>
        </p:nvSpPr>
        <p:spPr>
          <a:xfrm>
            <a:off x="2428860" y="571480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4" name="Блок-схема: узел 3">
            <a:hlinkClick r:id="rId4" action="ppaction://hlinksldjump"/>
          </p:cNvPr>
          <p:cNvSpPr/>
          <p:nvPr/>
        </p:nvSpPr>
        <p:spPr>
          <a:xfrm>
            <a:off x="3857620" y="500042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Блок-схема: узел 4">
            <a:hlinkClick r:id="rId5" action="ppaction://hlinksldjump"/>
          </p:cNvPr>
          <p:cNvSpPr/>
          <p:nvPr/>
        </p:nvSpPr>
        <p:spPr>
          <a:xfrm>
            <a:off x="5286380" y="500042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6" name="Блок-схема: узел 5">
            <a:hlinkClick r:id="rId6" action="ppaction://hlinksldjump"/>
          </p:cNvPr>
          <p:cNvSpPr/>
          <p:nvPr/>
        </p:nvSpPr>
        <p:spPr>
          <a:xfrm>
            <a:off x="6786578" y="500042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7" name="Блок-схема: узел 6">
            <a:hlinkClick r:id="rId7" action="ppaction://hlinksldjump"/>
          </p:cNvPr>
          <p:cNvSpPr/>
          <p:nvPr/>
        </p:nvSpPr>
        <p:spPr>
          <a:xfrm>
            <a:off x="1000100" y="5357826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8" name="Блок-схема: узел 7">
            <a:hlinkClick r:id="rId8" action="ppaction://hlinksldjump"/>
          </p:cNvPr>
          <p:cNvSpPr/>
          <p:nvPr/>
        </p:nvSpPr>
        <p:spPr>
          <a:xfrm>
            <a:off x="2428860" y="5357826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9" name="Блок-схема: узел 8">
            <a:hlinkClick r:id="rId9" action="ppaction://hlinksldjump"/>
          </p:cNvPr>
          <p:cNvSpPr/>
          <p:nvPr/>
        </p:nvSpPr>
        <p:spPr>
          <a:xfrm>
            <a:off x="3857620" y="5286388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10" name="Блок-схема: узел 9">
            <a:hlinkClick r:id="rId10" action="ppaction://hlinksldjump"/>
          </p:cNvPr>
          <p:cNvSpPr/>
          <p:nvPr/>
        </p:nvSpPr>
        <p:spPr>
          <a:xfrm>
            <a:off x="5286380" y="5286388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11" name="Блок-схема: узел 10">
            <a:hlinkClick r:id="rId11" action="ppaction://hlinksldjump"/>
          </p:cNvPr>
          <p:cNvSpPr/>
          <p:nvPr/>
        </p:nvSpPr>
        <p:spPr>
          <a:xfrm>
            <a:off x="6786578" y="5286388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2" name="Блок-схема: узел 11">
            <a:hlinkClick r:id="rId12" action="ppaction://hlinksldjump"/>
          </p:cNvPr>
          <p:cNvSpPr/>
          <p:nvPr/>
        </p:nvSpPr>
        <p:spPr>
          <a:xfrm>
            <a:off x="1000100" y="1785926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13" name="Блок-схема: узел 12">
            <a:hlinkClick r:id="rId12" action="ppaction://hlinksldjump"/>
          </p:cNvPr>
          <p:cNvSpPr/>
          <p:nvPr/>
        </p:nvSpPr>
        <p:spPr>
          <a:xfrm>
            <a:off x="1000100" y="3000372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14" name="Блок-схема: узел 13">
            <a:hlinkClick r:id="rId13" action="ppaction://hlinksldjump"/>
          </p:cNvPr>
          <p:cNvSpPr/>
          <p:nvPr/>
        </p:nvSpPr>
        <p:spPr>
          <a:xfrm>
            <a:off x="1000100" y="4143380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15" name="Блок-схема: узел 14">
            <a:hlinkClick r:id="rId14" action="ppaction://hlinksldjump"/>
          </p:cNvPr>
          <p:cNvSpPr/>
          <p:nvPr/>
        </p:nvSpPr>
        <p:spPr>
          <a:xfrm>
            <a:off x="6858016" y="1714488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6" name="Блок-схема: узел 15">
            <a:hlinkClick r:id="rId15" action="ppaction://hlinksldjump"/>
          </p:cNvPr>
          <p:cNvSpPr/>
          <p:nvPr/>
        </p:nvSpPr>
        <p:spPr>
          <a:xfrm>
            <a:off x="6858016" y="2928934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7" name="Блок-схема: узел 16">
            <a:hlinkClick r:id="rId16" action="ppaction://hlinksldjump"/>
          </p:cNvPr>
          <p:cNvSpPr/>
          <p:nvPr/>
        </p:nvSpPr>
        <p:spPr>
          <a:xfrm>
            <a:off x="6858016" y="4071942"/>
            <a:ext cx="1214446" cy="1000132"/>
          </a:xfrm>
          <a:prstGeom prst="flowChartConnector">
            <a:avLst/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  <p:pic>
        <p:nvPicPr>
          <p:cNvPr id="18" name="Picture 2" descr="D:\Documents and Settings\муртаза\Мои документы\Downloads\277.png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357554" y="2357430"/>
            <a:ext cx="2333620" cy="2214578"/>
          </a:xfrm>
          <a:prstGeom prst="rect">
            <a:avLst/>
          </a:prstGeom>
          <a:noFill/>
          <a:ln cmpd="sng">
            <a:solidFill>
              <a:schemeClr val="tx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>
                <a:alpha val="53000"/>
              </a:srgbClr>
            </a:gs>
            <a:gs pos="13000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Сколько всего басен написал</a:t>
            </a:r>
          </a:p>
          <a:p>
            <a:pPr algn="ctr"/>
            <a:r>
              <a:rPr lang="ru-RU" sz="4000" b="1" dirty="0" smtClean="0"/>
              <a:t> И.А. Крылов: 100, 200 или 300?</a:t>
            </a:r>
            <a:endParaRPr lang="ru-RU" sz="40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071802" y="5357826"/>
            <a:ext cx="3357586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нажми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00B050"/>
                </a:solidFill>
              </a:rPr>
              <a:t>Около 200 басен</a:t>
            </a:r>
            <a:endParaRPr lang="ru-RU" sz="66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Как наказали Щуку в одноименной басне глупые судьи? </a:t>
            </a:r>
            <a:endParaRPr lang="ru-RU" sz="40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00B050"/>
                </a:solidFill>
              </a:rPr>
              <a:t>Её бросили в реку</a:t>
            </a:r>
            <a:endParaRPr lang="ru-RU" sz="72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В 1784 году И. А. Крылов написал оперу. Как она называется?</a:t>
            </a:r>
            <a:endParaRPr lang="ru-RU" sz="4000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00B050"/>
                </a:solidFill>
              </a:rPr>
              <a:t>«Кофейница»</a:t>
            </a:r>
            <a:endParaRPr lang="ru-RU" sz="8000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b="1" dirty="0" err="1" smtClean="0"/>
              <a:t>Кaк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нaзывaeтся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крaткoе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нрaвoучитeльнoе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зaключeние</a:t>
            </a:r>
            <a:r>
              <a:rPr lang="ru-RU" sz="3600" b="1" dirty="0" smtClean="0"/>
              <a:t> в </a:t>
            </a:r>
            <a:r>
              <a:rPr lang="ru-RU" sz="3600" b="1" dirty="0" err="1" smtClean="0"/>
              <a:t>бaснe</a:t>
            </a:r>
            <a:r>
              <a:rPr lang="ru-RU" sz="3600" b="1" dirty="0" smtClean="0"/>
              <a:t>?</a:t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err="1" smtClean="0">
                <a:solidFill>
                  <a:srgbClr val="00B050"/>
                </a:solidFill>
              </a:rPr>
              <a:t>Морaль</a:t>
            </a:r>
            <a:endParaRPr lang="ru-RU" sz="11500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4465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Какой журнал был основан И. А. Крыловым в 1789 году?</a:t>
            </a:r>
            <a:endParaRPr lang="ru-RU" sz="4400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00B050"/>
                </a:solidFill>
              </a:rPr>
              <a:t>«Почта духов»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Что так и не смогла достать лиса в саду, подпрыгивая целый час? </a:t>
            </a:r>
            <a:endParaRPr lang="ru-RU" sz="40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500" b="1" dirty="0" smtClean="0">
                <a:solidFill>
                  <a:srgbClr val="00B050"/>
                </a:solidFill>
              </a:rPr>
              <a:t>Виноград</a:t>
            </a:r>
            <a:endParaRPr lang="ru-RU" sz="115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072494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В какой басне бессильный всегда виноват у сильного? </a:t>
            </a:r>
            <a:endParaRPr lang="ru-RU" sz="4800" b="1" dirty="0"/>
          </a:p>
        </p:txBody>
      </p:sp>
      <p:sp>
        <p:nvSpPr>
          <p:cNvPr id="3" name="Блок-схема: сопоставление 2"/>
          <p:cNvSpPr/>
          <p:nvPr/>
        </p:nvSpPr>
        <p:spPr>
          <a:xfrm>
            <a:off x="3857620" y="5357826"/>
            <a:ext cx="1285884" cy="1071570"/>
          </a:xfrm>
          <a:prstGeom prst="flowChartCollate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642910" y="2428868"/>
            <a:ext cx="8286808" cy="2357454"/>
          </a:xfrm>
          <a:prstGeom prst="homePlate">
            <a:avLst/>
          </a:prstGeom>
          <a:ln>
            <a:solidFill>
              <a:schemeClr val="tx1"/>
            </a:solidFill>
            <a:prstDash val="lgDashDotDot"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rgbClr val="00B050"/>
                </a:solidFill>
              </a:rPr>
              <a:t>«Волк и Ягнёнок»</a:t>
            </a:r>
            <a:endParaRPr lang="ru-RU" sz="66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возврат 5">
            <a:hlinkClick r:id="rId2" action="ppaction://hlinksldjump" highlightClick="1"/>
          </p:cNvPr>
          <p:cNvSpPr/>
          <p:nvPr/>
        </p:nvSpPr>
        <p:spPr>
          <a:xfrm>
            <a:off x="7358082" y="6000768"/>
            <a:ext cx="1071570" cy="428628"/>
          </a:xfrm>
          <a:prstGeom prst="actionButtonReturn">
            <a:avLst/>
          </a:prstGeom>
          <a:ln w="34925">
            <a:solidFill>
              <a:srgbClr val="FFFFFF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311</Words>
  <Application>Microsoft Office PowerPoint</Application>
  <PresentationFormat>Экран (4:3)</PresentationFormat>
  <Paragraphs>56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муртаза2018</dc:creator>
  <cp:lastModifiedBy>муртаза</cp:lastModifiedBy>
  <cp:revision>11</cp:revision>
  <dcterms:created xsi:type="dcterms:W3CDTF">2018-10-29T14:34:36Z</dcterms:created>
  <dcterms:modified xsi:type="dcterms:W3CDTF">2018-11-04T13:23:48Z</dcterms:modified>
</cp:coreProperties>
</file>