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8" r:id="rId33"/>
    <p:sldId id="287" r:id="rId34"/>
    <p:sldId id="289" r:id="rId35"/>
    <p:sldId id="290" r:id="rId36"/>
    <p:sldId id="291" r:id="rId37"/>
    <p:sldId id="292" r:id="rId38"/>
    <p:sldId id="293" r:id="rId3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2" d="100"/>
          <a:sy n="62" d="100"/>
        </p:scale>
        <p:origin x="-636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3F5A39A-DC30-4F10-94A5-7C85FA5DE6AD}" type="datetimeFigureOut">
              <a:rPr lang="ru-RU" smtClean="0"/>
              <a:t>01.10.2017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BB04FD8-1786-4EBD-8840-13B604B2E92F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B04FD8-1786-4EBD-8840-13B604B2E92F}" type="slidenum">
              <a:rPr lang="ru-RU" smtClean="0"/>
              <a:t>38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9F8AD3-7D2E-4F53-BBBE-7D83A997BD3D}" type="datetimeFigureOut">
              <a:rPr lang="ru-RU" smtClean="0"/>
              <a:pPr/>
              <a:t>01.10.2017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16D8F6-3588-4102-AF0D-8E20582CEDB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9F8AD3-7D2E-4F53-BBBE-7D83A997BD3D}" type="datetimeFigureOut">
              <a:rPr lang="ru-RU" smtClean="0"/>
              <a:pPr/>
              <a:t>01.10.2017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16D8F6-3588-4102-AF0D-8E20582CEDB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9F8AD3-7D2E-4F53-BBBE-7D83A997BD3D}" type="datetimeFigureOut">
              <a:rPr lang="ru-RU" smtClean="0"/>
              <a:pPr/>
              <a:t>01.10.2017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16D8F6-3588-4102-AF0D-8E20582CEDB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9F8AD3-7D2E-4F53-BBBE-7D83A997BD3D}" type="datetimeFigureOut">
              <a:rPr lang="ru-RU" smtClean="0"/>
              <a:pPr/>
              <a:t>01.10.2017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16D8F6-3588-4102-AF0D-8E20582CEDB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9F8AD3-7D2E-4F53-BBBE-7D83A997BD3D}" type="datetimeFigureOut">
              <a:rPr lang="ru-RU" smtClean="0"/>
              <a:pPr/>
              <a:t>01.10.2017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16D8F6-3588-4102-AF0D-8E20582CEDB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9F8AD3-7D2E-4F53-BBBE-7D83A997BD3D}" type="datetimeFigureOut">
              <a:rPr lang="ru-RU" smtClean="0"/>
              <a:pPr/>
              <a:t>01.10.2017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16D8F6-3588-4102-AF0D-8E20582CEDB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9F8AD3-7D2E-4F53-BBBE-7D83A997BD3D}" type="datetimeFigureOut">
              <a:rPr lang="ru-RU" smtClean="0"/>
              <a:pPr/>
              <a:t>01.10.2017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16D8F6-3588-4102-AF0D-8E20582CEDB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9F8AD3-7D2E-4F53-BBBE-7D83A997BD3D}" type="datetimeFigureOut">
              <a:rPr lang="ru-RU" smtClean="0"/>
              <a:pPr/>
              <a:t>01.10.2017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16D8F6-3588-4102-AF0D-8E20582CEDB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9F8AD3-7D2E-4F53-BBBE-7D83A997BD3D}" type="datetimeFigureOut">
              <a:rPr lang="ru-RU" smtClean="0"/>
              <a:pPr/>
              <a:t>01.10.2017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16D8F6-3588-4102-AF0D-8E20582CEDB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9F8AD3-7D2E-4F53-BBBE-7D83A997BD3D}" type="datetimeFigureOut">
              <a:rPr lang="ru-RU" smtClean="0"/>
              <a:pPr/>
              <a:t>01.10.2017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16D8F6-3588-4102-AF0D-8E20582CEDB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9F8AD3-7D2E-4F53-BBBE-7D83A997BD3D}" type="datetimeFigureOut">
              <a:rPr lang="ru-RU" smtClean="0"/>
              <a:pPr/>
              <a:t>01.10.2017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16D8F6-3588-4102-AF0D-8E20582CEDB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9F8AD3-7D2E-4F53-BBBE-7D83A997BD3D}" type="datetimeFigureOut">
              <a:rPr lang="ru-RU" smtClean="0"/>
              <a:pPr/>
              <a:t>01.10.2017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16D8F6-3588-4102-AF0D-8E20582CEDB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42910" y="642918"/>
            <a:ext cx="7772400" cy="1470025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ru-RU" b="1" dirty="0" smtClean="0">
                <a:solidFill>
                  <a:srgbClr val="FF0000"/>
                </a:solidFill>
                <a:latin typeface="Briolin" pitchFamily="2" charset="0"/>
              </a:rPr>
              <a:t>ЗАДАНИЯ ДЛЯ УМНИКОВ И УМНИЦ</a:t>
            </a:r>
            <a:endParaRPr lang="ru-RU" b="1" dirty="0">
              <a:solidFill>
                <a:srgbClr val="FF0000"/>
              </a:solidFill>
              <a:latin typeface="Briolin" pitchFamily="2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57290" y="2928934"/>
            <a:ext cx="6400800" cy="3000396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ru-RU" dirty="0" smtClean="0">
                <a:solidFill>
                  <a:schemeClr val="tx1"/>
                </a:solidFill>
                <a:latin typeface="Briolin" pitchFamily="2" charset="0"/>
              </a:rPr>
              <a:t>Копилка учителя русского языка и литературы МКОУ </a:t>
            </a:r>
          </a:p>
          <a:p>
            <a:r>
              <a:rPr lang="ru-RU" dirty="0" smtClean="0">
                <a:solidFill>
                  <a:schemeClr val="tx1"/>
                </a:solidFill>
                <a:latin typeface="Briolin" pitchFamily="2" charset="0"/>
              </a:rPr>
              <a:t>«</a:t>
            </a:r>
            <a:r>
              <a:rPr lang="ru-RU" dirty="0" err="1" smtClean="0">
                <a:solidFill>
                  <a:schemeClr val="tx1"/>
                </a:solidFill>
                <a:latin typeface="Briolin" pitchFamily="2" charset="0"/>
              </a:rPr>
              <a:t>Игалинская</a:t>
            </a:r>
            <a:r>
              <a:rPr lang="ru-RU" dirty="0" smtClean="0">
                <a:solidFill>
                  <a:schemeClr val="tx1"/>
                </a:solidFill>
                <a:latin typeface="Briolin" pitchFamily="2" charset="0"/>
              </a:rPr>
              <a:t> СОШ»</a:t>
            </a:r>
          </a:p>
          <a:p>
            <a:r>
              <a:rPr lang="ru-RU" dirty="0" err="1" smtClean="0">
                <a:solidFill>
                  <a:schemeClr val="tx1"/>
                </a:solidFill>
                <a:latin typeface="Briolin" pitchFamily="2" charset="0"/>
              </a:rPr>
              <a:t>Эфендиева</a:t>
            </a:r>
            <a:r>
              <a:rPr lang="ru-RU" dirty="0" smtClean="0">
                <a:solidFill>
                  <a:schemeClr val="tx1"/>
                </a:solidFill>
                <a:latin typeface="Briolin" pitchFamily="2" charset="0"/>
              </a:rPr>
              <a:t> М.М.</a:t>
            </a:r>
          </a:p>
          <a:p>
            <a:r>
              <a:rPr lang="ru-RU" dirty="0" smtClean="0">
                <a:solidFill>
                  <a:schemeClr val="tx1"/>
                </a:solidFill>
                <a:latin typeface="Briolin" pitchFamily="2" charset="0"/>
              </a:rPr>
              <a:t>2017-2018</a:t>
            </a:r>
            <a:endParaRPr lang="ru-RU" dirty="0" smtClean="0">
              <a:solidFill>
                <a:schemeClr val="tx1"/>
              </a:solidFill>
              <a:latin typeface="Briolin" pitchFamily="2" charset="0"/>
            </a:endParaRPr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1"/>
          <p:cNvSpPr>
            <a:spLocks noChangeArrowheads="1"/>
          </p:cNvSpPr>
          <p:nvPr/>
        </p:nvSpPr>
        <p:spPr bwMode="auto">
          <a:xfrm>
            <a:off x="857224" y="1285860"/>
            <a:ext cx="8078237" cy="3970318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263775" algn="l"/>
              </a:tabLst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Песенка-азбука</a:t>
            </a:r>
            <a:endParaRPr kumimoji="0" lang="ru-RU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263775" algn="l"/>
              </a:tabLst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Тридцать три родных сестрицы,         </a:t>
            </a:r>
            <a:r>
              <a:rPr kumimoji="0" lang="ru-RU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Пэ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, </a:t>
            </a:r>
            <a:r>
              <a:rPr kumimoji="0" lang="ru-RU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эР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, </a:t>
            </a:r>
            <a:r>
              <a:rPr kumimoji="0" lang="ru-RU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эС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, </a:t>
            </a:r>
            <a:r>
              <a:rPr kumimoji="0" lang="ru-RU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Тэ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. </a:t>
            </a:r>
            <a:r>
              <a:rPr kumimoji="0" lang="ru-RU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У,эФ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, Ха —</a:t>
            </a:r>
            <a:endParaRPr kumimoji="0" lang="ru-RU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263775" algn="l"/>
              </a:tabLst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Писаных красавицы,	                        Оседлали петуха.</a:t>
            </a:r>
            <a:endParaRPr kumimoji="0" lang="ru-RU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263775" algn="l"/>
              </a:tabLst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На одной живут странице,	          </a:t>
            </a:r>
            <a:r>
              <a:rPr kumimoji="0" lang="ru-RU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Цэ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, </a:t>
            </a:r>
            <a:r>
              <a:rPr kumimoji="0" lang="ru-RU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Че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, Ша, </a:t>
            </a:r>
            <a:r>
              <a:rPr kumimoji="0" lang="ru-RU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Ща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, Э, Ю, Я —</a:t>
            </a:r>
            <a:endParaRPr kumimoji="0" lang="ru-RU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263775" algn="l"/>
              </a:tabLst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А повсюду славятся.	                        Все теперь мои друзья!</a:t>
            </a:r>
            <a:endParaRPr kumimoji="0" lang="ru-RU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263775" algn="l"/>
              </a:tabLst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К нам они сейчас спешат,	         Пять сестренок опоздали —</a:t>
            </a:r>
            <a:endParaRPr kumimoji="0" lang="ru-RU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263775" algn="l"/>
              </a:tabLst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Славные сестрицы,	                       Заигрались в прятки.</a:t>
            </a:r>
            <a:endParaRPr kumimoji="0" lang="ru-RU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263775" algn="l"/>
              </a:tabLst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Очень просят всех ребят	         А теперь все буквы встали</a:t>
            </a:r>
            <a:endParaRPr kumimoji="0" lang="ru-RU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263775" algn="l"/>
              </a:tabLst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С ними подружиться!	                        В азбучном порядке.</a:t>
            </a:r>
            <a:endParaRPr kumimoji="0" lang="ru-RU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263775" algn="l"/>
              </a:tabLst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А, </a:t>
            </a:r>
            <a:r>
              <a:rPr kumimoji="0" lang="ru-RU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Бэ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, </a:t>
            </a:r>
            <a:r>
              <a:rPr kumimoji="0" lang="ru-RU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Вэ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, </a:t>
            </a:r>
            <a:r>
              <a:rPr kumimoji="0" lang="ru-RU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Гэ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, </a:t>
            </a:r>
            <a:r>
              <a:rPr kumimoji="0" lang="ru-RU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Дэ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, Е, </a:t>
            </a:r>
            <a:r>
              <a:rPr kumimoji="0" lang="ru-RU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Жэ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 —                      Познакомьтесь с ними, дети:</a:t>
            </a:r>
            <a:endParaRPr kumimoji="0" lang="ru-RU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263775" algn="l"/>
              </a:tabLst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Прикатили на еже.	                               Вот они стоят рядком,</a:t>
            </a:r>
            <a:endParaRPr kumimoji="0" lang="ru-RU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263775" algn="l"/>
              </a:tabLst>
            </a:pPr>
            <a:r>
              <a:rPr kumimoji="0" lang="ru-RU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Зэ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, И, </a:t>
            </a:r>
            <a:r>
              <a:rPr kumimoji="0" lang="ru-RU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Ка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, </a:t>
            </a:r>
            <a:r>
              <a:rPr kumimoji="0" lang="ru-RU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эЛь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, </a:t>
            </a:r>
            <a:r>
              <a:rPr kumimoji="0" lang="ru-RU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эМ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, </a:t>
            </a:r>
            <a:r>
              <a:rPr kumimoji="0" lang="ru-RU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эН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, О —                    Очень плохо жить на свете</a:t>
            </a:r>
            <a:endParaRPr kumimoji="0" lang="ru-RU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263775" algn="l"/>
              </a:tabLst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Дружно вылезли в окно.	         Тем, кто с ними не знаком.</a:t>
            </a:r>
            <a:endParaRPr kumimoji="0" lang="ru-RU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263775" algn="l"/>
              </a:tabLst>
            </a:pPr>
            <a:r>
              <a:rPr kumimoji="0" lang="ru-RU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                                                                                        </a:t>
            </a:r>
            <a:r>
              <a:rPr kumimoji="0" lang="ru-RU" b="1" i="1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Б.Заходер</a:t>
            </a:r>
            <a:endParaRPr kumimoji="0" lang="ru-RU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813677" y="426036"/>
            <a:ext cx="4544273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  <a:tabLst>
                <a:tab pos="2263775" algn="l"/>
              </a:tabLst>
            </a:pPr>
            <a:r>
              <a:rPr lang="ru-RU" sz="1600" b="1" dirty="0" smtClean="0">
                <a:solidFill>
                  <a:srgbClr val="FF0000"/>
                </a:solidFill>
                <a:latin typeface="Arial" pitchFamily="34" charset="0"/>
                <a:ea typeface="Times New Roman" pitchFamily="18" charset="0"/>
              </a:rPr>
              <a:t>                         Веселые </a:t>
            </a:r>
            <a:r>
              <a:rPr lang="ru-RU" sz="1600" b="1" dirty="0">
                <a:solidFill>
                  <a:srgbClr val="FF0000"/>
                </a:solidFill>
                <a:latin typeface="Arial" pitchFamily="34" charset="0"/>
                <a:ea typeface="Times New Roman" pitchFamily="18" charset="0"/>
              </a:rPr>
              <a:t>стихи</a:t>
            </a:r>
            <a:endParaRPr lang="ru-RU" sz="900" dirty="0">
              <a:solidFill>
                <a:srgbClr val="FF0000"/>
              </a:solidFill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1"/>
          <p:cNvSpPr>
            <a:spLocks noChangeArrowheads="1"/>
          </p:cNvSpPr>
          <p:nvPr/>
        </p:nvSpPr>
        <p:spPr bwMode="auto">
          <a:xfrm>
            <a:off x="714348" y="428604"/>
            <a:ext cx="7143800" cy="40011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916363" algn="l"/>
              </a:tabLst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</a:rPr>
              <a:t>                                 Слог. Перенос слов.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</a:endParaRPr>
          </a:p>
        </p:txBody>
      </p:sp>
      <p:sp>
        <p:nvSpPr>
          <p:cNvPr id="21506" name="Rectangle 2"/>
          <p:cNvSpPr>
            <a:spLocks noChangeArrowheads="1"/>
          </p:cNvSpPr>
          <p:nvPr/>
        </p:nvSpPr>
        <p:spPr bwMode="auto">
          <a:xfrm>
            <a:off x="357158" y="856357"/>
            <a:ext cx="8572560" cy="60016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52400" algn="l"/>
              </a:tabLst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 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В каких словах спрятались сразу две ноты? </a:t>
            </a: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{</a:t>
            </a: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</a:rPr>
              <a:t>Помидор, фасоль</a:t>
            </a: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.)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152400" algn="l"/>
              </a:tabLst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«Сыщик». В какие слова спрятался </a:t>
            </a: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вор? (</a:t>
            </a: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</a:rPr>
              <a:t>Ворона, ворота, </a:t>
            </a:r>
            <a:r>
              <a:rPr kumimoji="0" lang="ru-RU" sz="2400" b="1" i="1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</a:rPr>
              <a:t>Воронеж,поворот</a:t>
            </a: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</a:rPr>
              <a:t>, жаворонок, воротник, Воркута, творог.</a:t>
            </a: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)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152400" algn="l"/>
              </a:tabLst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В какие слова залетела </a:t>
            </a: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оса</a:t>
            </a:r>
            <a:r>
              <a:rPr kumimoji="0" lang="ru-RU" sz="2400" b="1" i="1" u="none" strike="noStrike" cap="none" normalizeH="0" baseline="3000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1</a:t>
            </a: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? (</a:t>
            </a: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</a:rPr>
              <a:t>Осадки, посадка, коса, роса</a:t>
            </a: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.)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152400" algn="l"/>
              </a:tabLst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Составь по три слова с нотами: до </a:t>
            </a: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(</a:t>
            </a: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</a:rPr>
              <a:t>дорога, дома, коридор, помидор, до­лина, домино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</a:rPr>
              <a:t>и т.д.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); ре </a:t>
            </a: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(</a:t>
            </a: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</a:rPr>
              <a:t>река, ремень, ребенок, ребус, корень, варенье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</a:rPr>
              <a:t>и т.д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.); ми </a:t>
            </a: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(</a:t>
            </a: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</a:rPr>
              <a:t>мираж, миля, минута, Миша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</a:rPr>
              <a:t>и т.д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.); фа </a:t>
            </a: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(</a:t>
            </a: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</a:rPr>
              <a:t>фасоль, фаянс, фаб­рика, фантазия, фамилия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</a:rPr>
              <a:t>и т.д.) 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52400" algn="l"/>
              </a:tabLst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соль </a:t>
            </a: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(</a:t>
            </a: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</a:rPr>
              <a:t>сольдо, фасоль, рассольник, </a:t>
            </a:r>
            <a:r>
              <a:rPr kumimoji="0" lang="ru-RU" sz="2400" b="1" i="1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</a:rPr>
              <a:t>сольфеджио,и</a:t>
            </a: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</a:rPr>
              <a:t>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</a:rPr>
              <a:t>т.д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.); ля </a:t>
            </a: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(</a:t>
            </a: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</a:rPr>
              <a:t>оляпка, канделябры, телята, маслята, </a:t>
            </a:r>
            <a:r>
              <a:rPr kumimoji="0" lang="ru-RU" sz="2400" b="1" i="1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</a:rPr>
              <a:t>лягушка,коляска</a:t>
            </a: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</a:rPr>
              <a:t>, солянка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</a:rPr>
              <a:t>и т.д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.); си </a:t>
            </a: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(</a:t>
            </a: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</a:rPr>
              <a:t>сирень, сироп, синева, косилка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</a:rPr>
              <a:t>и т.д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.).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1"/>
          <p:cNvSpPr>
            <a:spLocks noChangeArrowheads="1"/>
          </p:cNvSpPr>
          <p:nvPr/>
        </p:nvSpPr>
        <p:spPr bwMode="auto">
          <a:xfrm>
            <a:off x="1714480" y="1142984"/>
            <a:ext cx="7045711" cy="4524315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168275" algn="l"/>
              </a:tabLst>
            </a:pP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Какую ноту любит осьминог? </a:t>
            </a:r>
            <a:r>
              <a:rPr kumimoji="0" lang="ru-RU" sz="32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(</a:t>
            </a:r>
            <a:r>
              <a:rPr kumimoji="0" lang="ru-RU" sz="3200" b="0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</a:rPr>
              <a:t>Ми</a:t>
            </a:r>
            <a:r>
              <a:rPr kumimoji="0" lang="ru-RU" sz="32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).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168275" algn="l"/>
              </a:tabLst>
            </a:pP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Удод? </a:t>
            </a:r>
            <a:r>
              <a:rPr kumimoji="0" lang="ru-RU" sz="32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(</a:t>
            </a:r>
            <a:r>
              <a:rPr kumimoji="0" lang="ru-RU" sz="3200" b="0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</a:rPr>
              <a:t>До</a:t>
            </a:r>
            <a:r>
              <a:rPr kumimoji="0" lang="ru-RU" sz="32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)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168275" algn="l"/>
              </a:tabLst>
            </a:pPr>
            <a:r>
              <a:rPr lang="ru-RU" sz="3200" i="1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Ребята(</a:t>
            </a:r>
            <a:r>
              <a:rPr lang="ru-RU" sz="3200" i="1" dirty="0" smtClean="0">
                <a:solidFill>
                  <a:srgbClr val="FF0000"/>
                </a:solidFill>
                <a:latin typeface="Arial" pitchFamily="34" charset="0"/>
                <a:ea typeface="Times New Roman" pitchFamily="18" charset="0"/>
              </a:rPr>
              <a:t>РЕ</a:t>
            </a:r>
            <a:r>
              <a:rPr lang="ru-RU" sz="3200" i="1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)</a:t>
            </a:r>
            <a:endParaRPr kumimoji="0" lang="ru-RU" sz="3200" b="0" i="1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  <a:ea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168275" algn="l"/>
              </a:tabLst>
            </a:pP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Телята? </a:t>
            </a:r>
            <a:r>
              <a:rPr kumimoji="0" lang="ru-RU" sz="32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(</a:t>
            </a:r>
            <a:r>
              <a:rPr kumimoji="0" lang="ru-RU" sz="3200" b="0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</a:rPr>
              <a:t>Ля</a:t>
            </a:r>
            <a:r>
              <a:rPr kumimoji="0" lang="ru-RU" sz="32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)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168275" algn="l"/>
              </a:tabLst>
            </a:pP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Фазан?</a:t>
            </a:r>
            <a:r>
              <a:rPr kumimoji="0" lang="ru-RU" sz="32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(</a:t>
            </a:r>
            <a:r>
              <a:rPr kumimoji="0" lang="ru-RU" sz="3200" b="0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</a:rPr>
              <a:t>Фа</a:t>
            </a:r>
            <a:r>
              <a:rPr kumimoji="0" lang="ru-RU" sz="32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)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168275" algn="l"/>
              </a:tabLst>
            </a:pP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Оляпка? </a:t>
            </a:r>
            <a:r>
              <a:rPr kumimoji="0" lang="ru-RU" sz="32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(</a:t>
            </a:r>
            <a:r>
              <a:rPr kumimoji="0" lang="ru-RU" sz="3200" b="0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</a:rPr>
              <a:t>Ля</a:t>
            </a:r>
            <a:r>
              <a:rPr kumimoji="0" lang="ru-RU" sz="32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)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168275" algn="l"/>
              </a:tabLst>
            </a:pP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Синица? </a:t>
            </a:r>
            <a:r>
              <a:rPr kumimoji="0" lang="ru-RU" sz="32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(</a:t>
            </a:r>
            <a:r>
              <a:rPr kumimoji="0" lang="ru-RU" sz="3200" b="0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</a:rPr>
              <a:t>Си</a:t>
            </a:r>
            <a:r>
              <a:rPr kumimoji="0" lang="ru-RU" sz="32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)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168275" algn="l"/>
              </a:tabLst>
            </a:pP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Лоси? </a:t>
            </a:r>
            <a:r>
              <a:rPr kumimoji="0" lang="ru-RU" sz="32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(</a:t>
            </a:r>
            <a:r>
              <a:rPr kumimoji="0" lang="ru-RU" sz="3200" b="0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</a:rPr>
              <a:t>Си</a:t>
            </a:r>
            <a:r>
              <a:rPr kumimoji="0" lang="ru-RU" sz="32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)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168275" algn="l"/>
              </a:tabLst>
            </a:pP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Что исполнил соловей? </a:t>
            </a:r>
            <a:r>
              <a:rPr kumimoji="0" lang="ru-RU" sz="32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(</a:t>
            </a:r>
            <a:r>
              <a:rPr kumimoji="0" lang="ru-RU" sz="3200" b="0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</a:rPr>
              <a:t>Соло</a:t>
            </a:r>
            <a:r>
              <a:rPr kumimoji="0" lang="ru-RU" sz="32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)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071802" y="316499"/>
            <a:ext cx="2993197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  <a:tabLst>
                <a:tab pos="168275" algn="l"/>
              </a:tabLst>
            </a:pPr>
            <a:r>
              <a:rPr lang="ru-RU" sz="1600" b="1" dirty="0" smtClean="0">
                <a:solidFill>
                  <a:srgbClr val="FF0000"/>
                </a:solidFill>
                <a:latin typeface="Arial" pitchFamily="34" charset="0"/>
                <a:ea typeface="Times New Roman" pitchFamily="18" charset="0"/>
              </a:rPr>
              <a:t>          </a:t>
            </a:r>
            <a:r>
              <a:rPr lang="ru-RU" sz="2000" b="1" dirty="0" smtClean="0">
                <a:solidFill>
                  <a:srgbClr val="FF0000"/>
                </a:solidFill>
                <a:latin typeface="Arial" pitchFamily="34" charset="0"/>
                <a:ea typeface="Times New Roman" pitchFamily="18" charset="0"/>
              </a:rPr>
              <a:t>Загадки-шутки</a:t>
            </a:r>
            <a:endParaRPr lang="ru-RU" sz="2000" dirty="0">
              <a:solidFill>
                <a:srgbClr val="FF0000"/>
              </a:solidFill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1"/>
          <p:cNvSpPr>
            <a:spLocks noChangeArrowheads="1"/>
          </p:cNvSpPr>
          <p:nvPr/>
        </p:nvSpPr>
        <p:spPr bwMode="auto">
          <a:xfrm>
            <a:off x="928662" y="571480"/>
            <a:ext cx="7215238" cy="4385816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1958975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179638" algn="l"/>
              </a:tabLst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</a:rPr>
              <a:t>Веселые стихи</a:t>
            </a:r>
          </a:p>
          <a:p>
            <a:pPr marL="0" marR="0" lvl="0" indent="1958975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179638" algn="l"/>
              </a:tabLst>
            </a:pPr>
            <a:endParaRPr lang="ru-RU" sz="1600" b="1" dirty="0">
              <a:solidFill>
                <a:srgbClr val="000000"/>
              </a:solidFill>
              <a:latin typeface="Arial" pitchFamily="34" charset="0"/>
            </a:endParaRPr>
          </a:p>
          <a:p>
            <a:pPr marL="0" marR="0" lvl="0" indent="1958975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179638" algn="l"/>
              </a:tabLst>
            </a:pPr>
            <a:endParaRPr kumimoji="0" lang="ru-RU" sz="1600" b="1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</a:endParaRPr>
          </a:p>
          <a:p>
            <a:pPr marL="0" marR="0" lvl="0" indent="1958975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179638" algn="l"/>
              </a:tabLst>
            </a:pPr>
            <a:endParaRPr lang="ru-RU" sz="1600" b="1" dirty="0">
              <a:solidFill>
                <a:srgbClr val="000000"/>
              </a:solidFill>
              <a:latin typeface="Arial" pitchFamily="34" charset="0"/>
            </a:endParaRPr>
          </a:p>
          <a:p>
            <a:pPr marL="0" marR="0" lvl="0" indent="1958975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179638" algn="l"/>
              </a:tabLst>
            </a:pPr>
            <a:endParaRPr kumimoji="0" lang="ru-RU" sz="1600" b="1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</a:endParaRPr>
          </a:p>
          <a:p>
            <a:pPr marL="0" marR="0" lvl="0" indent="1958975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179638" algn="l"/>
              </a:tabLst>
            </a:pPr>
            <a:endParaRPr lang="ru-RU" sz="1600" b="1" dirty="0">
              <a:solidFill>
                <a:srgbClr val="000000"/>
              </a:solidFill>
              <a:latin typeface="Arial" pitchFamily="34" charset="0"/>
            </a:endParaRPr>
          </a:p>
          <a:p>
            <a:pPr marL="0" marR="0" lvl="0" indent="1958975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179638" algn="l"/>
              </a:tabLst>
            </a:pPr>
            <a:endParaRPr kumimoji="0" 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r>
              <a:rPr lang="ru-RU" sz="1600" b="1" dirty="0"/>
              <a:t>Давно ль читали мы с трудом:	          </a:t>
            </a:r>
            <a:r>
              <a:rPr lang="ru-RU" sz="1600" b="1" dirty="0" smtClean="0"/>
              <a:t>         Прошел </a:t>
            </a:r>
            <a:r>
              <a:rPr lang="ru-RU" sz="1600" b="1" dirty="0"/>
              <a:t>ноябрь, декабрь, январь —</a:t>
            </a:r>
          </a:p>
          <a:p>
            <a:r>
              <a:rPr lang="ru-RU" sz="1600" b="1" dirty="0"/>
              <a:t>«</a:t>
            </a:r>
            <a:r>
              <a:rPr lang="ru-RU" sz="1600" b="1" dirty="0" err="1"/>
              <a:t>До-мик</a:t>
            </a:r>
            <a:r>
              <a:rPr lang="ru-RU" sz="1600" b="1" dirty="0"/>
              <a:t>. Дом.	                      </a:t>
            </a:r>
            <a:r>
              <a:rPr lang="ru-RU" sz="1600" b="1" dirty="0" smtClean="0"/>
              <a:t>                 И </a:t>
            </a:r>
            <a:r>
              <a:rPr lang="ru-RU" sz="1600" b="1" dirty="0"/>
              <a:t>одолели мы букварь.</a:t>
            </a:r>
          </a:p>
          <a:p>
            <a:r>
              <a:rPr lang="ru-RU" sz="1600" b="1" dirty="0"/>
              <a:t>Миша мил. </a:t>
            </a:r>
            <a:r>
              <a:rPr lang="ru-RU" sz="1600" b="1" dirty="0" err="1"/>
              <a:t>Ми-ша</a:t>
            </a:r>
            <a:r>
              <a:rPr lang="ru-RU" sz="1600" b="1" dirty="0"/>
              <a:t> мал.	                  </a:t>
            </a:r>
            <a:r>
              <a:rPr lang="ru-RU" sz="1600" b="1" dirty="0" smtClean="0"/>
              <a:t> </a:t>
            </a:r>
            <a:r>
              <a:rPr lang="ru-RU" sz="1600" b="1" dirty="0"/>
              <a:t>Поздравил нас десятый класс</a:t>
            </a:r>
          </a:p>
          <a:p>
            <a:r>
              <a:rPr lang="ru-RU" sz="1600" b="1" dirty="0" err="1"/>
              <a:t>Ми-ша</a:t>
            </a:r>
            <a:r>
              <a:rPr lang="ru-RU" sz="1600" b="1" dirty="0"/>
              <a:t> дом </a:t>
            </a:r>
            <a:r>
              <a:rPr lang="ru-RU" sz="1600" b="1" dirty="0" err="1"/>
              <a:t>сло-мал</a:t>
            </a:r>
            <a:r>
              <a:rPr lang="ru-RU" sz="1600" b="1" dirty="0"/>
              <a:t>&gt;	                  -</a:t>
            </a:r>
            <a:r>
              <a:rPr lang="ru-RU" sz="1600" b="1" dirty="0" smtClean="0"/>
              <a:t> </a:t>
            </a:r>
            <a:r>
              <a:rPr lang="ru-RU" sz="1600" b="1" dirty="0"/>
              <a:t>Вот нам какая честь!</a:t>
            </a:r>
          </a:p>
          <a:p>
            <a:r>
              <a:rPr lang="ru-RU" sz="1600" b="1" dirty="0"/>
              <a:t>Давно ль мы звали маму	           </a:t>
            </a:r>
            <a:r>
              <a:rPr lang="ru-RU" sz="1600" b="1" dirty="0" smtClean="0"/>
              <a:t>        </a:t>
            </a:r>
            <a:r>
              <a:rPr lang="ru-RU" sz="1600" b="1" dirty="0"/>
              <a:t>Гостям решили мы рассказ</a:t>
            </a:r>
          </a:p>
          <a:p>
            <a:r>
              <a:rPr lang="ru-RU" sz="1600" b="1" dirty="0"/>
              <a:t>И впервые сами	                       </a:t>
            </a:r>
            <a:r>
              <a:rPr lang="ru-RU" sz="1600" b="1" dirty="0" smtClean="0"/>
              <a:t>                 Про </a:t>
            </a:r>
            <a:r>
              <a:rPr lang="ru-RU" sz="1600" b="1" dirty="0"/>
              <a:t>белочку прочесть.</a:t>
            </a:r>
          </a:p>
          <a:p>
            <a:r>
              <a:rPr lang="ru-RU" sz="1600" b="1" dirty="0"/>
              <a:t>Вслух читали маме:	                       </a:t>
            </a:r>
            <a:r>
              <a:rPr lang="ru-RU" sz="1600" b="1" dirty="0" smtClean="0"/>
              <a:t>                 Но </a:t>
            </a:r>
            <a:r>
              <a:rPr lang="ru-RU" sz="1600" b="1" dirty="0"/>
              <a:t>от волненья я прочла:</a:t>
            </a:r>
          </a:p>
          <a:p>
            <a:r>
              <a:rPr lang="ru-RU" sz="1600" b="1" dirty="0"/>
              <a:t>«</a:t>
            </a:r>
            <a:r>
              <a:rPr lang="ru-RU" sz="1600" b="1" dirty="0" err="1"/>
              <a:t>Ма-ма</a:t>
            </a:r>
            <a:r>
              <a:rPr lang="ru-RU" sz="1600" b="1" dirty="0"/>
              <a:t> </a:t>
            </a:r>
            <a:r>
              <a:rPr lang="ru-RU" sz="1600" b="1" dirty="0" err="1"/>
              <a:t>мы-ла</a:t>
            </a:r>
            <a:r>
              <a:rPr lang="ru-RU" sz="1600" b="1" dirty="0"/>
              <a:t> </a:t>
            </a:r>
            <a:r>
              <a:rPr lang="ru-RU" sz="1600" b="1" dirty="0" err="1"/>
              <a:t>ра-му</a:t>
            </a:r>
            <a:r>
              <a:rPr lang="ru-RU" sz="1600" b="1" dirty="0"/>
              <a:t>».	                  </a:t>
            </a:r>
            <a:r>
              <a:rPr lang="ru-RU" sz="1600" b="1" dirty="0" smtClean="0"/>
              <a:t>  </a:t>
            </a:r>
            <a:r>
              <a:rPr lang="ru-RU" sz="1600" b="1" dirty="0"/>
              <a:t>Что в клетке булочка жила.</a:t>
            </a:r>
          </a:p>
          <a:p>
            <a:r>
              <a:rPr lang="ru-RU" sz="1600" b="1" i="1" dirty="0" smtClean="0"/>
              <a:t>                                                                                                                     </a:t>
            </a:r>
            <a:r>
              <a:rPr lang="ru-RU" sz="1600" b="1" i="1" dirty="0" err="1" smtClean="0"/>
              <a:t>А.Барто</a:t>
            </a:r>
            <a:r>
              <a:rPr lang="ru-RU" sz="1600" b="1" i="1" dirty="0"/>
              <a:t>.</a:t>
            </a:r>
            <a:endParaRPr lang="ru-RU" sz="1600" b="1" dirty="0"/>
          </a:p>
          <a:p>
            <a:pPr marL="0" marR="0" lvl="0" indent="1958975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179638" algn="l"/>
              </a:tabLst>
            </a:pPr>
            <a:r>
              <a:rPr kumimoji="0" lang="ru-RU" sz="1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.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285984" y="571480"/>
            <a:ext cx="538601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>
                <a:solidFill>
                  <a:srgbClr val="FF0000"/>
                </a:solidFill>
              </a:rPr>
              <a:t>Мягкий знак – показатель мягкости</a:t>
            </a:r>
            <a:endParaRPr lang="ru-RU" sz="2400" dirty="0">
              <a:solidFill>
                <a:srgbClr val="FF0000"/>
              </a:solidFill>
            </a:endParaRPr>
          </a:p>
        </p:txBody>
      </p:sp>
      <p:sp>
        <p:nvSpPr>
          <p:cNvPr id="18433" name="Rectangle 1"/>
          <p:cNvSpPr>
            <a:spLocks noChangeArrowheads="1"/>
          </p:cNvSpPr>
          <p:nvPr/>
        </p:nvSpPr>
        <p:spPr bwMode="auto">
          <a:xfrm>
            <a:off x="785786" y="1357298"/>
            <a:ext cx="7572428" cy="41549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1.Как слова состав, удар и трон превратить в слова, обозначающие дей­ствия предмета? 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(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</a:rPr>
              <a:t>Надо добавить мягкий знак: состав — составь, удар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</a:rPr>
              <a:t>— 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</a:rPr>
              <a:t>ударь, трон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</a:rPr>
              <a:t>— 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</a:rPr>
              <a:t>тронь.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)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2.Как слова, обозначающие действия предмета жарь, стань и примерь превратить в слова, обозначающие предмет? 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(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</a:rPr>
              <a:t>Надо убрать мягкий знак: жарь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</a:rPr>
              <a:t>— 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</a:rPr>
              <a:t>жар, стань — стан, примерь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</a:rPr>
              <a:t>— 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</a:rPr>
              <a:t>пример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.)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3.После каких согласных никогда не пишется мягкий знак? 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(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</a:rPr>
              <a:t>Г, к, х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.)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1"/>
          <p:cNvSpPr>
            <a:spLocks noChangeArrowheads="1"/>
          </p:cNvSpPr>
          <p:nvPr/>
        </p:nvSpPr>
        <p:spPr bwMode="auto">
          <a:xfrm>
            <a:off x="785786" y="1000108"/>
            <a:ext cx="7358114" cy="49552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174625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089025" algn="l"/>
              </a:tabLst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                                               Загадки-шутки</a:t>
            </a:r>
            <a:endParaRPr kumimoji="0" 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174625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089025" algn="l"/>
              </a:tabLs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1.Как превратить мел в мелкое место, угол в топливо, шест в число?</a:t>
            </a:r>
            <a:b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</a:br>
            <a:r>
              <a:rPr kumimoji="0" lang="ru-RU" sz="20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(Мел—мель, угол—уголь, т. е. приписать на конце слова мягкий знак.)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174625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089025" algn="l"/>
              </a:tabLs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2.Чем оканчивается день и ночь? </a:t>
            </a:r>
            <a:r>
              <a:rPr kumimoji="0" lang="ru-RU" sz="20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(Мягким знаком.)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174625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089025" algn="l"/>
              </a:tabLs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3.Сколько село слов на мель?</a:t>
            </a:r>
            <a:b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</a:b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      Разобраться ты сумей.</a:t>
            </a:r>
            <a:b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</a:b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      Пять минут — уму зарядка,</a:t>
            </a:r>
            <a:b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</a:b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      Для детишек всех загадка.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174625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089025" algn="l"/>
              </a:tabLs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   Да, задача не пустяк.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174625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089025" algn="l"/>
              </a:tabLs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   Мель не боится лишь смельчак!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 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174625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089025" algn="l"/>
              </a:tabLs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Мель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,   *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мель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,  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мель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****,   ****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мель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,  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мель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****,   *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мель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**,   *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мель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, *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мель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***.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174625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089025" algn="l"/>
              </a:tabLst>
            </a:pPr>
            <a:r>
              <a:rPr kumimoji="0" lang="ru-RU" sz="2000" b="0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</a:rPr>
              <a:t>Ответ: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</a:rPr>
              <a:t>мель, шмель, мельница, карамель, мелькать, умельцы, хмель, смельчак.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1"/>
          <p:cNvSpPr>
            <a:spLocks noChangeArrowheads="1"/>
          </p:cNvSpPr>
          <p:nvPr/>
        </p:nvSpPr>
        <p:spPr bwMode="auto">
          <a:xfrm>
            <a:off x="857224" y="857232"/>
            <a:ext cx="7358114" cy="3046988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8048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203575" algn="l"/>
              </a:tabLst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</a:rPr>
              <a:t>Веселые стихи для выборочного письма 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</a:endParaRPr>
          </a:p>
          <a:p>
            <a:pPr marL="0" marR="0" lvl="0" indent="8048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203575" algn="l"/>
              </a:tabLst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Разгуляется денек, —	                      День, коньки, пальто и пень...</a:t>
            </a:r>
            <a:endParaRPr kumimoji="0" 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8048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203575" algn="l"/>
              </a:tabLst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В поддень сядь на пенек,	                      Составлять слова не лень —</a:t>
            </a:r>
            <a:endParaRPr kumimoji="0" 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8048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203575" algn="l"/>
              </a:tabLst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Глянь — на припеке	                      С мягким знаком в середине</a:t>
            </a:r>
            <a:endParaRPr kumimoji="0" 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8048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203575" algn="l"/>
              </a:tabLst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Прыгают сороки.	                      С мягким знаком на конце...</a:t>
            </a:r>
            <a:endParaRPr kumimoji="0" 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8048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203575" algn="l"/>
              </a:tabLst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А в обед совсем теплынь —	                      Он в альбоме, в апельсине,</a:t>
            </a:r>
            <a:endParaRPr kumimoji="0" 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8048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203575" algn="l"/>
              </a:tabLst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Пахнет горькая полынь,	                      На асфальте, на крыльце!</a:t>
            </a:r>
            <a:b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</a:b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                 Тянет медом, мятой	</a:t>
            </a:r>
            <a:endParaRPr kumimoji="0" 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8048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203575" algn="l"/>
              </a:tabLst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И травой примятой.	                                                    </a:t>
            </a:r>
            <a:r>
              <a:rPr kumimoji="0" lang="ru-RU" sz="1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А.Кочергина</a:t>
            </a:r>
            <a:endParaRPr kumimoji="0" 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8048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203575" algn="l"/>
              </a:tabLst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Только этому не верь...	</a:t>
            </a:r>
            <a:endParaRPr kumimoji="0" 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8048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203575" algn="l"/>
              </a:tabLst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Осень все-таки теперь!</a:t>
            </a:r>
            <a:endParaRPr kumimoji="0" 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8048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203575" algn="l"/>
              </a:tabLst>
            </a:pPr>
            <a:r>
              <a:rPr kumimoji="0" lang="ru-RU" sz="1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Е. Благинина</a:t>
            </a:r>
            <a:endParaRPr kumimoji="0" 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8048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203575" algn="l"/>
              </a:tabLst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1"/>
          <p:cNvSpPr>
            <a:spLocks noChangeArrowheads="1"/>
          </p:cNvSpPr>
          <p:nvPr/>
        </p:nvSpPr>
        <p:spPr bwMode="auto">
          <a:xfrm>
            <a:off x="428596" y="1000108"/>
            <a:ext cx="8001056" cy="5262979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18891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42938" algn="l"/>
              </a:tabLst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</a:rPr>
              <a:t>                                                  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</a:rPr>
              <a:t>Игра «Сосчитай»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</a:endParaRPr>
          </a:p>
          <a:p>
            <a:pPr marL="0" marR="0" lvl="0" indent="18891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42938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Учитель диктует слова, в которых имеется мягкий знак, обозначаю­щий мягкость согласного, и в которых мягкий знак отсутствует. Дети должны сосчитать, в скольких словах надо писать мягкий знак.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18891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42938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1.Пень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день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соль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клин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боль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зверь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лис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лось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лед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лень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семь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,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крем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Кремль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букварь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 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(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10 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слов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с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мягким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знаком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.)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18891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42938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2.Льдина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лед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пенки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пеньки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больной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ельник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сонный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полка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,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полька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кольцо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, 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галка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галька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масло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мальва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борцы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борьба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,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баллы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бальный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спальный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 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(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11 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слов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с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мягким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знаком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.)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</a:endParaRPr>
          </a:p>
          <a:p>
            <a:pPr marL="0" marR="0" lvl="0" indent="18891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42938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/>
            </a:r>
            <a:b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</a:b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1"/>
          <p:cNvSpPr>
            <a:spLocks noChangeArrowheads="1"/>
          </p:cNvSpPr>
          <p:nvPr/>
        </p:nvSpPr>
        <p:spPr bwMode="auto">
          <a:xfrm>
            <a:off x="1000100" y="642918"/>
            <a:ext cx="7358114" cy="4770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90538" algn="l"/>
              </a:tabLst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</a:rPr>
              <a:t>                                      Игра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90538" algn="l"/>
              </a:tabLst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1.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Игра в города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90538" algn="l"/>
              </a:tabLs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Восстановите названия городов: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90538" algn="l"/>
              </a:tabLs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*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МАРКА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* * </a:t>
            </a:r>
            <a:r>
              <a:rPr kumimoji="0" lang="ru-RU" sz="20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(</a:t>
            </a:r>
            <a:r>
              <a:rPr kumimoji="0" lang="ru-RU" sz="20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Самарканд</a:t>
            </a:r>
            <a:r>
              <a:rPr kumimoji="0" lang="ru-RU" sz="20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),   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90538" algn="l"/>
              </a:tabLst>
            </a:pPr>
            <a:r>
              <a:rPr kumimoji="0" lang="ru-RU" sz="20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АСТРА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* * * *  </a:t>
            </a:r>
            <a:r>
              <a:rPr kumimoji="0" lang="ru-RU" sz="20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(</a:t>
            </a:r>
            <a:r>
              <a:rPr kumimoji="0" lang="ru-RU" sz="20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Астрахань</a:t>
            </a:r>
            <a:r>
              <a:rPr kumimoji="0" lang="ru-RU" sz="20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),</a:t>
            </a:r>
            <a:br>
              <a:rPr kumimoji="0" lang="ru-RU" sz="20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*****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ТОПОЛЬ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</a:t>
            </a:r>
            <a:r>
              <a:rPr kumimoji="0" lang="ru-RU" sz="20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(</a:t>
            </a:r>
            <a:r>
              <a:rPr kumimoji="0" lang="ru-RU" sz="20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Севастополь</a:t>
            </a:r>
            <a:r>
              <a:rPr kumimoji="0" lang="ru-RU" sz="20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),     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90538" algn="l"/>
              </a:tabLst>
            </a:pPr>
            <a:r>
              <a:rPr kumimoji="0" lang="ru-RU" sz="20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ВОРОН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* * </a:t>
            </a:r>
            <a:r>
              <a:rPr kumimoji="0" lang="ru-RU" sz="20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(</a:t>
            </a:r>
            <a:r>
              <a:rPr kumimoji="0" lang="ru-RU" sz="20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Воронеж</a:t>
            </a:r>
            <a:r>
              <a:rPr kumimoji="0" lang="ru-RU" sz="20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),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90538" algn="l"/>
              </a:tabLs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УХА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**  </a:t>
            </a:r>
            <a:r>
              <a:rPr kumimoji="0" lang="ru-RU" sz="20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(</a:t>
            </a:r>
            <a:r>
              <a:rPr kumimoji="0" lang="ru-RU" sz="20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Бухара</a:t>
            </a:r>
            <a:r>
              <a:rPr kumimoji="0" lang="ru-RU" sz="20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), 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90538" algn="l"/>
              </a:tabLst>
            </a:pPr>
            <a:r>
              <a:rPr kumimoji="0" lang="ru-RU" sz="20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* * *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ДИВО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* * * *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•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</a:t>
            </a:r>
            <a:r>
              <a:rPr kumimoji="0" lang="ru-RU" sz="20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(</a:t>
            </a:r>
            <a:r>
              <a:rPr kumimoji="0" lang="ru-RU" sz="20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Владивосток</a:t>
            </a:r>
            <a:r>
              <a:rPr kumimoji="0" lang="ru-RU" sz="20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),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90538" algn="l"/>
              </a:tabLs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*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РОВ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0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(</a:t>
            </a:r>
            <a:r>
              <a:rPr kumimoji="0" lang="ru-RU" sz="20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Киров</a:t>
            </a:r>
            <a:r>
              <a:rPr kumimoji="0" lang="ru-RU" sz="20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),  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90538" algn="l"/>
              </a:tabLst>
            </a:pPr>
            <a:r>
              <a:rPr kumimoji="0" lang="ru-RU" sz="20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* *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СТАН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* * </a:t>
            </a:r>
            <a:r>
              <a:rPr kumimoji="0" lang="ru-RU" sz="20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(</a:t>
            </a:r>
            <a:r>
              <a:rPr kumimoji="0" lang="ru-RU" sz="20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Кустанай</a:t>
            </a:r>
            <a:r>
              <a:rPr kumimoji="0" lang="ru-RU" sz="20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),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90538" algn="l"/>
              </a:tabLst>
            </a:pPr>
            <a:r>
              <a:rPr kumimoji="0" lang="ru-RU" sz="20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МАГ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* * * *  </a:t>
            </a:r>
            <a:r>
              <a:rPr kumimoji="0" lang="ru-RU" sz="20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(</a:t>
            </a:r>
            <a:r>
              <a:rPr kumimoji="0" lang="ru-RU" sz="20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Магадан</a:t>
            </a:r>
            <a:r>
              <a:rPr kumimoji="0" lang="ru-RU" sz="20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),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90538" algn="l"/>
              </a:tabLs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*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ТРОПА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****** </a:t>
            </a:r>
            <a:r>
              <a:rPr kumimoji="0" lang="ru-RU" sz="20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(</a:t>
            </a:r>
            <a:r>
              <a:rPr kumimoji="0" lang="ru-RU" sz="20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Петропавловск</a:t>
            </a:r>
            <a:r>
              <a:rPr kumimoji="0" lang="ru-RU" sz="20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),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90538" algn="l"/>
              </a:tabLst>
            </a:pPr>
            <a:r>
              <a:rPr kumimoji="0" lang="ru-RU" sz="20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* * *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УМ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* </a:t>
            </a:r>
            <a:r>
              <a:rPr kumimoji="0" lang="ru-RU" sz="20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(</a:t>
            </a:r>
            <a:r>
              <a:rPr kumimoji="0" lang="ru-RU" sz="20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Сухуми</a:t>
            </a:r>
            <a:r>
              <a:rPr kumimoji="0" lang="ru-RU" sz="20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),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90538" algn="l"/>
              </a:tabLst>
            </a:pPr>
            <a:r>
              <a:rPr lang="ru-RU" sz="2000" i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 *** КАЛА (Махачкала)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Rectangle 1"/>
          <p:cNvSpPr>
            <a:spLocks noChangeArrowheads="1"/>
          </p:cNvSpPr>
          <p:nvPr/>
        </p:nvSpPr>
        <p:spPr bwMode="auto">
          <a:xfrm>
            <a:off x="714348" y="857232"/>
            <a:ext cx="7572428" cy="5047536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192088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36525" algn="l"/>
              </a:tabLst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                                                  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</a:rPr>
              <a:t>Игры-задания</a:t>
            </a:r>
            <a:endParaRPr kumimoji="0" lang="ru-RU" sz="9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</a:endParaRPr>
          </a:p>
          <a:p>
            <a:pPr marL="0" marR="0" lvl="0" indent="192088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36525" algn="l"/>
              </a:tabLst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1.«Кто быстрее назовет»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192088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36525" algn="l"/>
              </a:tabLst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Учитель задает вопросы, ученики должны ответить на них словами с разделительным твердым знаком: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192088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36525" algn="l"/>
              </a:tabLst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Как мы называем кран, который поднимает тяжелые грузы? </a:t>
            </a:r>
            <a:r>
              <a:rPr kumimoji="0" lang="ru-RU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(</a:t>
            </a:r>
            <a:r>
              <a:rPr kumimoji="0" lang="ru-RU" b="0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</a:rPr>
              <a:t>Подъ­емный кран</a:t>
            </a:r>
            <a:r>
              <a:rPr kumimoji="0" lang="ru-RU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).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192088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36525" algn="l"/>
              </a:tabLst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Грибы, которые нельзя есть? </a:t>
            </a:r>
            <a:r>
              <a:rPr kumimoji="0" lang="ru-RU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(</a:t>
            </a:r>
            <a:r>
              <a:rPr kumimoji="0" lang="ru-RU" b="0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</a:rPr>
              <a:t>Несъедобные грибы</a:t>
            </a:r>
            <a:r>
              <a:rPr kumimoji="0" lang="ru-RU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)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192088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36525" algn="l"/>
              </a:tabLst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Как мы говорим о ком-то, кто сжался от холода? </a:t>
            </a:r>
            <a:r>
              <a:rPr kumimoji="0" lang="ru-RU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(</a:t>
            </a:r>
            <a:r>
              <a:rPr kumimoji="0" lang="ru-RU" b="0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</a:rPr>
              <a:t>Съежился</a:t>
            </a:r>
            <a:r>
              <a:rPr kumimoji="0" lang="ru-RU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)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192088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36525" algn="l"/>
              </a:tabLst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Дорога, круто поднимающаяся вверх? </a:t>
            </a:r>
            <a:r>
              <a:rPr kumimoji="0" lang="ru-RU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(</a:t>
            </a:r>
            <a:r>
              <a:rPr kumimoji="0" lang="ru-RU" b="0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</a:rPr>
              <a:t>Подъем</a:t>
            </a:r>
            <a:r>
              <a:rPr kumimoji="0" lang="ru-RU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)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192088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36525" algn="l"/>
              </a:tabLst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Рассказ о том, как лучше выполнить задание? </a:t>
            </a:r>
            <a:r>
              <a:rPr kumimoji="0" lang="ru-RU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(</a:t>
            </a:r>
            <a:r>
              <a:rPr kumimoji="0" lang="ru-RU" b="0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</a:rPr>
              <a:t>Объяснение</a:t>
            </a:r>
            <a:r>
              <a:rPr kumimoji="0" lang="ru-RU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)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192088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36525" algn="l"/>
              </a:tabLst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Сообщить о чем-то. </a:t>
            </a:r>
            <a:r>
              <a:rPr kumimoji="0" lang="ru-RU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(</a:t>
            </a:r>
            <a:r>
              <a:rPr kumimoji="0" lang="ru-RU" b="0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</a:rPr>
              <a:t>Объявить</a:t>
            </a:r>
            <a:r>
              <a:rPr kumimoji="0" lang="ru-RU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)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192088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36525" algn="l"/>
              </a:tabLst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Соединить вместе. </a:t>
            </a:r>
            <a:r>
              <a:rPr kumimoji="0" lang="ru-RU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(</a:t>
            </a:r>
            <a:r>
              <a:rPr kumimoji="0" lang="ru-RU" b="0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</a:rPr>
              <a:t>Объединить</a:t>
            </a:r>
            <a:r>
              <a:rPr kumimoji="0" lang="ru-RU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)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192088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36525" algn="l"/>
              </a:tabLst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Приблизиться к чему-то на машине </a:t>
            </a:r>
            <a:r>
              <a:rPr kumimoji="0" lang="ru-RU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(</a:t>
            </a:r>
            <a:r>
              <a:rPr kumimoji="0" lang="ru-RU" b="0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</a:rPr>
              <a:t>Подъехать</a:t>
            </a:r>
            <a:r>
              <a:rPr kumimoji="0" lang="ru-RU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)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192088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36525" algn="l"/>
              </a:tabLst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Это приходится делать водителю, когда он загоняет машину в гараж или во двор.</a:t>
            </a:r>
            <a:r>
              <a:rPr kumimoji="0" lang="ru-RU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(</a:t>
            </a:r>
            <a:r>
              <a:rPr kumimoji="0" lang="ru-RU" b="0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</a:rPr>
              <a:t>Въезжать</a:t>
            </a:r>
            <a:r>
              <a:rPr kumimoji="0" lang="ru-RU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)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192088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36525" algn="l"/>
              </a:tabLst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Сообщение о чем-то важном, новом, срочном. </a:t>
            </a:r>
            <a:r>
              <a:rPr kumimoji="0" lang="ru-RU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(</a:t>
            </a:r>
            <a:r>
              <a:rPr kumimoji="0" lang="ru-RU" b="0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</a:rPr>
              <a:t>Объявление</a:t>
            </a:r>
            <a:r>
              <a:rPr kumimoji="0" lang="ru-RU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)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192088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36525" algn="l"/>
              </a:tabLst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Одно нужно отделить, отсоединить друг от друга. Например, провода. </a:t>
            </a:r>
            <a:r>
              <a:rPr kumimoji="0" lang="ru-RU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(</a:t>
            </a:r>
            <a:r>
              <a:rPr kumimoji="0" lang="ru-RU" b="0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</a:rPr>
              <a:t>Разъединить)</a:t>
            </a:r>
            <a:r>
              <a:rPr kumimoji="0" lang="ru-RU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1"/>
          <p:cNvSpPr>
            <a:spLocks noChangeArrowheads="1"/>
          </p:cNvSpPr>
          <p:nvPr/>
        </p:nvSpPr>
        <p:spPr bwMode="auto">
          <a:xfrm>
            <a:off x="1000100" y="500042"/>
            <a:ext cx="7286676" cy="461665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61938" algn="l"/>
              </a:tabLst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                  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Тема: Звуки согласные и гласные.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0722" name="Rectangle 2"/>
          <p:cNvSpPr>
            <a:spLocks noChangeArrowheads="1"/>
          </p:cNvSpPr>
          <p:nvPr/>
        </p:nvSpPr>
        <p:spPr bwMode="auto">
          <a:xfrm>
            <a:off x="142844" y="1428736"/>
            <a:ext cx="9144000" cy="48936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61938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1.Каких слов в русском языке больше: которые начинаются с гласных или которые начинаются с согласных? 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(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</a:rPr>
              <a:t>Согласных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.)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61938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2.Какие слова можно получить, если в слове торт заменить первую букву?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61938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3.Какие гласные не встречаются (редко встречаются) после букв 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г, к, </a:t>
            </a:r>
            <a:r>
              <a:rPr kumimoji="0" lang="ru-RU" sz="2400" b="0" i="1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х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?(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</a:rPr>
              <a:t>я, </a:t>
            </a:r>
            <a:r>
              <a:rPr kumimoji="0" lang="ru-RU" sz="2400" b="0" i="1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</a:rPr>
              <a:t>ю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</a:rPr>
              <a:t>, </a:t>
            </a:r>
            <a:r>
              <a:rPr kumimoji="0" lang="ru-RU" sz="2400" b="0" i="1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</a:rPr>
              <a:t>ы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.)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61938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4.Среди данных слов найдите слова, в которых находятся рядом два  гласных звука: 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театр, какао, каемка, струя, боец, шпион, пион, дуэт, оазис, сиять, пианино, союз, каучук.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61938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5.Сколько букв 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о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в предложении 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Звонят во все колокола?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А сколько звуков [о]? Объясните, куда они подевались?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61938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6.Сколько звуков в слове 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сшить? (Три.)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В слове летчик? 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(Пять.)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Rectangle 1"/>
          <p:cNvSpPr>
            <a:spLocks noChangeArrowheads="1"/>
          </p:cNvSpPr>
          <p:nvPr/>
        </p:nvSpPr>
        <p:spPr bwMode="auto">
          <a:xfrm>
            <a:off x="428596" y="857232"/>
            <a:ext cx="8215370" cy="48936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179388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Таким бывает воробей после драки. 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(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</a:rPr>
              <a:t>Взъерошенным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)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179388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Он есть у каждого дома. Это крытый вход в здание. 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(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</a:rPr>
              <a:t>Подъезд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)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179388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Фигура плоская, а 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тело...(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</a:rPr>
              <a:t>объемное).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</a:endParaRPr>
          </a:p>
          <a:p>
            <a:pPr marL="0" marR="0" lvl="0" indent="179388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Если зверя разозлить, то он</a:t>
            </a:r>
            <a:r>
              <a:rPr lang="ru-RU" sz="2400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становится...</a:t>
            </a:r>
          </a:p>
          <a:p>
            <a:pPr marL="0" marR="0" lvl="0" indent="179388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(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</a:rPr>
              <a:t>разъяренным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).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179388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Если предмет имеет недостаток, то у него есть..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.(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</a:rPr>
              <a:t>изъян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)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179388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Дети не любят уколы и даже слово-синоним к нему. 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(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</a:rPr>
              <a:t>Инъекция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)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179388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Транспорт приближается к объекту. 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(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</a:rPr>
              <a:t>Подъезжать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)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179388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Её проводят при помощи фотоаппарата, фоторужья, кинокамеры, видеокамеры. 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(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</a:rPr>
              <a:t>Съемка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).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Rectangle 1"/>
          <p:cNvSpPr>
            <a:spLocks noChangeArrowheads="1"/>
          </p:cNvSpPr>
          <p:nvPr/>
        </p:nvSpPr>
        <p:spPr bwMode="auto">
          <a:xfrm>
            <a:off x="857224" y="714356"/>
            <a:ext cx="6858048" cy="5262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            «Исправь рассказ, написанный               </a:t>
            </a:r>
          </a:p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2400" b="1" dirty="0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 </a:t>
            </a:r>
            <a:r>
              <a:rPr lang="ru-RU" sz="2400" b="1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                           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Незнайкой»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Monotype Corsiva" pitchFamily="66" charset="0"/>
                <a:ea typeface="Times New Roman" pitchFamily="18" charset="0"/>
                <a:cs typeface="Times New Roman" pitchFamily="18" charset="0"/>
              </a:rPr>
              <a:t>«В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Monotype Corsiva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Monotype Corsiva" pitchFamily="66" charset="0"/>
                <a:ea typeface="Times New Roman" pitchFamily="18" charset="0"/>
                <a:cs typeface="Times New Roman" pitchFamily="18" charset="0"/>
              </a:rPr>
              <a:t>воскресенье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Monotype Corsiva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Monotype Corsiva" pitchFamily="66" charset="0"/>
                <a:ea typeface="Times New Roman" pitchFamily="18" charset="0"/>
                <a:cs typeface="Times New Roman" pitchFamily="18" charset="0"/>
              </a:rPr>
              <a:t>я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Monotype Corsiva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Monotype Corsiva" pitchFamily="66" charset="0"/>
                <a:ea typeface="Times New Roman" pitchFamily="18" charset="0"/>
                <a:cs typeface="Times New Roman" pitchFamily="18" charset="0"/>
              </a:rPr>
              <a:t>был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Monotype Corsiva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Monotype Corsiva" pitchFamily="66" charset="0"/>
                <a:ea typeface="Times New Roman" pitchFamily="18" charset="0"/>
                <a:cs typeface="Times New Roman" pitchFamily="18" charset="0"/>
              </a:rPr>
              <a:t>в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Monotype Corsiva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Monotype Corsiva" pitchFamily="66" charset="0"/>
                <a:ea typeface="Times New Roman" pitchFamily="18" charset="0"/>
                <a:cs typeface="Times New Roman" pitchFamily="18" charset="0"/>
              </a:rPr>
              <a:t>лесу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Monotype Corsiva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Monotype Corsiva" pitchFamily="66" charset="0"/>
                <a:ea typeface="Times New Roman" pitchFamily="18" charset="0"/>
                <a:cs typeface="Times New Roman" pitchFamily="18" charset="0"/>
              </a:rPr>
              <a:t>с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Monotype Corsiva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3200" b="0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Monotype Corsiva" pitchFamily="66" charset="0"/>
                <a:ea typeface="Times New Roman" pitchFamily="18" charset="0"/>
                <a:cs typeface="Times New Roman" pitchFamily="18" charset="0"/>
              </a:rPr>
              <a:t>друзями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Monotype Corsiva" pitchFamily="66" charset="0"/>
                <a:ea typeface="Times New Roman" pitchFamily="18" charset="0"/>
                <a:cs typeface="Arial" pitchFamily="34" charset="0"/>
              </a:rPr>
              <a:t>. 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Monotype Corsiva" pitchFamily="66" charset="0"/>
                <a:ea typeface="Times New Roman" pitchFamily="18" charset="0"/>
                <a:cs typeface="Times New Roman" pitchFamily="18" charset="0"/>
              </a:rPr>
              <a:t>Мы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Monotype Corsiva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Monotype Corsiva" pitchFamily="66" charset="0"/>
                <a:ea typeface="Times New Roman" pitchFamily="18" charset="0"/>
                <a:cs typeface="Times New Roman" pitchFamily="18" charset="0"/>
              </a:rPr>
              <a:t>ставили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Monotype Corsiva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Monotype Corsiva" pitchFamily="66" charset="0"/>
                <a:ea typeface="Times New Roman" pitchFamily="18" charset="0"/>
                <a:cs typeface="Times New Roman" pitchFamily="18" charset="0"/>
              </a:rPr>
              <a:t>палатку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Monotype Corsiva" pitchFamily="66" charset="0"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Monotype Corsiva" pitchFamily="66" charset="0"/>
                <a:ea typeface="Times New Roman" pitchFamily="18" charset="0"/>
                <a:cs typeface="Times New Roman" pitchFamily="18" charset="0"/>
              </a:rPr>
              <a:t>я забивал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Monotype Corsiva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Monotype Corsiva" pitchFamily="66" charset="0"/>
                <a:ea typeface="Times New Roman" pitchFamily="18" charset="0"/>
                <a:cs typeface="Times New Roman" pitchFamily="18" charset="0"/>
              </a:rPr>
              <a:t>коля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Monotype Corsiva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Monotype Corsiva" pitchFamily="66" charset="0"/>
                <a:ea typeface="Times New Roman" pitchFamily="18" charset="0"/>
                <a:cs typeface="Times New Roman" pitchFamily="18" charset="0"/>
              </a:rPr>
              <a:t>вместе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Monotype Corsiva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Monotype Corsiva" pitchFamily="66" charset="0"/>
                <a:ea typeface="Times New Roman" pitchFamily="18" charset="0"/>
                <a:cs typeface="Times New Roman" pitchFamily="18" charset="0"/>
              </a:rPr>
              <a:t>с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Monotype Corsiva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Monotype Corsiva" pitchFamily="66" charset="0"/>
                <a:ea typeface="Times New Roman" pitchFamily="18" charset="0"/>
                <a:cs typeface="Times New Roman" pitchFamily="18" charset="0"/>
              </a:rPr>
              <a:t>Гунькой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Monotype Corsiva" pitchFamily="66" charset="0"/>
                <a:ea typeface="Times New Roman" pitchFamily="18" charset="0"/>
                <a:cs typeface="Arial" pitchFamily="34" charset="0"/>
              </a:rPr>
              <a:t>. 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Monotype Corsiva" pitchFamily="66" charset="0"/>
                <a:ea typeface="Times New Roman" pitchFamily="18" charset="0"/>
                <a:cs typeface="Times New Roman" pitchFamily="18" charset="0"/>
              </a:rPr>
              <a:t>Мы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Monotype Corsiva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3200" b="0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Monotype Corsiva" pitchFamily="66" charset="0"/>
                <a:ea typeface="Times New Roman" pitchFamily="18" charset="0"/>
                <a:cs typeface="Times New Roman" pitchFamily="18" charset="0"/>
              </a:rPr>
              <a:t>разъвели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Monotype Corsiva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Monotype Corsiva" pitchFamily="66" charset="0"/>
                <a:ea typeface="Times New Roman" pitchFamily="18" charset="0"/>
                <a:cs typeface="Times New Roman" pitchFamily="18" charset="0"/>
              </a:rPr>
              <a:t>костер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Monotype Corsiva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Monotype Corsiva" pitchFamily="66" charset="0"/>
                <a:ea typeface="Times New Roman" pitchFamily="18" charset="0"/>
                <a:cs typeface="Times New Roman" pitchFamily="18" charset="0"/>
              </a:rPr>
              <a:t>и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Monotype Corsiva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Monotype Corsiva" pitchFamily="66" charset="0"/>
                <a:ea typeface="Times New Roman" pitchFamily="18" charset="0"/>
                <a:cs typeface="Times New Roman" pitchFamily="18" charset="0"/>
              </a:rPr>
              <a:t>варили </a:t>
            </a:r>
            <a:r>
              <a:rPr kumimoji="0" lang="ru-RU" sz="3200" b="0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Monotype Corsiva" pitchFamily="66" charset="0"/>
                <a:ea typeface="Times New Roman" pitchFamily="18" charset="0"/>
                <a:cs typeface="Times New Roman" pitchFamily="18" charset="0"/>
              </a:rPr>
              <a:t>гречьневую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Monotype Corsiva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Monotype Corsiva" pitchFamily="66" charset="0"/>
                <a:ea typeface="Times New Roman" pitchFamily="18" charset="0"/>
                <a:cs typeface="Times New Roman" pitchFamily="18" charset="0"/>
              </a:rPr>
              <a:t>кашу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Monotype Corsiva" pitchFamily="66" charset="0"/>
                <a:ea typeface="Times New Roman" pitchFamily="18" charset="0"/>
                <a:cs typeface="Arial" pitchFamily="34" charset="0"/>
              </a:rPr>
              <a:t>. </a:t>
            </a:r>
            <a:r>
              <a:rPr kumimoji="0" lang="ru-RU" sz="3200" b="0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Monotype Corsiva" pitchFamily="66" charset="0"/>
                <a:ea typeface="Times New Roman" pitchFamily="18" charset="0"/>
                <a:cs typeface="Times New Roman" pitchFamily="18" charset="0"/>
              </a:rPr>
              <a:t>Понъчик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Monotype Corsiva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Monotype Corsiva" pitchFamily="66" charset="0"/>
                <a:ea typeface="Times New Roman" pitchFamily="18" charset="0"/>
                <a:cs typeface="Times New Roman" pitchFamily="18" charset="0"/>
              </a:rPr>
              <a:t>съел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Monotype Corsiva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Monotype Corsiva" pitchFamily="66" charset="0"/>
                <a:ea typeface="Times New Roman" pitchFamily="18" charset="0"/>
                <a:cs typeface="Times New Roman" pitchFamily="18" charset="0"/>
              </a:rPr>
              <a:t>на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Monotype Corsiva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Monotype Corsiva" pitchFamily="66" charset="0"/>
                <a:ea typeface="Times New Roman" pitchFamily="18" charset="0"/>
                <a:cs typeface="Times New Roman" pitchFamily="18" charset="0"/>
              </a:rPr>
              <a:t>пенек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Monotype Corsiva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Monotype Corsiva" pitchFamily="66" charset="0"/>
                <a:ea typeface="Times New Roman" pitchFamily="18" charset="0"/>
                <a:cs typeface="Times New Roman" pitchFamily="18" charset="0"/>
              </a:rPr>
              <a:t>и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Monotype Corsiva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Monotype Corsiva" pitchFamily="66" charset="0"/>
                <a:ea typeface="Times New Roman" pitchFamily="18" charset="0"/>
                <a:cs typeface="Times New Roman" pitchFamily="18" charset="0"/>
              </a:rPr>
              <a:t>сел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Monotype Corsiva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Monotype Corsiva" pitchFamily="66" charset="0"/>
                <a:ea typeface="Times New Roman" pitchFamily="18" charset="0"/>
                <a:cs typeface="Times New Roman" pitchFamily="18" charset="0"/>
              </a:rPr>
              <a:t>всю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Monotype Corsiva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Monotype Corsiva" pitchFamily="66" charset="0"/>
                <a:ea typeface="Times New Roman" pitchFamily="18" charset="0"/>
                <a:cs typeface="Times New Roman" pitchFamily="18" charset="0"/>
              </a:rPr>
              <a:t>кашу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Monotype Corsiva" pitchFamily="66" charset="0"/>
                <a:ea typeface="Times New Roman" pitchFamily="18" charset="0"/>
                <a:cs typeface="Arial" pitchFamily="34" charset="0"/>
              </a:rPr>
              <a:t>. 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Monotype Corsiva" pitchFamily="66" charset="0"/>
                <a:ea typeface="Times New Roman" pitchFamily="18" charset="0"/>
                <a:cs typeface="Times New Roman" pitchFamily="18" charset="0"/>
              </a:rPr>
              <a:t>Нам оставил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Monotype Corsiva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3200" b="0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Monotype Corsiva" pitchFamily="66" charset="0"/>
                <a:ea typeface="Times New Roman" pitchFamily="18" charset="0"/>
                <a:cs typeface="Times New Roman" pitchFamily="18" charset="0"/>
              </a:rPr>
              <a:t>совсемь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Monotype Corsiva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Monotype Corsiva" pitchFamily="66" charset="0"/>
                <a:ea typeface="Times New Roman" pitchFamily="18" charset="0"/>
                <a:cs typeface="Times New Roman" pitchFamily="18" charset="0"/>
              </a:rPr>
              <a:t>мало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Monotype Corsiva" pitchFamily="66" charset="0"/>
                <a:ea typeface="Times New Roman" pitchFamily="18" charset="0"/>
                <a:cs typeface="Arial" pitchFamily="34" charset="0"/>
              </a:rPr>
              <a:t>. 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Monotype Corsiva" pitchFamily="66" charset="0"/>
                <a:ea typeface="Times New Roman" pitchFamily="18" charset="0"/>
                <a:cs typeface="Times New Roman" pitchFamily="18" charset="0"/>
              </a:rPr>
              <a:t>Булка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Monotype Corsiva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Monotype Corsiva" pitchFamily="66" charset="0"/>
                <a:ea typeface="Times New Roman" pitchFamily="18" charset="0"/>
                <a:cs typeface="Times New Roman" pitchFamily="18" charset="0"/>
              </a:rPr>
              <a:t>стащила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Monotype Corsiva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Monotype Corsiva" pitchFamily="66" charset="0"/>
                <a:ea typeface="Times New Roman" pitchFamily="18" charset="0"/>
                <a:cs typeface="Times New Roman" pitchFamily="18" charset="0"/>
              </a:rPr>
              <a:t>все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Monotype Corsiva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3200" b="0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Monotype Corsiva" pitchFamily="66" charset="0"/>
                <a:ea typeface="Times New Roman" pitchFamily="18" charset="0"/>
                <a:cs typeface="Times New Roman" pitchFamily="18" charset="0"/>
              </a:rPr>
              <a:t>бульки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Monotype Corsiva" pitchFamily="66" charset="0"/>
                <a:ea typeface="Times New Roman" pitchFamily="18" charset="0"/>
                <a:cs typeface="Arial" pitchFamily="34" charset="0"/>
              </a:rPr>
              <a:t>. 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Monotype Corsiva" pitchFamily="66" charset="0"/>
                <a:ea typeface="Times New Roman" pitchFamily="18" charset="0"/>
                <a:cs typeface="Times New Roman" pitchFamily="18" charset="0"/>
              </a:rPr>
              <a:t>Пришлось пить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Monotype Corsiva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Monotype Corsiva" pitchFamily="66" charset="0"/>
                <a:ea typeface="Times New Roman" pitchFamily="18" charset="0"/>
                <a:cs typeface="Times New Roman" pitchFamily="18" charset="0"/>
              </a:rPr>
              <a:t>чай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Monotype Corsiva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Monotype Corsiva" pitchFamily="66" charset="0"/>
                <a:ea typeface="Times New Roman" pitchFamily="18" charset="0"/>
                <a:cs typeface="Times New Roman" pitchFamily="18" charset="0"/>
              </a:rPr>
              <a:t>с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Monotype Corsiva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Monotype Corsiva" pitchFamily="66" charset="0"/>
                <a:ea typeface="Times New Roman" pitchFamily="18" charset="0"/>
                <a:cs typeface="Times New Roman" pitchFamily="18" charset="0"/>
              </a:rPr>
              <a:t>одним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Monotype Corsiva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3200" b="0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Monotype Corsiva" pitchFamily="66" charset="0"/>
                <a:ea typeface="Times New Roman" pitchFamily="18" charset="0"/>
                <a:cs typeface="Times New Roman" pitchFamily="18" charset="0"/>
              </a:rPr>
              <a:t>варенем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Monotype Corsiva" pitchFamily="66" charset="0"/>
                <a:ea typeface="Times New Roman" pitchFamily="18" charset="0"/>
                <a:cs typeface="Arial" pitchFamily="34" charset="0"/>
              </a:rPr>
              <a:t>. </a:t>
            </a:r>
            <a:r>
              <a:rPr kumimoji="0" lang="ru-RU" sz="3200" b="0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Monotype Corsiva" pitchFamily="66" charset="0"/>
                <a:ea typeface="Times New Roman" pitchFamily="18" charset="0"/>
                <a:cs typeface="Times New Roman" pitchFamily="18" charset="0"/>
              </a:rPr>
              <a:t>Тьюбик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Monotype Corsiva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Monotype Corsiva" pitchFamily="66" charset="0"/>
                <a:ea typeface="Times New Roman" pitchFamily="18" charset="0"/>
                <a:cs typeface="Times New Roman" pitchFamily="18" charset="0"/>
              </a:rPr>
              <a:t>рисовал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Monotype Corsiva" pitchFamily="66" charset="0"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Monotype Corsiva" pitchFamily="66" charset="0"/>
                <a:ea typeface="Times New Roman" pitchFamily="18" charset="0"/>
                <a:cs typeface="Times New Roman" pitchFamily="18" charset="0"/>
              </a:rPr>
              <a:t>а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Monotype Corsiva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Monotype Corsiva" pitchFamily="66" charset="0"/>
                <a:ea typeface="Times New Roman" pitchFamily="18" charset="0"/>
                <a:cs typeface="Times New Roman" pitchFamily="18" charset="0"/>
              </a:rPr>
              <a:t>Авоська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Monotype Corsiva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Monotype Corsiva" pitchFamily="66" charset="0"/>
                <a:ea typeface="Times New Roman" pitchFamily="18" charset="0"/>
                <a:cs typeface="Times New Roman" pitchFamily="18" charset="0"/>
              </a:rPr>
              <a:t>вел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Monotype Corsiva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3200" b="0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Monotype Corsiva" pitchFamily="66" charset="0"/>
                <a:ea typeface="Times New Roman" pitchFamily="18" charset="0"/>
                <a:cs typeface="Times New Roman" pitchFamily="18" charset="0"/>
              </a:rPr>
              <a:t>сьемку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Monotype Corsiva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Monotype Corsiva" pitchFamily="66" charset="0"/>
                <a:ea typeface="Times New Roman" pitchFamily="18" charset="0"/>
                <a:cs typeface="Times New Roman" pitchFamily="18" charset="0"/>
              </a:rPr>
              <a:t>фильма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Monotype Corsiva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Monotype Corsiva" pitchFamily="66" charset="0"/>
                <a:ea typeface="Times New Roman" pitchFamily="18" charset="0"/>
                <a:cs typeface="Times New Roman" pitchFamily="18" charset="0"/>
              </a:rPr>
              <a:t>«Мои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Monotype Corsiva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3200" b="0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Monotype Corsiva" pitchFamily="66" charset="0"/>
                <a:ea typeface="Times New Roman" pitchFamily="18" charset="0"/>
                <a:cs typeface="Times New Roman" pitchFamily="18" charset="0"/>
              </a:rPr>
              <a:t>друзя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Monotype Corsiva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Monotype Corsiva" pitchFamily="66" charset="0"/>
                <a:ea typeface="Times New Roman" pitchFamily="18" charset="0"/>
                <a:cs typeface="Times New Roman" pitchFamily="18" charset="0"/>
              </a:rPr>
              <a:t>в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Monotype Corsiva" pitchFamily="66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Monotype Corsiva" pitchFamily="66" charset="0"/>
                <a:ea typeface="Times New Roman" pitchFamily="18" charset="0"/>
                <a:cs typeface="Times New Roman" pitchFamily="18" charset="0"/>
              </a:rPr>
              <a:t>лесу»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Monotype Corsiva" pitchFamily="66" charset="0"/>
                <a:ea typeface="Times New Roman" pitchFamily="18" charset="0"/>
                <a:cs typeface="Arial" pitchFamily="34" charset="0"/>
              </a:rPr>
              <a:t>.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Monotype Corsiva" pitchFamily="66" charset="0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Rectangle 1"/>
          <p:cNvSpPr>
            <a:spLocks noChangeArrowheads="1"/>
          </p:cNvSpPr>
          <p:nvPr/>
        </p:nvSpPr>
        <p:spPr bwMode="auto">
          <a:xfrm>
            <a:off x="785786" y="571480"/>
            <a:ext cx="7572428" cy="5262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286000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1.С какой частью речи никогда не употребляются предлоги? 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(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</a:rPr>
              <a:t>С глаголами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)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286000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2.Какие предлоги не могут быть приставками? 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(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</a:rPr>
              <a:t>К, для, кроме)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286000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3.Какие предлоги бывают самыми частотными словами? 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(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</a:rPr>
              <a:t>В и на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)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286000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4.Как изменится смысл предложения «Берега заросли», если впереди поставить предлог 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у?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286000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5.  Раскройте правильно скобки.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286000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Скок — поскок!	                 Голова (с)горшок.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286000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Молодой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дроздок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	           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Молодичка-молода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286000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(По) водичку (по)шел,	(По)ехала (по)дрова,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286000" algn="l"/>
              </a:tabLst>
            </a:pP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Молодичку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 (на)шел,	(За)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цепилась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 (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за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)пенек,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286000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Сама (с)вершок,	           (Про)стояла весь денек.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Rectangle 1"/>
          <p:cNvSpPr>
            <a:spLocks noChangeArrowheads="1"/>
          </p:cNvSpPr>
          <p:nvPr/>
        </p:nvSpPr>
        <p:spPr bwMode="auto">
          <a:xfrm>
            <a:off x="428596" y="1000108"/>
            <a:ext cx="8001056" cy="4524315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</a:rPr>
              <a:t>                                     Задачи игры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1.Замени словосочетание глаголом.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Прикрепить при помощи молотка и гвоздя доску — 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...(прибить);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Начать исполнять песню — ... 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(запеть);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Проглотить таблетку с водой — ... 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(запить);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Отделить ножницами часть ткани — ... 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(отрезать);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Удержать текст в памяти — 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...(запомнить);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Старое пальто сшить по-другому — 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...(перешить);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Сменить место проживания — 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...(переехать);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Очень-очень быстро уйти с урока без разрешения — 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...(сбежать).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Rectangle 1"/>
          <p:cNvSpPr>
            <a:spLocks noChangeArrowheads="1"/>
          </p:cNvSpPr>
          <p:nvPr/>
        </p:nvSpPr>
        <p:spPr bwMode="auto">
          <a:xfrm>
            <a:off x="857224" y="714356"/>
            <a:ext cx="7500990" cy="5601533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17621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401763" algn="l"/>
              </a:tabLst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</a:rPr>
              <a:t>                      Фантастический префикс (из Дж. </a:t>
            </a:r>
            <a:r>
              <a:rPr kumimoji="0" lang="ru-RU" b="1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</a:rPr>
              <a:t>Родари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</a:rPr>
              <a:t>)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</a:endParaRPr>
          </a:p>
          <a:p>
            <a:pPr marL="0" marR="0" lvl="0" indent="17621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401763" algn="l"/>
              </a:tabLs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Учитель записывает на доске слева самые различные префиксы, а справа — имена существительные. Дети должны соединить эти части и получить новые слова, попробовав объяснить их значение. Например: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17621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401763" algn="l"/>
              </a:tabLs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Префиксы	Существительные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17621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401763" algn="l"/>
              </a:tabLs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Анти-	Доска	Бульон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17621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401763" algn="l"/>
              </a:tabLst>
            </a:pP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Супер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-	Бумага	Квартира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17621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401763" algn="l"/>
              </a:tabLs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Макси-	Нос	Дача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17621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401763" algn="l"/>
              </a:tabLs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Мини-	Глаз	Страх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17621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401763" algn="l"/>
              </a:tabLs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Не-	Строка	Радость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17621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401763" algn="l"/>
              </a:tabLs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Архи-	Зеркало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17621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401763" algn="l"/>
              </a:tabLs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Микро-	Кошка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17621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401763" algn="l"/>
              </a:tabLs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Полу-	Собака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17621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401763" algn="l"/>
              </a:tabLs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Сверх-	Разговор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17621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401763" algn="l"/>
              </a:tabLs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Вот что может получиться: </a:t>
            </a:r>
            <a:r>
              <a:rPr kumimoji="0" lang="ru-RU" sz="2000" b="0" i="1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Антикошка</a:t>
            </a:r>
            <a:r>
              <a:rPr kumimoji="0" lang="ru-RU" sz="20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— </a:t>
            </a:r>
            <a:r>
              <a:rPr kumimoji="0" lang="ru-RU" sz="20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мышь, охотящаяся на кошек. </a:t>
            </a:r>
            <a:r>
              <a:rPr kumimoji="0" lang="ru-RU" sz="2000" b="0" i="1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Суперглаз</a:t>
            </a:r>
            <a:r>
              <a:rPr kumimoji="0" lang="ru-RU" sz="20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— </a:t>
            </a:r>
            <a:r>
              <a:rPr kumimoji="0" lang="ru-RU" sz="20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глаз, видящий на тысячи километров.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И т. д.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Rectangle 1"/>
          <p:cNvSpPr>
            <a:spLocks noChangeArrowheads="1"/>
          </p:cNvSpPr>
          <p:nvPr/>
        </p:nvSpPr>
        <p:spPr bwMode="auto">
          <a:xfrm>
            <a:off x="500034" y="928670"/>
            <a:ext cx="7643866" cy="5539978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79388" algn="l"/>
              </a:tabLst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</a:rPr>
              <a:t>1.	Замените словосочетания именами существительными с приставкой НЕ- или слогом НЕ-, определите их лексическое     </a:t>
            </a:r>
          </a:p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79388" algn="l"/>
              </a:tabLst>
            </a:pPr>
            <a:r>
              <a:rPr lang="ru-RU" b="1" dirty="0">
                <a:solidFill>
                  <a:srgbClr val="FF0000"/>
                </a:solidFill>
                <a:latin typeface="Arial" pitchFamily="34" charset="0"/>
                <a:ea typeface="Times New Roman" pitchFamily="18" charset="0"/>
              </a:rPr>
              <a:t> </a:t>
            </a:r>
            <a:r>
              <a:rPr lang="ru-RU" b="1" dirty="0" smtClean="0">
                <a:solidFill>
                  <a:srgbClr val="FF0000"/>
                </a:solidFill>
                <a:latin typeface="Arial" pitchFamily="34" charset="0"/>
                <a:ea typeface="Times New Roman" pitchFamily="18" charset="0"/>
              </a:rPr>
              <a:t>                                                    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</a:rPr>
              <a:t>значение.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79388" algn="l"/>
              </a:tabLs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Лживое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сообщение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—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... </a:t>
            </a:r>
            <a:r>
              <a:rPr kumimoji="0" lang="ru-RU" sz="20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(</a:t>
            </a:r>
            <a:r>
              <a:rPr kumimoji="0" lang="ru-RU" sz="20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небылица</a:t>
            </a:r>
            <a:r>
              <a:rPr kumimoji="0" lang="ru-RU" sz="20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—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0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свойство</a:t>
            </a:r>
            <a:r>
              <a:rPr kumimoji="0" lang="ru-RU" sz="20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);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79388" algn="l"/>
              </a:tabLst>
            </a:pPr>
            <a:r>
              <a:rPr kumimoji="0" lang="ru-RU" sz="20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отсутствие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ста­рания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—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... </a:t>
            </a:r>
            <a:r>
              <a:rPr kumimoji="0" lang="ru-RU" sz="20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(</a:t>
            </a:r>
            <a:r>
              <a:rPr kumimoji="0" lang="ru-RU" sz="20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небрежность</a:t>
            </a:r>
            <a:r>
              <a:rPr kumimoji="0" lang="ru-RU" sz="20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—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0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качество</a:t>
            </a:r>
            <a:r>
              <a:rPr kumimoji="0" lang="ru-RU" sz="20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);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79388" algn="l"/>
              </a:tabLst>
            </a:pPr>
            <a:r>
              <a:rPr kumimoji="0" lang="ru-RU" sz="20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веселая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путаница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—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... </a:t>
            </a:r>
            <a:r>
              <a:rPr kumimoji="0" lang="ru-RU" sz="20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(</a:t>
            </a:r>
            <a:r>
              <a:rPr kumimoji="0" lang="ru-RU" sz="20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не­доразумение</a:t>
            </a:r>
            <a:r>
              <a:rPr kumimoji="0" lang="ru-RU" sz="20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0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—</a:t>
            </a:r>
            <a:r>
              <a:rPr kumimoji="0" lang="ru-RU" sz="20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0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качество</a:t>
            </a:r>
            <a:r>
              <a:rPr kumimoji="0" lang="ru-RU" sz="20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);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79388" algn="l"/>
              </a:tabLst>
            </a:pPr>
            <a:r>
              <a:rPr kumimoji="0" lang="ru-RU" sz="20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болезненное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состояние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—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... </a:t>
            </a:r>
            <a:r>
              <a:rPr kumimoji="0" lang="ru-RU" sz="20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(</a:t>
            </a:r>
            <a:r>
              <a:rPr kumimoji="0" lang="ru-RU" sz="20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недомо­гание</a:t>
            </a:r>
            <a:r>
              <a:rPr kumimoji="0" lang="ru-RU" sz="20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0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—</a:t>
            </a:r>
            <a:r>
              <a:rPr kumimoji="0" lang="ru-RU" sz="20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0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состояние</a:t>
            </a:r>
            <a:r>
              <a:rPr kumimoji="0" lang="ru-RU" sz="20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);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79388" algn="l"/>
              </a:tabLst>
            </a:pPr>
            <a:r>
              <a:rPr kumimoji="0" lang="ru-RU" sz="20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сильное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возмущение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—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... </a:t>
            </a:r>
            <a:r>
              <a:rPr kumimoji="0" lang="ru-RU" sz="20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(</a:t>
            </a:r>
            <a:r>
              <a:rPr kumimoji="0" lang="ru-RU" sz="20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негодование</a:t>
            </a:r>
            <a:r>
              <a:rPr kumimoji="0" lang="ru-RU" sz="20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—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' </a:t>
            </a:r>
            <a:r>
              <a:rPr kumimoji="0" lang="ru-RU" sz="20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состояние</a:t>
            </a:r>
            <a:r>
              <a:rPr kumimoji="0" lang="ru-RU" sz="20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); 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79388" algn="l"/>
              </a:tabLs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суетливый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человек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—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... </a:t>
            </a:r>
            <a:r>
              <a:rPr kumimoji="0" lang="ru-RU" sz="20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(</a:t>
            </a:r>
            <a:r>
              <a:rPr kumimoji="0" lang="ru-RU" sz="20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непоседа</a:t>
            </a:r>
            <a:r>
              <a:rPr kumimoji="0" lang="ru-RU" sz="20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—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0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качество</a:t>
            </a:r>
            <a:r>
              <a:rPr kumimoji="0" lang="ru-RU" sz="20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); 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79388" algn="l"/>
              </a:tabLs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полная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самостоятельность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—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... </a:t>
            </a:r>
            <a:r>
              <a:rPr kumimoji="0" lang="ru-RU" sz="20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(</a:t>
            </a:r>
            <a:r>
              <a:rPr kumimoji="0" lang="ru-RU" sz="20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независимость</a:t>
            </a:r>
            <a:r>
              <a:rPr kumimoji="0" lang="ru-RU" sz="20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—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0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свойство</a:t>
            </a:r>
            <a:r>
              <a:rPr kumimoji="0" lang="ru-RU" sz="20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);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79388" algn="l"/>
              </a:tabLst>
            </a:pPr>
            <a:r>
              <a:rPr kumimoji="0" lang="ru-RU" sz="20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отрицательная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оценка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чего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-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нибудь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—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... </a:t>
            </a:r>
            <a:r>
              <a:rPr kumimoji="0" lang="ru-RU" sz="20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(</a:t>
            </a:r>
            <a:r>
              <a:rPr kumimoji="0" lang="ru-RU" sz="20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неодобрение</a:t>
            </a:r>
            <a:r>
              <a:rPr kumimoji="0" lang="ru-RU" sz="20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0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—действие</a:t>
            </a:r>
            <a:r>
              <a:rPr kumimoji="0" lang="ru-RU" sz="20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);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79388" algn="l"/>
              </a:tabLst>
            </a:pPr>
            <a:r>
              <a:rPr kumimoji="0" lang="ru-RU" sz="20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постоянная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рассеянность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—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... </a:t>
            </a:r>
            <a:r>
              <a:rPr kumimoji="0" lang="ru-RU" sz="20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(</a:t>
            </a:r>
            <a:r>
              <a:rPr kumimoji="0" lang="ru-RU" sz="20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невнимательность</a:t>
            </a:r>
            <a:r>
              <a:rPr kumimoji="0" lang="ru-RU" sz="20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—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0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качество</a:t>
            </a:r>
            <a:r>
              <a:rPr kumimoji="0" lang="ru-RU" sz="20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); 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79388" algn="l"/>
              </a:tabLs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грубая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ложь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—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... </a:t>
            </a:r>
            <a:r>
              <a:rPr kumimoji="0" lang="ru-RU" sz="20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(</a:t>
            </a:r>
            <a:r>
              <a:rPr kumimoji="0" lang="ru-RU" sz="20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неправда</a:t>
            </a:r>
            <a:r>
              <a:rPr kumimoji="0" lang="ru-RU" sz="20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—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0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свойство</a:t>
            </a:r>
            <a:r>
              <a:rPr kumimoji="0" lang="ru-RU" sz="20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); 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79388" algn="l"/>
              </a:tabLs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рабство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для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человека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—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... </a:t>
            </a:r>
            <a:r>
              <a:rPr kumimoji="0" lang="ru-RU" sz="20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(</a:t>
            </a:r>
            <a:r>
              <a:rPr kumimoji="0" lang="ru-RU" sz="20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неволя</a:t>
            </a:r>
            <a:r>
              <a:rPr kumimoji="0" lang="ru-RU" sz="20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—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0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состояние</a:t>
            </a:r>
            <a:r>
              <a:rPr kumimoji="0" lang="ru-RU" sz="20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); 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79388" algn="l"/>
              </a:tabLs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дождь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с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ветром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—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... </a:t>
            </a:r>
            <a:r>
              <a:rPr kumimoji="0" lang="ru-RU" sz="20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(</a:t>
            </a:r>
            <a:r>
              <a:rPr kumimoji="0" lang="ru-RU" sz="20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непогода</a:t>
            </a:r>
            <a:r>
              <a:rPr kumimoji="0" lang="ru-RU" sz="20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—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0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свойство</a:t>
            </a:r>
            <a:r>
              <a:rPr kumimoji="0" lang="ru-RU" sz="20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).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Rectangle 1"/>
          <p:cNvSpPr>
            <a:spLocks noChangeArrowheads="1"/>
          </p:cNvSpPr>
          <p:nvPr/>
        </p:nvSpPr>
        <p:spPr bwMode="auto">
          <a:xfrm>
            <a:off x="428596" y="1000108"/>
            <a:ext cx="8501122" cy="40934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74625" algn="l"/>
              </a:tabLs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1.Напишите цепочку из 9 имен существительных мужского рода так, чтобы последняя буква последующего слова была такой же, на какую заканчивается предыдущее слово.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74625" algn="l"/>
              </a:tabLs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2.Существуют ли одушевленные имена существительные среднего рода? </a:t>
            </a:r>
            <a:r>
              <a:rPr kumimoji="0" lang="ru-RU" sz="20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(Да: дитя, животное, насекомое, чудовище.)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74625" algn="l"/>
              </a:tabLs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3.Определите род в словах: </a:t>
            </a:r>
            <a:r>
              <a:rPr kumimoji="0" lang="ru-RU" sz="20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картофель, пальто, тюль, кафе, кофе, шам­пунь, рояль. (Картофель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— </a:t>
            </a:r>
            <a:r>
              <a:rPr kumimoji="0" lang="ru-RU" sz="20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м.р., пальто — ср.р., тюль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— </a:t>
            </a:r>
            <a:r>
              <a:rPr kumimoji="0" lang="ru-RU" sz="20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м.р., кафе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—</a:t>
            </a:r>
            <a:r>
              <a:rPr kumimoji="0" lang="ru-RU" sz="20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ср.р., кофе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— </a:t>
            </a:r>
            <a:r>
              <a:rPr kumimoji="0" lang="ru-RU" sz="20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м.р., шампунь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— </a:t>
            </a:r>
            <a:r>
              <a:rPr kumimoji="0" lang="ru-RU" sz="20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м.р., рояль — м.р.)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74625" algn="l"/>
              </a:tabLs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4.Определите род и число в словах </a:t>
            </a:r>
            <a:r>
              <a:rPr kumimoji="0" lang="ru-RU" sz="20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тушь, туш, душ.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74625" algn="l"/>
              </a:tabLs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5.Какие существительные не принадлежат ни к мужскому, ни к женс­кому, ни к среднему роду? </a:t>
            </a:r>
            <a:r>
              <a:rPr kumimoji="0" lang="ru-RU" sz="20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(Существительные, которые употребляют­ся только во множественном числе: сани, сутки, ворота и т.д.)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Rectangle 1"/>
          <p:cNvSpPr>
            <a:spLocks noChangeArrowheads="1"/>
          </p:cNvSpPr>
          <p:nvPr/>
        </p:nvSpPr>
        <p:spPr bwMode="auto">
          <a:xfrm>
            <a:off x="142844" y="428604"/>
            <a:ext cx="8786874" cy="6001425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799848" tIns="685584" rIns="53958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96888" algn="l"/>
              </a:tabLst>
            </a:pPr>
            <a:r>
              <a:rPr kumimoji="0" lang="ru-RU" b="1" i="0" u="none" strike="noStrike" cap="none" normalizeH="0" baseline="0" dirty="0" err="1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рономаг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b="1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(</a:t>
            </a:r>
            <a:r>
              <a:rPr kumimoji="0" lang="ru-RU" b="1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агроном</a:t>
            </a:r>
            <a:r>
              <a:rPr kumimoji="0" lang="ru-RU" b="1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), </a:t>
            </a:r>
            <a:endParaRPr kumimoji="0" lang="ru-RU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96888" algn="l"/>
              </a:tabLst>
            </a:pPr>
            <a:r>
              <a:rPr kumimoji="0" lang="ru-RU" b="1" i="0" u="none" strike="noStrike" cap="none" normalizeH="0" baseline="0" dirty="0" err="1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каапте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b="1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(</a:t>
            </a:r>
            <a:r>
              <a:rPr kumimoji="0" lang="ru-RU" b="1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аптека</a:t>
            </a:r>
            <a:r>
              <a:rPr kumimoji="0" lang="ru-RU" b="1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), </a:t>
            </a:r>
            <a:endParaRPr kumimoji="0" lang="ru-RU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96888" algn="l"/>
              </a:tabLst>
            </a:pPr>
            <a:r>
              <a:rPr kumimoji="0" lang="ru-RU" b="1" i="0" u="none" strike="noStrike" cap="none" normalizeH="0" baseline="0" dirty="0" err="1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бузар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b="1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(</a:t>
            </a:r>
            <a:r>
              <a:rPr kumimoji="0" lang="ru-RU" b="1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арбуз</a:t>
            </a:r>
            <a:r>
              <a:rPr kumimoji="0" lang="ru-RU" b="1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),</a:t>
            </a:r>
            <a:endParaRPr kumimoji="0" lang="ru-RU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96888" algn="l"/>
              </a:tabLst>
            </a:pPr>
            <a:r>
              <a:rPr kumimoji="0" lang="ru-RU" b="1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b="1" i="0" u="none" strike="noStrike" cap="none" normalizeH="0" baseline="0" dirty="0" err="1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тоболо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b="1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(</a:t>
            </a:r>
            <a:r>
              <a:rPr kumimoji="0" lang="ru-RU" b="1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болото</a:t>
            </a:r>
            <a:r>
              <a:rPr kumimoji="0" lang="ru-RU" b="1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), </a:t>
            </a:r>
            <a:endParaRPr kumimoji="0" lang="ru-RU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96888" algn="l"/>
              </a:tabLst>
            </a:pPr>
            <a:r>
              <a:rPr kumimoji="0" lang="ru-RU" b="1" i="0" u="none" strike="noStrike" cap="none" normalizeH="0" baseline="0" dirty="0" err="1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гонав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b="1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(</a:t>
            </a:r>
            <a:r>
              <a:rPr kumimoji="0" lang="ru-RU" b="1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вагон</a:t>
            </a:r>
            <a:r>
              <a:rPr kumimoji="0" lang="ru-RU" b="1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),</a:t>
            </a:r>
            <a:endParaRPr kumimoji="0" lang="ru-RU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96888" algn="l"/>
              </a:tabLst>
            </a:pPr>
            <a:r>
              <a:rPr kumimoji="0" lang="ru-RU" b="1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b="1" i="0" u="none" strike="noStrike" cap="none" normalizeH="0" baseline="0" dirty="0" err="1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секреньевос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b="1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(</a:t>
            </a:r>
            <a:r>
              <a:rPr kumimoji="0" lang="ru-RU" b="1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воскресенье</a:t>
            </a:r>
            <a:r>
              <a:rPr kumimoji="0" lang="ru-RU" b="1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),</a:t>
            </a:r>
            <a:endParaRPr kumimoji="0" lang="ru-RU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96888" algn="l"/>
              </a:tabLst>
            </a:pPr>
            <a:r>
              <a:rPr kumimoji="0" lang="ru-RU" b="1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b="1" i="0" u="none" strike="noStrike" cap="none" normalizeH="0" baseline="0" dirty="0" err="1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ведорие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b="1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(</a:t>
            </a:r>
            <a:r>
              <a:rPr kumimoji="0" lang="ru-RU" b="1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доверие</a:t>
            </a:r>
            <a:r>
              <a:rPr kumimoji="0" lang="ru-RU" b="1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) ,</a:t>
            </a:r>
            <a:endParaRPr kumimoji="0" lang="ru-RU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96888" algn="l"/>
              </a:tabLst>
            </a:pPr>
            <a:r>
              <a:rPr kumimoji="0" lang="ru-RU" b="1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b="1" i="0" u="none" strike="noStrike" cap="none" normalizeH="0" baseline="0" dirty="0" err="1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няревде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b="1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(</a:t>
            </a:r>
            <a:r>
              <a:rPr kumimoji="0" lang="ru-RU" b="1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деревня</a:t>
            </a:r>
            <a:r>
              <a:rPr kumimoji="0" lang="ru-RU" b="1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),</a:t>
            </a:r>
            <a:endParaRPr kumimoji="0" lang="ru-RU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96888" algn="l"/>
              </a:tabLst>
            </a:pPr>
            <a:r>
              <a:rPr kumimoji="0" lang="ru-RU" b="1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b="1" i="0" u="none" strike="noStrike" cap="none" normalizeH="0" baseline="0" dirty="0" err="1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киконь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b="1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(</a:t>
            </a:r>
            <a:r>
              <a:rPr kumimoji="0" lang="ru-RU" b="1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коньки</a:t>
            </a:r>
            <a:r>
              <a:rPr kumimoji="0" lang="ru-RU" b="1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).</a:t>
            </a:r>
            <a:endParaRPr kumimoji="0" lang="ru-RU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96888" algn="l"/>
              </a:tabLst>
            </a:pPr>
            <a:r>
              <a:rPr kumimoji="0" lang="ru-RU" b="1" i="0" u="none" strike="noStrike" cap="none" normalizeH="0" baseline="0" dirty="0" err="1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ватькро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b="1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(</a:t>
            </a:r>
            <a:r>
              <a:rPr kumimoji="0" lang="ru-RU" b="1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кровать</a:t>
            </a:r>
            <a:r>
              <a:rPr kumimoji="0" lang="ru-RU" b="1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), </a:t>
            </a:r>
            <a:endParaRPr kumimoji="0" lang="ru-RU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96888" algn="l"/>
              </a:tabLst>
            </a:pPr>
            <a:r>
              <a:rPr kumimoji="0" lang="ru-RU" b="1" i="0" u="none" strike="noStrike" cap="none" normalizeH="0" baseline="0" dirty="0" err="1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яцза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b="1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(</a:t>
            </a:r>
            <a:r>
              <a:rPr kumimoji="0" lang="ru-RU" b="1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заяц</a:t>
            </a:r>
            <a:r>
              <a:rPr kumimoji="0" lang="ru-RU" b="1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),</a:t>
            </a:r>
            <a:endParaRPr kumimoji="0" lang="ru-RU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96888" algn="l"/>
              </a:tabLst>
            </a:pPr>
            <a:r>
              <a:rPr kumimoji="0" lang="ru-RU" b="1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b="1" i="0" u="none" strike="noStrike" cap="none" normalizeH="0" baseline="0" dirty="0" err="1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ковьмор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b="1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(</a:t>
            </a:r>
            <a:r>
              <a:rPr kumimoji="0" lang="ru-RU" b="1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морковь</a:t>
            </a:r>
            <a:r>
              <a:rPr kumimoji="0" lang="ru-RU" b="1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),</a:t>
            </a:r>
            <a:endParaRPr kumimoji="0" lang="ru-RU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96888" algn="l"/>
              </a:tabLst>
            </a:pPr>
            <a:r>
              <a:rPr kumimoji="0" lang="ru-RU" b="1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лимана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b="1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(</a:t>
            </a:r>
            <a:r>
              <a:rPr kumimoji="0" lang="ru-RU" b="1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малина</a:t>
            </a:r>
            <a:r>
              <a:rPr kumimoji="0" lang="ru-RU" b="1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),</a:t>
            </a:r>
            <a:endParaRPr kumimoji="0" lang="ru-RU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96888" algn="l"/>
              </a:tabLst>
            </a:pPr>
            <a:r>
              <a:rPr kumimoji="0" lang="ru-RU" b="1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b="1" i="0" u="none" strike="noStrike" cap="none" normalizeH="0" baseline="0" dirty="0" err="1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честотево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b="1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(</a:t>
            </a:r>
            <a:r>
              <a:rPr kumimoji="0" lang="ru-RU" b="1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отечество</a:t>
            </a:r>
            <a:r>
              <a:rPr kumimoji="0" lang="ru-RU" b="1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),</a:t>
            </a:r>
            <a:endParaRPr kumimoji="0" lang="ru-RU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96888" algn="l"/>
              </a:tabLst>
            </a:pPr>
            <a:r>
              <a:rPr kumimoji="0" lang="ru-RU" b="1" i="1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b="1" i="0" u="none" strike="noStrike" cap="none" normalizeH="0" baseline="0" dirty="0" err="1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насио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b="1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(</a:t>
            </a:r>
            <a:r>
              <a:rPr kumimoji="0" lang="ru-RU" b="1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осина</a:t>
            </a:r>
            <a:r>
              <a:rPr kumimoji="0" lang="ru-RU" b="1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), </a:t>
            </a:r>
            <a:endParaRPr kumimoji="0" lang="ru-RU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96888" algn="l"/>
              </a:tabLst>
            </a:pPr>
            <a:r>
              <a:rPr kumimoji="0" lang="ru-RU" b="1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b="1" i="0" u="none" strike="noStrike" cap="none" normalizeH="0" baseline="0" dirty="0" err="1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топаль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b="1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(</a:t>
            </a:r>
            <a:r>
              <a:rPr kumimoji="0" lang="ru-RU" b="1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пальто</a:t>
            </a:r>
            <a:r>
              <a:rPr kumimoji="0" lang="ru-RU" b="1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)</a:t>
            </a:r>
            <a:endParaRPr kumimoji="0" lang="ru-RU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96888" algn="l"/>
              </a:tabLst>
            </a:pPr>
            <a:r>
              <a:rPr kumimoji="0" lang="ru-RU" b="1" i="0" u="none" strike="noStrike" cap="none" normalizeH="0" baseline="0" dirty="0" err="1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рольпа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b="1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(</a:t>
            </a:r>
            <a:r>
              <a:rPr kumimoji="0" lang="ru-RU" b="1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пароль</a:t>
            </a:r>
            <a:r>
              <a:rPr kumimoji="0" lang="ru-RU" b="1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),</a:t>
            </a:r>
            <a:endParaRPr kumimoji="0" lang="ru-RU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96888" algn="l"/>
              </a:tabLst>
            </a:pPr>
            <a:r>
              <a:rPr kumimoji="0" lang="ru-RU" b="1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b="1" i="0" u="none" strike="noStrike" cap="none" normalizeH="0" baseline="0" dirty="0" err="1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табосуб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b="1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(</a:t>
            </a:r>
            <a:r>
              <a:rPr kumimoji="0" lang="ru-RU" b="1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суббота</a:t>
            </a:r>
            <a:r>
              <a:rPr kumimoji="0" lang="ru-RU" b="1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), </a:t>
            </a:r>
            <a:endParaRPr kumimoji="0" lang="ru-RU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96888" algn="l"/>
              </a:tabLst>
            </a:pPr>
            <a:r>
              <a:rPr kumimoji="0" lang="ru-RU" b="1" i="0" u="none" strike="noStrike" cap="none" normalizeH="0" baseline="0" dirty="0" err="1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цалисто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b="1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(</a:t>
            </a:r>
            <a:r>
              <a:rPr kumimoji="0" lang="ru-RU" b="1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столица</a:t>
            </a:r>
            <a:r>
              <a:rPr kumimoji="0" lang="ru-RU" b="1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).</a:t>
            </a:r>
            <a:endParaRPr kumimoji="0" lang="ru-RU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14348" y="642918"/>
            <a:ext cx="7572428" cy="8079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ru-RU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6</a:t>
            </a:r>
            <a:r>
              <a:rPr lang="ru-RU" sz="1600" b="1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.  Прочитайте деформированное слово, запишите его и укажите ро</a:t>
            </a:r>
            <a:r>
              <a:rPr lang="ru-RU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д.</a:t>
            </a:r>
            <a:r>
              <a:rPr lang="ru-RU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Times New Roman" pitchFamily="18" charset="0"/>
              </a:rPr>
            </a:br>
            <a:endParaRPr lang="ru-RU" sz="1050" dirty="0" smtClean="0">
              <a:latin typeface="Arial" pitchFamily="34" charset="0"/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ChangeArrowheads="1"/>
          </p:cNvSpPr>
          <p:nvPr/>
        </p:nvSpPr>
        <p:spPr bwMode="auto">
          <a:xfrm>
            <a:off x="285720" y="714356"/>
            <a:ext cx="8501122" cy="3416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17621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689100" algn="l"/>
              </a:tabLst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                               «Из мужского — в женский»</a:t>
            </a:r>
            <a:endParaRPr kumimoji="0" 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17621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689100" algn="l"/>
              </a:tabLst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К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каждому слову мужского рода добавьте только одну или две бук­вы, чтобы получилось новое слово женского рода.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17621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689100" algn="l"/>
              </a:tabLst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гость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—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... </a:t>
            </a: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(</a:t>
            </a: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горсть</a:t>
            </a: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)         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лак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—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... </a:t>
            </a: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(</a:t>
            </a: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ласка</a:t>
            </a: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)	 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ход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—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... </a:t>
            </a: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(</a:t>
            </a: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ходка</a:t>
            </a: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)</a:t>
            </a: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17621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689100" algn="l"/>
              </a:tabLst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гам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—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... </a:t>
            </a: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(</a:t>
            </a: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гамма</a:t>
            </a: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)             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сор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—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... </a:t>
            </a: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(</a:t>
            </a: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ссора</a:t>
            </a: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)	 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рак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—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... </a:t>
            </a: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(</a:t>
            </a: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рамка</a:t>
            </a: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)</a:t>
            </a: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17621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689100" algn="l"/>
              </a:tabLst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клуб—</a:t>
            </a: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... (</a:t>
            </a: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клумба</a:t>
            </a: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)            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чай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—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...(</a:t>
            </a: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чайка</a:t>
            </a: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)	 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рост—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...(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трость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)</a:t>
            </a: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17621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689100" algn="l"/>
              </a:tabLst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шест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—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... </a:t>
            </a: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(</a:t>
            </a: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шерсть</a:t>
            </a: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)        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душ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—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...(</a:t>
            </a: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душа</a:t>
            </a: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)	 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вол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—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...(</a:t>
            </a: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воля</a:t>
            </a: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)</a:t>
            </a: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17621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689100" algn="l"/>
              </a:tabLst>
            </a:pP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поп</a:t>
            </a: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—</a:t>
            </a: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...(</a:t>
            </a: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полка</a:t>
            </a: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)               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док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—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...(</a:t>
            </a: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доска</a:t>
            </a: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)	 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мел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—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... </a:t>
            </a: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(</a:t>
            </a: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мель</a:t>
            </a: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)</a:t>
            </a: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17621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689100" algn="l"/>
              </a:tabLst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парк—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...(</a:t>
            </a: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парка</a:t>
            </a: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)	     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маг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—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...(</a:t>
            </a: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магма</a:t>
            </a: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)         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мак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—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...(</a:t>
            </a: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марка</a:t>
            </a: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)</a:t>
            </a: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17621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689100" algn="l"/>
              </a:tabLst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полк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—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... </a:t>
            </a: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(</a:t>
            </a: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полка</a:t>
            </a: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)	     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шах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—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... </a:t>
            </a: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(</a:t>
            </a: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шахта</a:t>
            </a: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)</a:t>
            </a: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17621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689100" algn="l"/>
              </a:tabLst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хлор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—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... </a:t>
            </a: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(</a:t>
            </a: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хлорка</a:t>
            </a: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)          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жест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—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... </a:t>
            </a: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(</a:t>
            </a: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жесть</a:t>
            </a: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)</a:t>
            </a: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Rectangle 1"/>
          <p:cNvSpPr>
            <a:spLocks noChangeArrowheads="1"/>
          </p:cNvSpPr>
          <p:nvPr/>
        </p:nvSpPr>
        <p:spPr bwMode="auto">
          <a:xfrm>
            <a:off x="500034" y="642918"/>
            <a:ext cx="8429684" cy="5078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17621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                                            Игра «Поиск слов»</a:t>
            </a:r>
            <a:endParaRPr kumimoji="0" 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176213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Какого рода существительные, оканчивающиеся на </a:t>
            </a:r>
            <a:r>
              <a:rPr kumimoji="0" lang="ru-RU" sz="28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–</a:t>
            </a:r>
            <a:r>
              <a:rPr kumimoji="0" lang="ru-RU" sz="2800" b="0" i="1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ук</a:t>
            </a:r>
            <a:r>
              <a:rPr kumimoji="0" lang="ru-RU" sz="28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, 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на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 </a:t>
            </a:r>
            <a:r>
              <a:rPr kumimoji="0" lang="ru-RU" sz="28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–</a:t>
            </a:r>
            <a:r>
              <a:rPr kumimoji="0" lang="ru-RU" sz="2800" b="0" i="1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ръ</a:t>
            </a:r>
            <a:r>
              <a:rPr kumimoji="0" lang="ru-RU" sz="28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,  </a:t>
            </a:r>
            <a:r>
              <a:rPr kumimoji="0" lang="ru-RU" sz="2800" b="0" i="1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н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а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 </a:t>
            </a:r>
            <a:r>
              <a:rPr kumimoji="0" lang="ru-RU" sz="28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-ль?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Подберите и запишите их .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176213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-</a:t>
            </a:r>
            <a:r>
              <a:rPr kumimoji="0" lang="ru-RU" sz="2800" b="0" i="1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ук</a:t>
            </a:r>
            <a:r>
              <a:rPr kumimoji="0" lang="ru-RU" sz="28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— (м.р.) жук, лук, сук, бук, бамбук, виадук.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176213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-</a:t>
            </a:r>
            <a:r>
              <a:rPr kumimoji="0" lang="ru-RU" sz="2800" b="0" i="1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рь</a:t>
            </a:r>
            <a:r>
              <a:rPr kumimoji="0" lang="ru-RU" sz="28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 —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(м.р. и ж.р.) корь, хорь, якорь, угорь, дверь, хворь, лагерь, снегирь.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176213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-ль —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(м.р. и ж.р.) моль, ноль, роль, соль, толь, тюль, боль, педаль, руль, ро­яль, уголь, медаль, гастроль, февраль, миндаль, кисель, метель, постель, ши­нель, карамель, пароль, спектакль, портфель.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Rectangle 1"/>
          <p:cNvSpPr>
            <a:spLocks noChangeArrowheads="1"/>
          </p:cNvSpPr>
          <p:nvPr/>
        </p:nvSpPr>
        <p:spPr bwMode="auto">
          <a:xfrm>
            <a:off x="285720" y="714356"/>
            <a:ext cx="9144000" cy="5262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61938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7.Прочитайте слова, потом произнесите звуки в обратном порядке,</a:t>
            </a:r>
            <a:b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</a:b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чтобы получить: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61938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из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слова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лён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—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цифру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,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61938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из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слова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лей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—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название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дерева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, 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61938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из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слова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лоб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—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название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настила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, 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61938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из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слова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люк—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большой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мешок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,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61938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из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слова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ток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—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домашнее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животное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,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61938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из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слова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шел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—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неправду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,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61938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из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слова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шей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—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просьбу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, 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61938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из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слова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куб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—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связку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охапку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чего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-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либо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, 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61938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из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слова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тол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—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прибор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для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измерения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глубины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моря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,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61938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из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слова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лед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—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материал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для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крыши</a:t>
            </a:r>
            <a:r>
              <a:rPr kumimoji="0" lang="ru-RU" sz="2400" b="0" i="0" u="none" strike="noStrike" cap="none" normalizeH="0" baseline="3000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1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61938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(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Ноль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ель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пол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куль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кот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ложь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ешь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пук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лот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толь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)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285720" y="571480"/>
            <a:ext cx="8643998" cy="4493538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17621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124075" algn="l"/>
              </a:tabLst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          </a:t>
            </a:r>
            <a:r>
              <a:rPr kumimoji="0" lang="ru-RU" sz="5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</a:rPr>
              <a:t>«Слова в словах»</a:t>
            </a:r>
            <a:endParaRPr kumimoji="0" lang="ru-RU" sz="54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</a:endParaRPr>
          </a:p>
          <a:p>
            <a:pPr marL="0" marR="0" lvl="0" indent="176213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124075" algn="l"/>
              </a:tabLst>
            </a:pP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Найдите слова в словах, определите их род и число.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176213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124075" algn="l"/>
              </a:tabLst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ХОРОВОД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8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(</a:t>
            </a:r>
            <a:r>
              <a:rPr kumimoji="0" lang="ru-RU" sz="28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хор</a:t>
            </a:r>
            <a:r>
              <a:rPr kumimoji="0" lang="ru-RU" sz="28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ru-RU" sz="28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ров</a:t>
            </a:r>
            <a:r>
              <a:rPr kumimoji="0" lang="ru-RU" sz="28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ru-RU" sz="28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овод</a:t>
            </a:r>
            <a:r>
              <a:rPr kumimoji="0" lang="ru-RU" sz="28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),  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ВОЛОСЫ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8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{</a:t>
            </a:r>
            <a:r>
              <a:rPr kumimoji="0" lang="ru-RU" sz="28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вол</a:t>
            </a:r>
            <a:r>
              <a:rPr kumimoji="0" lang="ru-RU" sz="28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ru-RU" sz="28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осы</a:t>
            </a:r>
            <a:r>
              <a:rPr kumimoji="0" lang="ru-RU" sz="28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),</a:t>
            </a:r>
            <a:endParaRPr kumimoji="0" lang="ru-RU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176213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124075" algn="l"/>
              </a:tabLst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ШПАГАТ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8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(</a:t>
            </a:r>
            <a:r>
              <a:rPr kumimoji="0" lang="ru-RU" sz="28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шпага</a:t>
            </a:r>
            <a:r>
              <a:rPr kumimoji="0" lang="ru-RU" sz="28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ru-RU" sz="28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агат</a:t>
            </a:r>
            <a:r>
              <a:rPr kumimoji="0" lang="ru-RU" sz="28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), 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ЯРМАРКА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8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(</a:t>
            </a:r>
            <a:r>
              <a:rPr kumimoji="0" lang="ru-RU" sz="28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яр</a:t>
            </a:r>
            <a:r>
              <a:rPr kumimoji="0" lang="ru-RU" sz="28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ru-RU" sz="28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марка</a:t>
            </a:r>
            <a:r>
              <a:rPr kumimoji="0" lang="ru-RU" sz="28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ru-RU" sz="28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арка</a:t>
            </a:r>
            <a:r>
              <a:rPr kumimoji="0" lang="ru-RU" sz="28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),</a:t>
            </a:r>
            <a:endParaRPr kumimoji="0" lang="ru-RU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176213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124075" algn="l"/>
              </a:tabLst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ЯБЛОКО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8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(</a:t>
            </a:r>
            <a:r>
              <a:rPr kumimoji="0" lang="ru-RU" sz="28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блок</a:t>
            </a:r>
            <a:r>
              <a:rPr kumimoji="0" lang="ru-RU" sz="28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ru-RU" sz="28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око</a:t>
            </a:r>
            <a:r>
              <a:rPr kumimoji="0" lang="ru-RU" sz="28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),  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ГОЛОСА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8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(</a:t>
            </a:r>
            <a:r>
              <a:rPr kumimoji="0" lang="ru-RU" sz="28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гол</a:t>
            </a:r>
            <a:r>
              <a:rPr kumimoji="0" lang="ru-RU" sz="28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ru-RU" sz="28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оса</a:t>
            </a:r>
            <a:r>
              <a:rPr kumimoji="0" lang="ru-RU" sz="28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),</a:t>
            </a:r>
            <a:endParaRPr kumimoji="0" lang="ru-RU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176213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124075" algn="l"/>
              </a:tabLst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БУЙВОЛ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8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(</a:t>
            </a:r>
            <a:r>
              <a:rPr kumimoji="0" lang="ru-RU" sz="28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буй</a:t>
            </a:r>
            <a:r>
              <a:rPr kumimoji="0" lang="ru-RU" sz="28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ru-RU" sz="28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вол</a:t>
            </a:r>
            <a:r>
              <a:rPr kumimoji="0" lang="ru-RU" sz="28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)     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ПОЛОСА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8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(</a:t>
            </a:r>
            <a:r>
              <a:rPr kumimoji="0" lang="ru-RU" sz="28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пол</a:t>
            </a:r>
            <a:r>
              <a:rPr kumimoji="0" lang="ru-RU" sz="28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ru-RU" sz="28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оса</a:t>
            </a:r>
            <a:r>
              <a:rPr kumimoji="0" lang="ru-RU" sz="28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).</a:t>
            </a:r>
            <a:endParaRPr kumimoji="0" lang="ru-RU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428596" y="571480"/>
            <a:ext cx="8072494" cy="5632311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</a:rPr>
              <a:t>                           «А что это у человека?»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Запишите слова-ответы и определите в них род и число.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У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птицы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это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крыло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—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у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человека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... 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(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руки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мн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ч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.)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У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зверя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лапа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—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у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человека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... 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(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ноги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мн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ч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.) 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У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собаки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морда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—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у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человека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... 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(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лицо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ед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ч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., 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ср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р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.)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У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конфеты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фантик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—у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человека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... 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(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одежда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ед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ч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., 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ж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р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.)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У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подводной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лодки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перископ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—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у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человека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... 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(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глаза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мн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ч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.) 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У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льва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пасть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—у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человека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... 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(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рот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ед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ч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., 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м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р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.)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У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машины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мотор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—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у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человека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... 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(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сердце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ед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ч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., 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ср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р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 )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У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рыбы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жабры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—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у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человека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... 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(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легкие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мн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 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ч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.) 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У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березы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сок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—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у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человека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... 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(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кровь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ед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ч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., 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ж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р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.)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У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экскаватора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ковш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-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г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-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у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человека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...(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ладонь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ед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ч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., 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ж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р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.) 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Rectangle 1"/>
          <p:cNvSpPr>
            <a:spLocks noChangeArrowheads="1"/>
          </p:cNvSpPr>
          <p:nvPr/>
        </p:nvSpPr>
        <p:spPr bwMode="auto">
          <a:xfrm>
            <a:off x="214282" y="142852"/>
            <a:ext cx="8501122" cy="60475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799848" tIns="685584" rIns="53958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1825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20700" algn="l"/>
              </a:tabLst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Прочитайте деформированные слова, запишите </a:t>
            </a: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и 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определите склонение имен существительных.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/>
            </a:r>
            <a:b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</a:br>
            <a:endParaRPr kumimoji="0" 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1825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20700" algn="l"/>
              </a:tabLst>
            </a:pP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зинмага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1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(</a:t>
            </a:r>
            <a:r>
              <a:rPr kumimoji="0" lang="ru-RU" sz="1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магазин</a:t>
            </a:r>
            <a:r>
              <a:rPr kumimoji="0" lang="ru-RU" sz="1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), </a:t>
            </a:r>
            <a:endParaRPr kumimoji="0" 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1825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20700" algn="l"/>
              </a:tabLst>
            </a:pP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обкола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1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(</a:t>
            </a:r>
            <a:r>
              <a:rPr kumimoji="0" lang="ru-RU" sz="1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облако</a:t>
            </a:r>
            <a:r>
              <a:rPr kumimoji="0" lang="ru-RU" sz="1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),</a:t>
            </a:r>
            <a:endParaRPr kumimoji="0" 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1825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20700" algn="l"/>
              </a:tabLst>
            </a:pPr>
            <a:r>
              <a:rPr kumimoji="0" lang="ru-RU" sz="1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едоб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1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(</a:t>
            </a:r>
            <a:r>
              <a:rPr kumimoji="0" lang="ru-RU" sz="1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обед</a:t>
            </a:r>
            <a:r>
              <a:rPr kumimoji="0" lang="ru-RU" sz="1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),</a:t>
            </a:r>
            <a:endParaRPr kumimoji="0" 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1825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20700" algn="l"/>
              </a:tabLst>
            </a:pPr>
            <a:r>
              <a:rPr kumimoji="0" lang="ru-RU" sz="1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ябрьно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1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(</a:t>
            </a:r>
            <a:r>
              <a:rPr kumimoji="0" lang="ru-RU" sz="1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ноябрь)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/>
            </a:r>
            <a:b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то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нарикви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1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(</a:t>
            </a:r>
            <a:r>
              <a:rPr kumimoji="0" lang="ru-RU" sz="1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викторина</a:t>
            </a:r>
            <a:r>
              <a:rPr kumimoji="0" lang="ru-RU" sz="1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),</a:t>
            </a:r>
            <a:endParaRPr kumimoji="0" 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1825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20700" algn="l"/>
              </a:tabLst>
            </a:pPr>
            <a:r>
              <a:rPr kumimoji="0" lang="ru-RU" sz="1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зегата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1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(</a:t>
            </a:r>
            <a:r>
              <a:rPr kumimoji="0" lang="ru-RU" sz="1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газета</a:t>
            </a:r>
            <a:r>
              <a:rPr kumimoji="0" lang="ru-RU" sz="1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),</a:t>
            </a:r>
            <a:endParaRPr kumimoji="0" 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1825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20700" algn="l"/>
              </a:tabLst>
            </a:pPr>
            <a:r>
              <a:rPr kumimoji="0" lang="ru-RU" sz="1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ниелаже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1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(</a:t>
            </a:r>
            <a:r>
              <a:rPr kumimoji="0" lang="ru-RU" sz="1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желание</a:t>
            </a:r>
            <a:r>
              <a:rPr kumimoji="0" lang="ru-RU" sz="1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),</a:t>
            </a:r>
            <a:endParaRPr kumimoji="0" 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1825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20700" algn="l"/>
              </a:tabLst>
            </a:pPr>
            <a:r>
              <a:rPr kumimoji="0" lang="ru-RU" sz="1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лезоже</a:t>
            </a:r>
            <a:r>
              <a:rPr kumimoji="0" lang="ru-RU" sz="1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(</a:t>
            </a:r>
            <a:r>
              <a:rPr kumimoji="0" lang="ru-RU" sz="1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железо</a:t>
            </a:r>
            <a:r>
              <a:rPr kumimoji="0" lang="ru-RU" sz="1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), </a:t>
            </a:r>
            <a:endParaRPr kumimoji="0" 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1825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20700" algn="l"/>
              </a:tabLst>
            </a:pP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такомна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1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(</a:t>
            </a:r>
            <a:r>
              <a:rPr kumimoji="0" lang="ru-RU" sz="1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комната</a:t>
            </a:r>
            <a:r>
              <a:rPr kumimoji="0" lang="ru-RU" sz="1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).</a:t>
            </a:r>
            <a:endParaRPr kumimoji="0" 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1825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20700" algn="l"/>
              </a:tabLst>
            </a:pP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ровако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1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(</a:t>
            </a:r>
            <a:r>
              <a:rPr kumimoji="0" lang="ru-RU" sz="1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корова</a:t>
            </a:r>
            <a:r>
              <a:rPr kumimoji="0" lang="ru-RU" sz="1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),</a:t>
            </a:r>
            <a:endParaRPr kumimoji="0" 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1825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20700" algn="l"/>
              </a:tabLst>
            </a:pPr>
            <a:r>
              <a:rPr kumimoji="0" lang="ru-RU" sz="1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москос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1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(</a:t>
            </a:r>
            <a:r>
              <a:rPr kumimoji="0" lang="ru-RU" sz="1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космос</a:t>
            </a:r>
            <a:r>
              <a:rPr kumimoji="0" lang="ru-RU" sz="1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),</a:t>
            </a:r>
            <a:endParaRPr kumimoji="0" 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1825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20700" algn="l"/>
              </a:tabLst>
            </a:pPr>
            <a:r>
              <a:rPr kumimoji="0" lang="ru-RU" sz="1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теркомпью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1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(</a:t>
            </a:r>
            <a:r>
              <a:rPr kumimoji="0" lang="ru-RU" sz="1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компьютер</a:t>
            </a:r>
            <a:r>
              <a:rPr kumimoji="0" lang="ru-RU" sz="1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),</a:t>
            </a:r>
            <a:endParaRPr kumimoji="0" 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1825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20700" algn="l"/>
              </a:tabLst>
            </a:pPr>
            <a:r>
              <a:rPr kumimoji="0" lang="ru-RU" sz="1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розом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1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(</a:t>
            </a:r>
            <a:r>
              <a:rPr kumimoji="0" lang="ru-RU" sz="1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мороз</a:t>
            </a:r>
            <a:r>
              <a:rPr kumimoji="0" lang="ru-RU" sz="1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)</a:t>
            </a:r>
            <a:endParaRPr kumimoji="0" 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1825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20700" algn="l"/>
              </a:tabLst>
            </a:pPr>
            <a:r>
              <a:rPr kumimoji="0" lang="ru-RU" sz="1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комоло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1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(</a:t>
            </a:r>
            <a:r>
              <a:rPr kumimoji="0" lang="ru-RU" sz="1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молоко</a:t>
            </a:r>
            <a:r>
              <a:rPr kumimoji="0" lang="ru-RU" sz="1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),</a:t>
            </a:r>
            <a:endParaRPr kumimoji="0" 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1825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20700" algn="l"/>
              </a:tabLst>
            </a:pPr>
            <a:r>
              <a:rPr kumimoji="0" lang="ru-RU" sz="1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бельме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1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(</a:t>
            </a:r>
            <a:r>
              <a:rPr kumimoji="0" lang="ru-RU" sz="1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мебель</a:t>
            </a:r>
            <a:r>
              <a:rPr kumimoji="0" lang="ru-RU" sz="1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),</a:t>
            </a:r>
            <a:endParaRPr kumimoji="0" 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1825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20700" algn="l"/>
              </a:tabLst>
            </a:pPr>
            <a:r>
              <a:rPr kumimoji="0" lang="ru-RU" sz="1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линама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1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(</a:t>
            </a:r>
            <a:r>
              <a:rPr kumimoji="0" lang="ru-RU" sz="1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малина</a:t>
            </a:r>
            <a:r>
              <a:rPr kumimoji="0" lang="ru-RU" sz="1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), 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/>
            </a:r>
            <a:b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лярма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1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(</a:t>
            </a:r>
            <a:r>
              <a:rPr kumimoji="0" lang="ru-RU" sz="1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маляр</a:t>
            </a:r>
            <a:r>
              <a:rPr kumimoji="0" lang="ru-RU" sz="1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),</a:t>
            </a:r>
            <a:endParaRPr kumimoji="0" 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1825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20700" algn="l"/>
              </a:tabLst>
            </a:pPr>
            <a:r>
              <a:rPr kumimoji="0" lang="ru-RU" sz="1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лоябко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1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(</a:t>
            </a:r>
            <a:r>
              <a:rPr kumimoji="0" lang="ru-RU" sz="1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яблоко</a:t>
            </a:r>
            <a:r>
              <a:rPr kumimoji="0" lang="ru-RU" sz="1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), </a:t>
            </a:r>
            <a:endParaRPr kumimoji="0" 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1825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20700" algn="l"/>
              </a:tabLst>
            </a:pP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таночер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1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(</a:t>
            </a:r>
            <a:r>
              <a:rPr kumimoji="0" lang="ru-RU" sz="1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чернота</a:t>
            </a:r>
            <a:r>
              <a:rPr kumimoji="0" lang="ru-RU" sz="1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), </a:t>
            </a:r>
            <a:endParaRPr kumimoji="0" 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1825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20700" algn="l"/>
              </a:tabLst>
            </a:pP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радьтет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1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(</a:t>
            </a:r>
            <a:r>
              <a:rPr kumimoji="0" lang="ru-RU" sz="1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тетрадь</a:t>
            </a:r>
            <a:r>
              <a:rPr kumimoji="0" lang="ru-RU" sz="1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),</a:t>
            </a:r>
            <a:endParaRPr kumimoji="0" 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1825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20700" algn="l"/>
              </a:tabLst>
            </a:pPr>
            <a:r>
              <a:rPr kumimoji="0" lang="ru-RU" sz="1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зяйствохо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1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(</a:t>
            </a:r>
            <a:r>
              <a:rPr kumimoji="0" lang="ru-RU" sz="1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хозяйство</a:t>
            </a:r>
            <a:r>
              <a:rPr kumimoji="0" lang="ru-RU" sz="1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),</a:t>
            </a:r>
            <a:endParaRPr kumimoji="0" 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1825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20700" algn="l"/>
              </a:tabLst>
            </a:pP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пажкиэ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1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(</a:t>
            </a:r>
            <a:r>
              <a:rPr kumimoji="0" lang="ru-RU" sz="1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экипаж</a:t>
            </a:r>
            <a:r>
              <a:rPr kumimoji="0" lang="ru-RU" sz="1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).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357290" y="357166"/>
            <a:ext cx="6572296" cy="36933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</a:rPr>
              <a:t>                                      </a:t>
            </a:r>
            <a:r>
              <a:rPr lang="ru-RU" b="1" dirty="0" smtClean="0">
                <a:solidFill>
                  <a:srgbClr val="FF0000"/>
                </a:solidFill>
                <a:latin typeface="Arial" pitchFamily="34" charset="0"/>
                <a:ea typeface="Times New Roman" pitchFamily="18" charset="0"/>
              </a:rPr>
              <a:t>«Расшифруйте»</a:t>
            </a:r>
            <a:endParaRPr lang="ru-RU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Rectangle 1"/>
          <p:cNvSpPr>
            <a:spLocks noChangeArrowheads="1"/>
          </p:cNvSpPr>
          <p:nvPr/>
        </p:nvSpPr>
        <p:spPr bwMode="auto">
          <a:xfrm>
            <a:off x="785786" y="285728"/>
            <a:ext cx="7929618" cy="338554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                                      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</a:rPr>
              <a:t>Дополните текст именами существительными: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</a:endParaRPr>
          </a:p>
        </p:txBody>
      </p:sp>
      <p:sp>
        <p:nvSpPr>
          <p:cNvPr id="46082" name="Rectangle 2"/>
          <p:cNvSpPr>
            <a:spLocks noChangeArrowheads="1"/>
          </p:cNvSpPr>
          <p:nvPr/>
        </p:nvSpPr>
        <p:spPr bwMode="auto">
          <a:xfrm>
            <a:off x="285720" y="1214422"/>
            <a:ext cx="8501122" cy="5262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17621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295400" algn="l"/>
              </a:tabLst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                                  Весна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17621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295400" algn="l"/>
              </a:tabLst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Звоном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и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солнцем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наполнена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весна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-... .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Чудесная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...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капели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, 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первое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...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птиц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,...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кристальных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ручейков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В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воздухе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...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весны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17621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295400" algn="l"/>
              </a:tabLst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Сколько	и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...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в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каждом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мгновении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весеннего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дня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!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Как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ве­село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бегают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по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залитой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светом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комнате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солнечные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...!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17621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295400" algn="l"/>
              </a:tabLst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Скоро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лопнут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большие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набухшие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...,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проклюнутся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первые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зеленые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...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и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к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чудесному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аромату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весны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прибавится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чарующий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...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сирени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Словно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маленькие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солнышки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зацветут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на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лицах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прохожих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....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Rectangle 1"/>
          <p:cNvSpPr>
            <a:spLocks noChangeArrowheads="1"/>
          </p:cNvSpPr>
          <p:nvPr/>
        </p:nvSpPr>
        <p:spPr bwMode="auto">
          <a:xfrm>
            <a:off x="1214414" y="642918"/>
            <a:ext cx="6357982" cy="338554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</a:rPr>
              <a:t>                                Сравните с оригиналом: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</a:endParaRPr>
          </a:p>
        </p:txBody>
      </p:sp>
      <p:sp>
        <p:nvSpPr>
          <p:cNvPr id="49154" name="Rectangle 2"/>
          <p:cNvSpPr>
            <a:spLocks noChangeArrowheads="1"/>
          </p:cNvSpPr>
          <p:nvPr/>
        </p:nvSpPr>
        <p:spPr bwMode="auto">
          <a:xfrm>
            <a:off x="928662" y="1571612"/>
            <a:ext cx="7429552" cy="4524315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179388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Звоном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и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солнцем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наполнена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весна</a:t>
            </a: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-</a:t>
            </a: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красавица</a:t>
            </a: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 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Чудесная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музыка</a:t>
            </a: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капели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первое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пение</a:t>
            </a: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птиц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журчание</a:t>
            </a: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кристальных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ручейков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 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В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воздухе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аромат</a:t>
            </a: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весны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179388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Сколько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света</a:t>
            </a: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солнца</a:t>
            </a: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и</a:t>
            </a: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счастья</a:t>
            </a: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в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каждом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мгновении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весеннего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дня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! 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Как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весело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бегают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по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залитой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светом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комнате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солнечные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зайчики</a:t>
            </a: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!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179388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Скоро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лопнут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большие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набухшие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почки</a:t>
            </a: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проклюнутся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первые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зеленые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листочки</a:t>
            </a: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и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к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чудесному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аромату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весны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прибавится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чарующий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запах</a:t>
            </a: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сирени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 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Словно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маленькие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солнышки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зацветут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на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лицах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прохожих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веснушки</a:t>
            </a: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Rectangle 1"/>
          <p:cNvSpPr>
            <a:spLocks noChangeArrowheads="1"/>
          </p:cNvSpPr>
          <p:nvPr/>
        </p:nvSpPr>
        <p:spPr bwMode="auto">
          <a:xfrm>
            <a:off x="928662" y="571480"/>
            <a:ext cx="6786610" cy="338554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                                                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</a:rPr>
              <a:t>Анаграммы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</a:endParaRPr>
          </a:p>
        </p:txBody>
      </p:sp>
      <p:sp>
        <p:nvSpPr>
          <p:cNvPr id="48130" name="Rectangle 2"/>
          <p:cNvSpPr>
            <a:spLocks noChangeArrowheads="1"/>
          </p:cNvSpPr>
          <p:nvPr/>
        </p:nvSpPr>
        <p:spPr bwMode="auto">
          <a:xfrm>
            <a:off x="142844" y="1428736"/>
            <a:ext cx="8501122" cy="48936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17145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54013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Анаграммами называются новые слова, которые получаются путем перестановки букв какого-нибудь слова. Мы предлагаем эту игру соединить со знаниями правил: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54013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а)	из одушевленного существительного мужского рода  КОРШУН  составьте неодушевленное того же рода 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(шнурок).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54013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б)	из неодушевленного существительного мужского рода ТОВАР составьте одушевленное того же рода 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(автор).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54013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в)	из существительного женского рода РОТОНДА получите существительное среднего рода 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(торнадо).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54013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г)	из существительного мужского рода КАРАТ получите существительное женского рода 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(карта).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Rectangle 1"/>
          <p:cNvSpPr>
            <a:spLocks noChangeArrowheads="1"/>
          </p:cNvSpPr>
          <p:nvPr/>
        </p:nvSpPr>
        <p:spPr bwMode="auto">
          <a:xfrm>
            <a:off x="1214414" y="571480"/>
            <a:ext cx="6263331" cy="338554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17621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                      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</a:rPr>
              <a:t>Тема: Неопределенная форма глагола.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</a:endParaRPr>
          </a:p>
        </p:txBody>
      </p:sp>
      <p:sp>
        <p:nvSpPr>
          <p:cNvPr id="47106" name="Rectangle 2"/>
          <p:cNvSpPr>
            <a:spLocks noChangeArrowheads="1"/>
          </p:cNvSpPr>
          <p:nvPr/>
        </p:nvSpPr>
        <p:spPr bwMode="auto">
          <a:xfrm>
            <a:off x="357158" y="1142984"/>
            <a:ext cx="8001056" cy="353943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155575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749300" algn="l"/>
              </a:tabLst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1.  Найдите «четвертое лишнее»: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155575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749300" algn="l"/>
              </a:tabLst>
            </a:pP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заговорить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запеть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забыть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закричать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;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155575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749300" algn="l"/>
              </a:tabLst>
            </a:pP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замирать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мирить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мирный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примирить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;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155575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749300" algn="l"/>
              </a:tabLst>
            </a:pP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улететь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убежать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упрекнуть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уплыть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155575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749300" algn="l"/>
              </a:tabLst>
            </a:pPr>
            <a:r>
              <a:rPr kumimoji="0" lang="ru-RU" sz="3200" b="0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</a:rPr>
              <a:t>Ответ: забыть, замирать, упрекнуть, 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</a:rPr>
              <a:t>т.к. у них другое значение, чем у остальных.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Rectangle 1"/>
          <p:cNvSpPr>
            <a:spLocks noChangeArrowheads="1"/>
          </p:cNvSpPr>
          <p:nvPr/>
        </p:nvSpPr>
        <p:spPr bwMode="auto">
          <a:xfrm>
            <a:off x="214282" y="785794"/>
            <a:ext cx="8501122" cy="3785652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1355725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228850" algn="l"/>
              </a:tabLst>
            </a:pP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</a:rPr>
              <a:t>              </a:t>
            </a:r>
            <a:r>
              <a:rPr kumimoji="0" lang="ru-RU" sz="4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</a:rPr>
              <a:t>Веселые стихи</a:t>
            </a:r>
            <a:endParaRPr kumimoji="0" lang="ru-RU" sz="48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</a:endParaRPr>
          </a:p>
          <a:p>
            <a:pPr marL="0" marR="0" lvl="0" indent="1355725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228850" algn="l"/>
              </a:tabLst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Побывал я однажды в стране,	Пробегала </a:t>
            </a:r>
            <a:r>
              <a:rPr kumimoji="0" lang="ru-RU" sz="16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пролазные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 лужи.</a:t>
            </a:r>
            <a:endParaRPr kumimoji="0" lang="ru-RU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1355725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228850" algn="l"/>
              </a:tabLst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Где исчезла частица </a:t>
            </a:r>
            <a:r>
              <a:rPr kumimoji="0" lang="ru-RU" sz="16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не.	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Мне навстречу без всякого страха</a:t>
            </a:r>
            <a:b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</a:b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           Посмотрел я вокруг с </a:t>
            </a:r>
            <a:r>
              <a:rPr kumimoji="0" lang="ru-RU" sz="16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доуменьем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:         Шел умытый, причесанный </a:t>
            </a:r>
            <a:r>
              <a:rPr kumimoji="0" lang="ru-RU" sz="16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ряха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,</a:t>
            </a:r>
            <a:endParaRPr kumimoji="0" lang="ru-RU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1355725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228850" algn="l"/>
              </a:tabLst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Что за </a:t>
            </a:r>
            <a:r>
              <a:rPr kumimoji="0" lang="ru-RU" sz="16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лепое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 положение!	А за </a:t>
            </a:r>
            <a:r>
              <a:rPr kumimoji="0" lang="ru-RU" sz="16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ряхой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 по травке свежей</a:t>
            </a:r>
            <a:endParaRPr kumimoji="0" lang="ru-RU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1355725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228850" algn="l"/>
              </a:tabLst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Но кругом было тихо-тихо,	Шли </a:t>
            </a:r>
            <a:r>
              <a:rPr kumimoji="0" lang="ru-RU" sz="16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суразный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 </a:t>
            </a:r>
            <a:r>
              <a:rPr kumimoji="0" lang="ru-RU" sz="16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дотепа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 и вежа.</a:t>
            </a:r>
            <a:endParaRPr kumimoji="0" lang="ru-RU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1355725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228850" algn="l"/>
              </a:tabLst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И во всем была </a:t>
            </a:r>
            <a:r>
              <a:rPr kumimoji="0" lang="ru-RU" sz="16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разбериха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,        А из школы, взявшись за ручки,</a:t>
            </a:r>
            <a:endParaRPr kumimoji="0" lang="ru-RU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1355725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228850" algn="l"/>
              </a:tabLst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И на </a:t>
            </a:r>
            <a:r>
              <a:rPr kumimoji="0" lang="ru-RU" sz="16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взрачной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 клумбе у будки	Чинным шагом вышли </a:t>
            </a:r>
            <a:r>
              <a:rPr kumimoji="0" lang="ru-RU" sz="16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доучки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.</a:t>
            </a:r>
            <a:endParaRPr kumimoji="0" lang="ru-RU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1355725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228850" algn="l"/>
              </a:tabLst>
            </a:pPr>
            <a:r>
              <a:rPr kumimoji="0" lang="ru-RU" sz="16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Голубые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 зрели </a:t>
            </a:r>
            <a:r>
              <a:rPr kumimoji="0" lang="ru-RU" sz="16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забудки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.	И навстречу всем утром рано</a:t>
            </a:r>
            <a:endParaRPr kumimoji="0" lang="ru-RU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1355725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228850" algn="l"/>
              </a:tabLst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И погода стояла </a:t>
            </a:r>
            <a:r>
              <a:rPr kumimoji="0" lang="ru-RU" sz="16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настная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,	Улыбалась царевна Смеяна.</a:t>
            </a:r>
            <a:endParaRPr kumimoji="0" lang="ru-RU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1355725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228850" algn="l"/>
              </a:tabLst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И гуляла собака </a:t>
            </a:r>
            <a:r>
              <a:rPr kumimoji="0" lang="ru-RU" sz="16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счастная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	Очень жаль, что только во сне</a:t>
            </a:r>
            <a:endParaRPr kumimoji="0" lang="ru-RU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1355725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228850" algn="l"/>
              </a:tabLst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И, виляя хвостом, уклюже	Есть страна без частицы </a:t>
            </a:r>
            <a:r>
              <a:rPr kumimoji="0" lang="ru-RU" sz="16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не.</a:t>
            </a:r>
            <a:endParaRPr kumimoji="0" lang="ru-RU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1355725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228850" algn="l"/>
              </a:tabLst>
            </a:pPr>
            <a:r>
              <a:rPr kumimoji="0" lang="ru-RU" sz="16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                                                                         С. Бондаренко.</a:t>
            </a:r>
            <a:endParaRPr kumimoji="0" lang="ru-RU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Горизонтальный свиток 1"/>
          <p:cNvSpPr/>
          <p:nvPr/>
        </p:nvSpPr>
        <p:spPr>
          <a:xfrm>
            <a:off x="285720" y="500042"/>
            <a:ext cx="8572560" cy="5643602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TextBox 2"/>
          <p:cNvSpPr txBox="1"/>
          <p:nvPr/>
        </p:nvSpPr>
        <p:spPr>
          <a:xfrm>
            <a:off x="1142976" y="2000240"/>
            <a:ext cx="7572428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chemeClr val="bg1"/>
                </a:solidFill>
              </a:rPr>
              <a:t>ПУТЬ НАШ БЫЛ ДОЛОГ И НЕЛОВОК,НО НАДЕЮСЬ,ЧТО ВАШЕ ТВОРЧЕСКОЕ ВООБРАЖЕНИЕ  СТАЛО ЕЩЁ НАСЫЩЕННЕЕ И ПОЛЕЗНЕЕ,ЧЕМ РАНЬШЕ.  ЧЕГО Я И ЖЕЛАЛ ДОСТИГНУТЬ. УДАЧИ ВАМ, МОИ ПОМОЩНИКИ!</a:t>
            </a:r>
            <a:endParaRPr lang="ru-RU" sz="28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1"/>
          <p:cNvSpPr>
            <a:spLocks noChangeArrowheads="1"/>
          </p:cNvSpPr>
          <p:nvPr/>
        </p:nvSpPr>
        <p:spPr bwMode="auto">
          <a:xfrm>
            <a:off x="357158" y="785794"/>
            <a:ext cx="8501122" cy="5078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182563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079500" algn="l"/>
              </a:tabLst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8.Какими звуками различаются слова дал и даль, ,лук и .люк ,</a:t>
            </a:r>
            <a:r>
              <a:rPr kumimoji="0" lang="ru-RU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флаги  и фляги?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182563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079500" algn="l"/>
              </a:tabLst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9.В песенке Ю. Черных и А.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Пахмутовой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 «Кто пасется на лугу» есть такие строки: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182563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079500" algn="l"/>
              </a:tabLst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Далеко, далеко</a:t>
            </a:r>
            <a:b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</a:b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На лугу пасутся ко...</a:t>
            </a:r>
            <a:b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</a:b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Кони?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182563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079500" algn="l"/>
              </a:tabLst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Нет, не кони.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182563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079500" algn="l"/>
              </a:tabLst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Далеко, далеко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182563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079500" algn="l"/>
              </a:tabLst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На лугу пасутся ко...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182563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079500" algn="l"/>
              </a:tabLst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Козы?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182563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079500" algn="l"/>
              </a:tabLst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Нет, не козы.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182563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079500" algn="l"/>
              </a:tabLst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Далеко, далеко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182563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079500" algn="l"/>
              </a:tabLst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На лугу пасутся ко...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182563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079500" algn="l"/>
              </a:tabLst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Коровы?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182563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079500" algn="l"/>
              </a:tabLst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Правильно, коровы.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182563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079500" algn="l"/>
              </a:tabLst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Какая фонетическая ошибка в данном тексте?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1825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079500" algn="l"/>
              </a:tabLst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 </a:t>
            </a:r>
            <a:r>
              <a:rPr kumimoji="0" lang="ru-RU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(</a:t>
            </a:r>
            <a:r>
              <a:rPr kumimoji="0" lang="ru-RU" b="0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</a:rPr>
              <a:t>В слове «коровы» пер­вый гласный звук близкий к «а», </a:t>
            </a:r>
            <a:r>
              <a:rPr kumimoji="0" lang="ru-RU" b="0" i="1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</a:rPr>
              <a:t>а</a:t>
            </a:r>
            <a:r>
              <a:rPr kumimoji="0" lang="ru-RU" b="0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</a:rPr>
              <a:t> не к «о»).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1"/>
          <p:cNvSpPr>
            <a:spLocks noChangeArrowheads="1"/>
          </p:cNvSpPr>
          <p:nvPr/>
        </p:nvSpPr>
        <p:spPr bwMode="auto">
          <a:xfrm>
            <a:off x="357158" y="571480"/>
            <a:ext cx="8358246" cy="56938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168275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06413" algn="l"/>
              </a:tabLst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10.В книге «Правильно ли мы говорим?» писатель Борис Николаевич  Тимофеев посвящает большую главу скоплениям гласных и согласных. И приводит интересный пример: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168275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06413" algn="l"/>
              </a:tabLst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«—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А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может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быть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вам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желательно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услышать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фразу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в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которой стояли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бы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рядом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девять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(!)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гласных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?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168275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506413" algn="l"/>
              </a:tabLst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Извольте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!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168275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506413" algn="l"/>
              </a:tabLst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Я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знаю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ее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и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ее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июльское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увлечение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...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»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168275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06413" algn="l"/>
              </a:tabLst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Верен ли этот пример? </a:t>
            </a:r>
            <a:r>
              <a:rPr kumimoji="0" lang="ru-RU" sz="28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(</a:t>
            </a:r>
            <a:r>
              <a:rPr kumimoji="0" lang="ru-RU" sz="2800" b="0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</a:rPr>
              <a:t>В этой фразе девять гласных букв, а не звуков. Так как шесть букв представляют собой в звуковом отношении сочетания с согласными. Это буквы е, е, </a:t>
            </a:r>
            <a:r>
              <a:rPr kumimoji="0" lang="ru-RU" sz="2800" b="0" i="1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</a:rPr>
              <a:t>ю</a:t>
            </a:r>
            <a:r>
              <a:rPr kumimoji="0" lang="ru-RU" sz="28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.)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1"/>
          <p:cNvSpPr>
            <a:spLocks noChangeArrowheads="1"/>
          </p:cNvSpPr>
          <p:nvPr/>
        </p:nvSpPr>
        <p:spPr bwMode="auto">
          <a:xfrm>
            <a:off x="571472" y="714356"/>
            <a:ext cx="8215370" cy="48320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44488" algn="l"/>
              </a:tabLst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11.	Среди записанных на доске слов назовите те слова, в которых: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44488" algn="l"/>
              </a:tabLst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А)букв больше, чем звуков;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44488" algn="l"/>
              </a:tabLst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Б)звуков больше, чем букв,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44488" algn="l"/>
              </a:tabLst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В)звуков столько же, сколько и букв.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44488" algn="l"/>
              </a:tabLst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Юмор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полет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ярмарка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трельяж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трюмо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веселье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ледник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тополь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объем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съезд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тюлень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поленья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ярмарка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польет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вьюнок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ночник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масса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аллея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шоссе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вьюга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верблюд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Воробей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обед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пень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Деньки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съемка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хоккей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сера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ссора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дрожь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дрожжи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мята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платья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плата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1"/>
          <p:cNvSpPr>
            <a:spLocks noChangeArrowheads="1"/>
          </p:cNvSpPr>
          <p:nvPr/>
        </p:nvSpPr>
        <p:spPr bwMode="auto">
          <a:xfrm>
            <a:off x="428596" y="500042"/>
            <a:ext cx="7858180" cy="461665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Загадки-шутки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5602" name="Rectangle 2"/>
          <p:cNvSpPr>
            <a:spLocks noChangeArrowheads="1"/>
          </p:cNvSpPr>
          <p:nvPr/>
        </p:nvSpPr>
        <p:spPr bwMode="auto">
          <a:xfrm>
            <a:off x="285720" y="1214422"/>
            <a:ext cx="8501122" cy="41549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63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182563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В каком слове 40 гласных? (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</a:rPr>
              <a:t>Сорока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)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63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182563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Чем кончается лето и начинается осень? 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(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</a:rPr>
              <a:t>Буквой о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)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63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82563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3.Что в человеке есть одно,</a:t>
            </a:r>
            <a:b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</a:b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    А у вороны — две,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63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82563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    В лисе не встретится оно, А в огороде — три. 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(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</a:rPr>
              <a:t>Буква О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)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63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182563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Что мы слышим в начале «урока»? 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(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</a:rPr>
              <a:t>Звук [у]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)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63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182563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Что находится в начале книги? 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(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</a:rPr>
              <a:t>Буква к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)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63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182563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Что стоит посередине Волги? 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(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</a:rPr>
              <a:t>Буква л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)</a:t>
            </a:r>
            <a:b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</a:b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7.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Ум наоборот. 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(</a:t>
            </a:r>
            <a:r>
              <a:rPr kumimoji="0" lang="en-US" sz="2400" b="0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</a:rPr>
              <a:t>My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</a:rPr>
              <a:t>)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63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182563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Какое слово состоит из половины буквы? 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(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</a:rPr>
              <a:t>Полк, поле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.)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63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182563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Какое слово имеет семь штук 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я? (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</a:rPr>
              <a:t>Семья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.)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1"/>
          <p:cNvSpPr>
            <a:spLocks noChangeArrowheads="1"/>
          </p:cNvSpPr>
          <p:nvPr/>
        </p:nvSpPr>
        <p:spPr bwMode="auto">
          <a:xfrm>
            <a:off x="1214414" y="714356"/>
            <a:ext cx="6715172" cy="40011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429000" algn="l"/>
                <a:tab pos="3952875" algn="l"/>
              </a:tabLst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</a:rPr>
              <a:t>Тема Алфавит.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</a:endParaRPr>
          </a:p>
        </p:txBody>
      </p:sp>
      <p:sp>
        <p:nvSpPr>
          <p:cNvPr id="24578" name="Rectangle 2"/>
          <p:cNvSpPr>
            <a:spLocks noChangeArrowheads="1"/>
          </p:cNvSpPr>
          <p:nvPr/>
        </p:nvSpPr>
        <p:spPr bwMode="auto">
          <a:xfrm>
            <a:off x="500034" y="1500174"/>
            <a:ext cx="8286808" cy="45243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185738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Какое русское слово состоит из трех слогов, а указывает на 33 буквы?</a:t>
            </a:r>
            <a:b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</a:b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(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</a:rPr>
              <a:t>Алфавит или азбука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)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185738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Почему слова в словарях располагают в алфавитном порядке?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185738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Как написать, не употребляя букв я,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ю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, е, ё следующие слова: </a:t>
            </a:r>
            <a:r>
              <a:rPr kumimoji="0" lang="ru-RU" sz="2400" b="0" i="1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ярмо,слезы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, сюда, заяц, ель, ёлка! (</a:t>
            </a:r>
            <a:r>
              <a:rPr kumimoji="0" lang="ru-RU" sz="2400" b="0" i="1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</a:rPr>
              <a:t>Йармо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</a:rPr>
              <a:t>, </a:t>
            </a:r>
            <a:r>
              <a:rPr kumimoji="0" lang="ru-RU" sz="2400" b="0" i="1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</a:rPr>
              <a:t>сльозы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</a:rPr>
              <a:t> и т.д.)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185738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Какие буквы не употребляются в начале русских слов? 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(</a:t>
            </a:r>
            <a:r>
              <a:rPr kumimoji="0" lang="ru-RU" sz="2400" b="0" i="1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</a:rPr>
              <a:t>ы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</a:rPr>
              <a:t>, </a:t>
            </a:r>
            <a:r>
              <a:rPr kumimoji="0" lang="ru-RU" sz="2400" b="0" i="1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</a:rPr>
              <a:t>й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</a:rPr>
              <a:t>, </a:t>
            </a:r>
            <a:r>
              <a:rPr kumimoji="0" lang="ru-RU" sz="2400" b="0" i="1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</a:rPr>
              <a:t>ъ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</a:rPr>
              <a:t>, </a:t>
            </a:r>
            <a:r>
              <a:rPr kumimoji="0" lang="ru-RU" sz="2400" b="0" i="1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</a:rPr>
              <a:t>ь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</a:rPr>
              <a:t>)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185738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Какая часть света называет себя первой и последней буквами древнерусской азбуки? 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(</a:t>
            </a:r>
            <a:r>
              <a:rPr kumimoji="0" lang="ru-RU" sz="2400" b="0" i="1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Аз-и-я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)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1"/>
          <p:cNvSpPr>
            <a:spLocks noChangeArrowheads="1"/>
          </p:cNvSpPr>
          <p:nvPr/>
        </p:nvSpPr>
        <p:spPr bwMode="auto">
          <a:xfrm>
            <a:off x="857224" y="571480"/>
            <a:ext cx="7000924" cy="40011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</a:rPr>
              <a:t>Загадки-шутки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</a:endParaRPr>
          </a:p>
        </p:txBody>
      </p:sp>
      <p:sp>
        <p:nvSpPr>
          <p:cNvPr id="23554" name="Rectangle 2"/>
          <p:cNvSpPr>
            <a:spLocks noChangeArrowheads="1"/>
          </p:cNvSpPr>
          <p:nvPr/>
        </p:nvSpPr>
        <p:spPr bwMode="auto">
          <a:xfrm>
            <a:off x="571472" y="1071546"/>
            <a:ext cx="8072494" cy="45243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171450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Как 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каплю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превратить в 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цаплю?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171450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Можно ли из 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нуля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получить 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соль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?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171450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Как написать слово 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ласточка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тремя буквами? 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(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</a:rPr>
              <a:t>Лас.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)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171450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Как написать 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сухая трава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четырьмя буквами? 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(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</a:rPr>
              <a:t>Сено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)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171450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Какой месяц короче всех?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171450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Может ли в слове быть сто одинаковых букв? 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(</a:t>
            </a:r>
            <a:r>
              <a:rPr kumimoji="0" lang="ru-RU" sz="2400" b="0" i="1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</a:rPr>
              <a:t>Сто-л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</a:rPr>
              <a:t>, </a:t>
            </a:r>
            <a:r>
              <a:rPr kumimoji="0" lang="ru-RU" sz="2400" b="0" i="1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</a:rPr>
              <a:t>сто-г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</a:rPr>
              <a:t>, </a:t>
            </a:r>
            <a:r>
              <a:rPr kumimoji="0" lang="ru-RU" sz="2400" b="0" i="1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</a:rPr>
              <a:t>исто-пник.</a:t>
            </a:r>
            <a:r>
              <a:rPr lang="ru-RU" sz="2400" i="1" dirty="0" err="1" smtClean="0">
                <a:solidFill>
                  <a:srgbClr val="FF0000"/>
                </a:solidFill>
                <a:latin typeface="Arial" pitchFamily="34" charset="0"/>
                <a:ea typeface="Times New Roman" pitchFamily="18" charset="0"/>
              </a:rPr>
              <a:t>сто-н</a:t>
            </a:r>
            <a:r>
              <a:rPr lang="ru-RU" sz="2400" i="1" dirty="0" smtClean="0">
                <a:solidFill>
                  <a:srgbClr val="FF0000"/>
                </a:solidFill>
                <a:latin typeface="Arial" pitchFamily="34" charset="0"/>
                <a:ea typeface="Times New Roman" pitchFamily="18" charset="0"/>
              </a:rPr>
              <a:t>, </a:t>
            </a:r>
            <a:r>
              <a:rPr lang="ru-RU" sz="2400" i="1" dirty="0" err="1" smtClean="0">
                <a:solidFill>
                  <a:srgbClr val="FF0000"/>
                </a:solidFill>
                <a:latin typeface="Arial" pitchFamily="34" charset="0"/>
                <a:ea typeface="Times New Roman" pitchFamily="18" charset="0"/>
              </a:rPr>
              <a:t>сто-п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</a:rPr>
              <a:t>)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171450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Есть слово из шести букв, которое можно написать и одной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буквой,поставив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 после нее знак препинания. Что это за слово? 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(</a:t>
            </a:r>
            <a:r>
              <a:rPr kumimoji="0" lang="ru-RU" sz="2400" b="0" i="1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</a:rPr>
              <a:t>У-точка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).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171450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Какое слово можно записать четырьмя и тремя буквами? (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</a:rPr>
              <a:t>Трио — </a:t>
            </a:r>
            <a:r>
              <a:rPr kumimoji="0" lang="ru-RU" sz="2400" b="0" i="1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</a:rPr>
              <a:t>ооо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)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97</TotalTime>
  <Words>2328</Words>
  <Application>Microsoft Office PowerPoint</Application>
  <PresentationFormat>Экран (4:3)</PresentationFormat>
  <Paragraphs>352</Paragraphs>
  <Slides>38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38</vt:i4>
      </vt:variant>
    </vt:vector>
  </HeadingPairs>
  <TitlesOfParts>
    <vt:vector size="39" baseType="lpstr">
      <vt:lpstr>Тема Office</vt:lpstr>
      <vt:lpstr>ЗАДАНИЯ ДЛЯ УМНИКОВ И УМНИЦ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  <vt:lpstr>Слайд 22</vt:lpstr>
      <vt:lpstr>Слайд 23</vt:lpstr>
      <vt:lpstr>Слайд 24</vt:lpstr>
      <vt:lpstr>Слайд 25</vt:lpstr>
      <vt:lpstr>Слайд 26</vt:lpstr>
      <vt:lpstr>Слайд 27</vt:lpstr>
      <vt:lpstr>Слайд 28</vt:lpstr>
      <vt:lpstr>Слайд 29</vt:lpstr>
      <vt:lpstr>Слайд 30</vt:lpstr>
      <vt:lpstr>Слайд 31</vt:lpstr>
      <vt:lpstr>Слайд 32</vt:lpstr>
      <vt:lpstr>Слайд 33</vt:lpstr>
      <vt:lpstr>Слайд 34</vt:lpstr>
      <vt:lpstr>Слайд 35</vt:lpstr>
      <vt:lpstr>Слайд 36</vt:lpstr>
      <vt:lpstr>Слайд 37</vt:lpstr>
      <vt:lpstr>Слайд 38</vt:lpstr>
    </vt:vector>
  </TitlesOfParts>
  <Manager>мсм</Manager>
  <Company>исош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ЗАДАНИЯ ДЛЯ УМНИКОВ И УМНИЦ</dc:title>
  <dc:creator>муртаза 2015</dc:creator>
  <cp:lastModifiedBy>муртаза</cp:lastModifiedBy>
  <cp:revision>13</cp:revision>
  <dcterms:created xsi:type="dcterms:W3CDTF">2015-02-17T10:28:16Z</dcterms:created>
  <dcterms:modified xsi:type="dcterms:W3CDTF">2017-10-01T14:21:34Z</dcterms:modified>
</cp:coreProperties>
</file>