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2C60A-AC46-45BD-B920-B63A1B75CF63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06AF7-574C-4AAD-9D9E-FC6E1CB26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357562"/>
            <a:ext cx="7772400" cy="2184405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Установите соответствие между грамматическими ошибками и предложениями, в которых они допущены: к каждой позиции первого столбца подберите соответствующую позицию из второго столбца.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714356"/>
            <a:ext cx="7215238" cy="250033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chemeClr val="tx1"/>
                </a:solidFill>
              </a:rPr>
              <a:t>ТРЕНИНГ</a:t>
            </a:r>
          </a:p>
          <a:p>
            <a:r>
              <a:rPr lang="ru-RU" sz="6600" b="1" dirty="0" smtClean="0">
                <a:solidFill>
                  <a:schemeClr val="tx1"/>
                </a:solidFill>
              </a:rPr>
              <a:t>Задания а 7</a:t>
            </a:r>
            <a:endParaRPr lang="ru-RU" sz="6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14290"/>
          <a:ext cx="9144000" cy="6357982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6357982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нарушение в построении предложения с 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построение предложения с косвенной речью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нарушение в построении предложения с несогласованным приложением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29" marR="4629" marT="4629" marB="46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Ярко окрашенные плоды хурмы, висящие на голых ветвях на фоне ослепительно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голубого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холодного неба, привлекали внимание многих японских поэтов.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Слушая музыку Моцарта, было чувство радости и любви к миру.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Я никогда не видел балета «Щелкунчика» в театре.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Перестав писать беллетристику, Станислав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Лем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обратился к философии и публицистике и заслужил звание «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краковского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оракула», знающего всё и обо всём имеющего собственное мнение.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Сажать и ухаживать за цветами в саду отнюдь не просто.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Мы продолжаем публикации архивных материалов о московских зодчих, жившие в XVIII веке.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Андрей сказал, что лучше уж пусть мы оставим меня в покое.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Молодой Диккенс как-то сказал, что начал писать, для того чтобы в мире стало больше безобидного веселья и бодрости.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В мемуарах Александры Осиповны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Смирновой-Россет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одной из ярких личностей пушкинского времени, прожившей долгую и удивительную жизнь, есть множество свидетельств о быте, вкусах, отношениях, еде её знаменитых современников.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29" marR="4629" marT="4629" marB="462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571480"/>
            <a:ext cx="8215370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 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А6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Б7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В5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Д3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14290"/>
          <a:ext cx="8929718" cy="6435572"/>
        </p:xfrm>
        <a:graphic>
          <a:graphicData uri="http://schemas.openxmlformats.org/drawingml/2006/table">
            <a:tbl>
              <a:tblPr/>
              <a:tblGrid>
                <a:gridCol w="4464859"/>
                <a:gridCol w="4464859"/>
              </a:tblGrid>
              <a:tr h="6435572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нарушение в построении предложения с несогласованным приложением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неправильное построение предложения с косвенной речью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неправильное употребление падежной формы существительного с предлогом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78" marR="4678" marT="4678" marB="4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Матч прошёл на большой спортивной арене стадиона «Лужников».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Благодаря прививок никто из ребят не заболел.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Заболевший малыш, стоя у окна, с грустью сказал, а машины гуляют.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Изучая иностранный язык, помогает чтение книг, просмотр фильмов и общение с носителями языка.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Привычкой называют глубоко укоренённую форму поведения, срабатывающую независимо от нашего сознания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То, что кажется идиллической полянкой или тихой дубравой, на самом деле ― не знающее отдыха перерабатывающее производство, и те, кого мы называем вредителями и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патогенами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жуки, грибы и болезнетворные микроорганизмы, ― играют в нём огромную роль.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Старые липы в аллее перед главным входом в барский дом высоки и раскидистые.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Мы ехали по Испании на машине, возвращаясь из Бургоса в Мадрид.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Большинство животных, живущих на свободе, заняты решением извечной задачи — собственным выживанием и продолжением рода.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78" marR="4678" marT="4678" marB="4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42910" y="1000108"/>
            <a:ext cx="8072494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 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А1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Б4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В3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Д7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715438" cy="6264382"/>
        </p:xfrm>
        <a:graphic>
          <a:graphicData uri="http://schemas.openxmlformats.org/drawingml/2006/table">
            <a:tbl>
              <a:tblPr/>
              <a:tblGrid>
                <a:gridCol w="4357719"/>
                <a:gridCol w="4357719"/>
              </a:tblGrid>
              <a:tr h="6264382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употребление падежной формы существительного с предлогом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нарушение связи между подлежащим и сказуемым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неправильное построение предложения с косвенной речью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811" marR="4811" marT="4811" marB="481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В гонке технологий победит тот, кто лучше пишет программы и анализирует инженерные процессы.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Непривычная обстановка и новое для него положение богача, стеснявшее его, как новый костюм, внесли в душу нашего героя некоторую неловкость.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Наша семья, как и многие московские семьи, долгое время жили в коммуналке.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Мишка крикнул, что ты трус (он всегда считал меня трусом).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Раскольников постепенно раскаивается в совершенном преступлении: он страдает, сознаётся и в конце концов спасается.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Жена прервала его, но он сказал, что нечего придираться к словам.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Йети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бигфут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снежный человек,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сасквоч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— всё это названия для таинственного человекообразного существа большого роста, покрытого густой шерстью и передвигающегося на двух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Благодаря упорного труда участников многолетних экспедиций в Новгороде было найдено и описано большое количество древних берестяных грамот.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Утомившись, дорога казалась ему бесконечно длинной.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811" marR="4811" marT="4811" marB="481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785794"/>
            <a:ext cx="7143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/>
              <a:t>Ответ: </a:t>
            </a:r>
            <a:endParaRPr lang="ru-RU" sz="5400" b="1" dirty="0" smtClean="0"/>
          </a:p>
          <a:p>
            <a:pPr algn="ctr"/>
            <a:r>
              <a:rPr lang="ru-RU" sz="5400" b="1" dirty="0" smtClean="0"/>
              <a:t>А5</a:t>
            </a:r>
          </a:p>
          <a:p>
            <a:pPr algn="ctr"/>
            <a:r>
              <a:rPr lang="ru-RU" sz="5400" b="1" dirty="0" smtClean="0"/>
              <a:t>Б8</a:t>
            </a:r>
          </a:p>
          <a:p>
            <a:pPr algn="ctr"/>
            <a:r>
              <a:rPr lang="ru-RU" sz="5400" b="1" dirty="0" smtClean="0"/>
              <a:t>В3</a:t>
            </a:r>
          </a:p>
          <a:p>
            <a:pPr algn="ctr"/>
            <a:r>
              <a:rPr lang="ru-RU" sz="5400" b="1" dirty="0" smtClean="0"/>
              <a:t>Г9</a:t>
            </a:r>
          </a:p>
          <a:p>
            <a:pPr algn="ctr"/>
            <a:r>
              <a:rPr lang="ru-RU" sz="5400" b="1" dirty="0" smtClean="0"/>
              <a:t>Д4</a:t>
            </a:r>
            <a:r>
              <a:rPr lang="ru-RU" sz="5400" b="1" dirty="0"/>
              <a:t/>
            </a:r>
            <a:br>
              <a:rPr lang="ru-RU" sz="5400" b="1" dirty="0"/>
            </a:br>
            <a:endParaRPr lang="ru-RU" sz="5400" b="1" dirty="0"/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214290"/>
          <a:ext cx="8643998" cy="6295512"/>
        </p:xfrm>
        <a:graphic>
          <a:graphicData uri="http://schemas.openxmlformats.org/drawingml/2006/table">
            <a:tbl>
              <a:tblPr/>
              <a:tblGrid>
                <a:gridCol w="4321999"/>
                <a:gridCol w="4321999"/>
              </a:tblGrid>
              <a:tr h="6238376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нарушение в построении предложения с 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нарушение связи между подлежащим и сказуемым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неправильное построение предложения с косвенной речью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506" marR="4506" marT="4506" marB="450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Несколько простых правил помогут тем, кто хочет минимизировать риски, проводя операции на рынке жилья.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Маруся ответила маме, что я шлёпаю не по лужам, а по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лужонкам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(так она называет маленькие лужи).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Выхватив из рук у гардеробщика пальто, он быстро сунул руки в рукава.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Впервые начав работать в жюри кинофестиваля, это помогло мне по-новому взглянуть на нашу профессию.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Анализировать работу здорового мозга, занятого интеллектуальной деятельностью, очень сложно.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Данная монография продолжает традицию выявления, накопления и обобщения материалов, свидетельствующим о современных тенденциях в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градообразовании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России.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Сколько существует человек, деревья обеспечивают его практически всем необходимым для жизни: строительный материал, топливо, инструменты, бумага…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Мы прогнозируем, что те, кто увлекается историей, с интересом отнесётся к новому проекту.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Перестав писать беллетристику, Станислав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Лем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обратился к философии и публицистике и заслужил звание «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краковского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оракула», знающего всё и обо всём имеющего собственное мнение.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506" marR="4506" marT="4506" marB="450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71472" y="857232"/>
            <a:ext cx="8143932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Ответ: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 А6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Б8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В4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Г2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</a:rPr>
              <a:t>Д7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-94695"/>
          <a:ext cx="8643998" cy="6980444"/>
        </p:xfrm>
        <a:graphic>
          <a:graphicData uri="http://schemas.openxmlformats.org/drawingml/2006/table">
            <a:tbl>
              <a:tblPr/>
              <a:tblGrid>
                <a:gridCol w="4321999"/>
                <a:gridCol w="4321999"/>
              </a:tblGrid>
              <a:tr h="6643710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неправильное употребление падежной формы существительного с предлогом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нарушение в построении предложения с несогласованным приложением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нарушение в построении предложения с 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072" marR="4072" marT="4072" marB="407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В западной части усадьбы стоит здание прославленного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юсуповского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театра, спроектированного известным московским архитектором О. И. Бове.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По окончанию экзаменов вы получите свидетельства.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Выступая одним из главных двигателей сюжета, не оценить роль магии в 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фэнтези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невозможно.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Правительство Непала сообщило, что снижает плату за восхождение на Эверест с 18 до 8 тысяч евро при условии, что каждый альпинист не только спустит вниз все свои отходы, но и захватит 8 килограммов мусора, оставленного предшественниками.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Не цифры, не сводки, а только человек из другого времени своей судьбой свидетельствует об эпохе — о той жизни, что канула безвозвратно.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Первые рассказы современного российского писателя Виктора Ремизова вышли в журнале «Новом мире».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Убрав снег на тропинке у калитки, прислоните к ней кусок старого шифера так, чтобы шифер перекрывал хотя бы 40—50 см тропинки, и тогда после очередного снегопада, чтобы открыть калитку, достаточно будет просто приподнять шифер.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Сонечка умеет любить, жертвовать, заботиться и сохранять веру.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Из тех, кто способен проснуться в назначенное время, только пятая часть уверенно сказала, что выдерживает намеченное время с точностью плюс-минус 10 минут.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072" marR="4072" marT="4072" marB="407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00002" y="928670"/>
            <a:ext cx="8643998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 А2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В1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Г8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Д3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0"/>
          <a:ext cx="8715438" cy="6572272"/>
        </p:xfrm>
        <a:graphic>
          <a:graphicData uri="http://schemas.openxmlformats.org/drawingml/2006/table">
            <a:tbl>
              <a:tblPr/>
              <a:tblGrid>
                <a:gridCol w="4357719"/>
                <a:gridCol w="4357719"/>
              </a:tblGrid>
              <a:tr h="6572272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 нарушение в построении предложения с причастным 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 ошибка в построении сложного 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 нарушение в построении предложения с несогласованным приложением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 нарушение связи между подлежащим и сказуемым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нарушение видовременной соотнесённости глагольных форм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977" marR="3977" marT="3977" marB="397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 И.С. Тургенев подвергает Базарова самому сложному испытанию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«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испытанию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любовью» – и этим раскрыл истинную сущность своего героя.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Все, кто побывал в Крыму, увёз с собой после расставания с ним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яркие впечатления 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о море, горах, южных травах и цветах.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 В основе произведения «Повести о настоящем человеке» лежат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реальные события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произошедшие с Алексеем </a:t>
                      </a:r>
                      <a:r>
                        <a:rPr lang="ru-RU" sz="9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Маресьевым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 С. Михалков утверждал, что мир купеческого Замоскворечья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можно увидеть 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на сцене Малого театра благодаря великолепной игре актёров.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 В 1885 году В.Д. Поленов экспонировал на передвижной выставке девяносто семь этюдов, привезённым из поездки на Восток.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Теория красноречия для всех родов поэтических сочинений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написана А.И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. Галичем, преподававшим русскую и латинскую словесность в Царскосельском лицее.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В пейзаже И. Машкова «Вид Москвы» есть ощущение звонкой </a:t>
                      </a:r>
                      <a:r>
                        <a:rPr lang="ru-RU" sz="900" b="1" dirty="0" smtClean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красочности городской </a:t>
                      </a: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улицы.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Счастливы те, кто после долгой дороги с её холодом и слякотью видит знакомый дом и слышит голоса родных людей.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Читая классическую литературу, замечаешь, что насколько по-разному «град Петров» изображён в произведениях А.С. Пушкина, Н.В. Гоголя, Ф.М. Достоевского.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977" marR="3977" marT="3977" marB="397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79" y="0"/>
          <a:ext cx="8715438" cy="6572271"/>
        </p:xfrm>
        <a:graphic>
          <a:graphicData uri="http://schemas.openxmlformats.org/drawingml/2006/table">
            <a:tbl>
              <a:tblPr/>
              <a:tblGrid>
                <a:gridCol w="4357719"/>
                <a:gridCol w="4357719"/>
              </a:tblGrid>
              <a:tr h="6572271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неправильное построение предложения с косвенной речью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употребление падежной формы существительного с предлогом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нарушение в построении предложения с причастным оборотом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нарушение в построении предложения с несогласованным приложением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нарушение связи между подлежащим и сказуемым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5361" marR="5361" marT="5361" marB="536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Темпы строительства и объём работ к 1949 году значительно вырос.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По возвращению из командировки сразу позвоните мне: мы будем ждать от вас звонка.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Большинство текстов Станислава </a:t>
                      </a:r>
                      <a:r>
                        <a:rPr lang="ru-RU" sz="105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Лема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 ещё не переведено на русский язык.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Только благодаря хорошей реакции я смог преодолеть препятствие.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Главный герой романа Достоевского «Преступления и наказания» — Родион Раскольников, бывший студент, живущий в бедности.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Протест героини, отстаивающую своё право на счастье и любовь, раскрыт в постановке молодёжного театра по-новому.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Барселона — это причудливый мир, созданный воображением и талантом одного человека, архитектора </a:t>
                      </a:r>
                      <a:r>
                        <a:rPr lang="ru-RU" sz="105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Гауди</a:t>
                      </a: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Режиссер Вера Сторожева рассказала, что в жизни мне часто везёт. Какая она счастливая!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5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В 2014 году мы вспоминали событие столетней давности, перевернувшее мир: начало Первой мировой войны.</a:t>
                      </a:r>
                      <a:endParaRPr lang="ru-RU" sz="105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5361" marR="5361" marT="5361" marB="536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14282" y="357166"/>
            <a:ext cx="8929718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 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А8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Б2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В6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Г5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Д1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0"/>
          <a:ext cx="8644000" cy="6858000"/>
        </p:xfrm>
        <a:graphic>
          <a:graphicData uri="http://schemas.openxmlformats.org/drawingml/2006/table">
            <a:tbl>
              <a:tblPr/>
              <a:tblGrid>
                <a:gridCol w="4322000"/>
                <a:gridCol w="4322000"/>
              </a:tblGrid>
              <a:tr h="6858000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ошибка в построении предложения с однородными членами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построение предложения с косвенной речью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неправильное употребление падежной формы существительного с предлогом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нарушение связи между подлежащим и сказуемым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неправильное построение предложения с деепричастным оборотом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5428" marR="5428" marT="5428" marB="54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Внезапно крики прекратились, группа людей. взволнованно загудела и, перекликаясь, неловко заспешила к выходу.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Согласно указания директора на предприятии началась замена старых пропусков на новые.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Близких нужно любить и заботиться.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Учитель сказал, что, мол, сегодня я не буду проводить опрос.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Павел написал нам, что он стал победителем конкурса «Новое поколение» в номинации «Лучшее конструкторское решение».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На деревья набросился короед, за несколько месяцев превратив сотни гектаров зрелых ельников в мёртвый лес.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Большинство животных, живущих на свободе, заняты решением извечной задачи — собственным выживанием и продолжением рода.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Озеро Байкал глубок и полноводен.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Собирая грибы, нам нисколько не надоело.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5428" marR="5428" marT="5428" marB="542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28596" y="785794"/>
            <a:ext cx="8001056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 А3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Б4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Г8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Д9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cene3d>
            <a:camera prst="isometricLeftDown"/>
            <a:lightRig rig="threePt" dir="t"/>
          </a:scene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Автор-Эфендиев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М.М.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isometricOffAxis2Top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2015/2015 </a:t>
            </a:r>
            <a:r>
              <a:rPr lang="ru-RU" sz="5400" b="1" dirty="0" err="1" smtClean="0">
                <a:solidFill>
                  <a:schemeClr val="tx1"/>
                </a:solidFill>
              </a:rPr>
              <a:t>уч.год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 advTm="1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00034" y="714356"/>
            <a:ext cx="8286808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                 Ответ: 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А5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Б9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В3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Д1 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3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0" y="214290"/>
          <a:ext cx="8929720" cy="6207140"/>
        </p:xfrm>
        <a:graphic>
          <a:graphicData uri="http://schemas.openxmlformats.org/drawingml/2006/table">
            <a:tbl>
              <a:tblPr/>
              <a:tblGrid>
                <a:gridCol w="4464860"/>
                <a:gridCol w="4464860"/>
              </a:tblGrid>
              <a:tr h="6207140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нарушение связи между подлежащим и сказуемым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построение предложения с косвенной речью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нарушение в построении предложения с несогласованным приложением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неправильное построение предложения с деепричастным оборотом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ошибка в построении предложения с однородными членами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896" marR="4896" marT="4896" marB="48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Марко Поло (1254—1324) — венецианский купец и путешественник, по своим торговым делам добравшийся до Китая и проведший там семнадцать лет при дворе хана 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Хубилая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Решая задачу, ему было трудно.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Перголы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, арки и трельяжи визуально делят участок на части, обособляя отдельные зоны.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Кремом «Софьей» пользуются несколько раз в год для профилактики отёчности ног.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Андрей сказал, что лучше уж пусть мы оставим меня в покое.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Тот, кто не жалеет труда, обычно достигают многого.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Самый длинный эскалатор в мире установлен на станции «Адмиралтейская» Петербургского метрополитена.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Перед обсуждением проекта все поглядывают и ищут будущих сторонников и оппонентов.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Летнее наводнение 2013 года, охватившее огромные территории российского Дальнего Востока и северо-востока Китая, стало одним из наиболее масштабных стихийных бедствий последнего десятилетия.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896" marR="4896" marT="4896" marB="48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642918"/>
            <a:ext cx="8429684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 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А6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Б5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В4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Г2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Д8</a:t>
            </a:r>
            <a:endParaRPr kumimoji="0" lang="ru-RU" sz="54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8929720" cy="6643710"/>
        </p:xfrm>
        <a:graphic>
          <a:graphicData uri="http://schemas.openxmlformats.org/drawingml/2006/table">
            <a:tbl>
              <a:tblPr/>
              <a:tblGrid>
                <a:gridCol w="4464860"/>
                <a:gridCol w="4464860"/>
              </a:tblGrid>
              <a:tr h="6643710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нарушение в построении предложения с 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неправильное построение предложения с косвенной речью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нарушение связи между подлежащим и сказуемым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неправильное употребление падежной формы существительного с предлогом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78" marR="4678" marT="4678" marB="4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Нотариус сказал, что мне нужны оригиналы документов, а вы принёсли копии. Теперь я должен принести ему оригиналы.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Следить за жизнью пингвинов довольно сложно: они пугливы, особенно императорские.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Глобализация современного мира, вопреки ожиданиям и прогнозам, усугубила социальные и политические противоречия в мире.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Ни завод, ни фабрика в прошлом году работать так и не начала.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О владельцах усадьбы рассказывают комнаты, обставленными дворцовой мебелью и украшенными скульптурой, старинной бронзой и картинами.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Источники пыли в атмосфере весьма разнообразны: почва и соли морской воды, попадающие в воздух, вулканические выбросы, пожары.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Замечено, что те, кто в детстве проводил больше времени не дома, а под открытым небом, реже становятся близорукими.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По возвращению из командировки отец всегда расспрашивал нас о школьных новостях.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Делая мороженое дома, обычно процесс доверяется электрической мороженице.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678" marR="4678" marT="4678" marB="46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3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85794"/>
            <a:ext cx="821537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/>
              <a:t>Ответ: </a:t>
            </a:r>
            <a:endParaRPr lang="ru-RU" sz="5400" b="1" dirty="0" smtClean="0"/>
          </a:p>
          <a:p>
            <a:pPr algn="ctr"/>
            <a:r>
              <a:rPr lang="ru-RU" sz="5400" b="1" dirty="0" smtClean="0"/>
              <a:t>А5</a:t>
            </a:r>
          </a:p>
          <a:p>
            <a:pPr algn="ctr"/>
            <a:r>
              <a:rPr lang="ru-RU" sz="5400" b="1" dirty="0" smtClean="0"/>
              <a:t>Б1</a:t>
            </a:r>
          </a:p>
          <a:p>
            <a:pPr algn="ctr"/>
            <a:r>
              <a:rPr lang="ru-RU" sz="5400" b="1" dirty="0" smtClean="0"/>
              <a:t>В9</a:t>
            </a:r>
          </a:p>
          <a:p>
            <a:pPr algn="ctr"/>
            <a:r>
              <a:rPr lang="ru-RU" sz="5400" b="1" dirty="0" smtClean="0"/>
              <a:t>Г4</a:t>
            </a:r>
          </a:p>
          <a:p>
            <a:pPr algn="ctr"/>
            <a:r>
              <a:rPr lang="ru-RU" sz="5400" b="1" dirty="0" smtClean="0"/>
              <a:t>Д8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</p:spTree>
  </p:cSld>
  <p:clrMapOvr>
    <a:masterClrMapping/>
  </p:clrMapOvr>
  <p:transition spd="slow" advClick="0"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14290"/>
          <a:ext cx="8644000" cy="6307530"/>
        </p:xfrm>
        <a:graphic>
          <a:graphicData uri="http://schemas.openxmlformats.org/drawingml/2006/table">
            <a:tbl>
              <a:tblPr/>
              <a:tblGrid>
                <a:gridCol w="4322000"/>
                <a:gridCol w="4322000"/>
              </a:tblGrid>
              <a:tr h="6307530"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ГРАММАТИЧЕСКИЕ ОШИБКИ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А) неправильное построение предложения с деепричастным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Б) нарушение связи между подлежащим и сказуемым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В) неправильное употребление падежной формы существительного с предлогом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Г) нарушение в построении предложения с причастным оборотом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Д) ошибка в построении предложения с однородными членами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952" marR="4952" marT="4952" marB="495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ПРЕДЛОЖЕНИЯ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1) Изучая иностранный язык, помогает чтение книг, просмотр фильмов и общение с носителями языка.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2) Диккенс говорил, что с детства он чувствовал, что мир достоин не только презрения, что в нём стоит жить.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3) Мы продолжаем публикации архивных материалов о московских зодчих, жившие в XVIII веке.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4) Близких нужно любить и заботиться.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5) Там нарисовано деревня, река и лес.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6) По окончанию переговоров участники вышли к журналистам.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7) После новогодних каникул мы с мамой поехали навестить бабушку, жившую в Подмосковье.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8) Вхождение России в десятку наиболее интересных для корпорации стран, благодаря высоким объёмам продаж, позволяет местному представительству привлекать дополнительные инвестиции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9) Благодаря запуску на орбиту вокруг Земли специализированных рентгеновских обсерваторий известно уже около тысячи рентгеновских систем в нашей и ближайших галактиках.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  <a:p>
                      <a:pPr indent="190500" algn="l">
                        <a:lnSpc>
                          <a:spcPts val="1800"/>
                        </a:lnSpc>
                        <a:spcAft>
                          <a:spcPts val="1125"/>
                        </a:spcAf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latin typeface="Georgia"/>
                          <a:ea typeface="Times New Roman"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4952" marR="4952" marT="4952" marB="495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 advTm="3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714356"/>
            <a:ext cx="8572560" cy="5078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</a:rPr>
              <a:t> 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Ответ: </a:t>
            </a:r>
            <a:endParaRPr lang="ru-RU" sz="5400" b="1" dirty="0">
              <a:latin typeface="Arial" pitchFamily="34" charset="0"/>
              <a:ea typeface="Times New Roman" pitchFamily="18" charset="0"/>
            </a:endParaRP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А1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Б5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В6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Г3</a:t>
            </a:r>
          </a:p>
          <a:p>
            <a:pPr marL="0" marR="0" lvl="0" indent="190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effectLst/>
                <a:latin typeface="Georgia" pitchFamily="18" charset="0"/>
                <a:ea typeface="Times New Roman" pitchFamily="18" charset="0"/>
              </a:rPr>
              <a:t>Д4</a:t>
            </a:r>
            <a:endParaRPr kumimoji="0" lang="ru-RU" sz="5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2168</Words>
  <Application>Microsoft Office PowerPoint</Application>
  <PresentationFormat>Экран (4:3)</PresentationFormat>
  <Paragraphs>263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Установите соответствие между грамматическими ошибками и предложениями, в которых они допущены: к каждой позиции первого столбца подберите соответствующую позицию из второго столбца.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Автор-Эфендиев М.М.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Установите соответствие между грамматическими ошибками и предложениями, в которых они допущены: к каждой позиции первого столбца подберите соответствующую позицию из второго столбца. </dc:title>
  <dc:creator>муртаза2015</dc:creator>
  <cp:lastModifiedBy>муртаза</cp:lastModifiedBy>
  <cp:revision>9</cp:revision>
  <dcterms:created xsi:type="dcterms:W3CDTF">2015-12-03T15:46:33Z</dcterms:created>
  <dcterms:modified xsi:type="dcterms:W3CDTF">2015-12-03T17:11:52Z</dcterms:modified>
</cp:coreProperties>
</file>