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56" r:id="rId17"/>
    <p:sldId id="259" r:id="rId18"/>
    <p:sldId id="258" r:id="rId19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4D58D-740C-42CB-8BBF-9BA4051CFE63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C6456-6348-4764-AA0C-2315CCCFD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9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54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478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411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54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95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546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09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35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61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2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9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484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59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340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84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39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551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6456-6348-4764-AA0C-2315CCCFD38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72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0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4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95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3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16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5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1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06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02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1EA8990-8B1B-40E9-AAC7-4B30F550BC17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C69DB4-6488-4A53-A622-FA61E63566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3-tub-ru.yandex.net/i?id=401960462-46-72&amp;n=21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Представление текста, графики и звука в компьютере.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4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 smtClean="0"/>
              <a:t>Виды графики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764704"/>
            <a:ext cx="4040188" cy="639762"/>
          </a:xfrm>
        </p:spPr>
        <p:txBody>
          <a:bodyPr/>
          <a:lstStyle/>
          <a:p>
            <a:r>
              <a:rPr lang="ru-RU" dirty="0" smtClean="0"/>
              <a:t>  векторная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1556792"/>
            <a:ext cx="3456384" cy="1728192"/>
          </a:xfrm>
        </p:spPr>
        <p:txBody>
          <a:bodyPr/>
          <a:lstStyle/>
          <a:p>
            <a:r>
              <a:rPr lang="ru-RU" cap="all" dirty="0" smtClean="0"/>
              <a:t> </a:t>
            </a:r>
            <a:r>
              <a:rPr lang="en-US" cap="all" dirty="0" err="1" smtClean="0"/>
              <a:t>wmf</a:t>
            </a:r>
            <a:endParaRPr lang="en-US" cap="all" dirty="0" smtClean="0"/>
          </a:p>
          <a:p>
            <a:r>
              <a:rPr lang="en-US" cap="all" dirty="0" err="1" smtClean="0"/>
              <a:t>cjm</a:t>
            </a:r>
            <a:endParaRPr lang="ru-RU" cap="all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228184" y="692696"/>
            <a:ext cx="2915816" cy="639762"/>
          </a:xfrm>
        </p:spPr>
        <p:txBody>
          <a:bodyPr/>
          <a:lstStyle/>
          <a:p>
            <a:r>
              <a:rPr lang="ru-RU" dirty="0" smtClean="0"/>
              <a:t>   растровая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372200" y="1412776"/>
            <a:ext cx="2313583" cy="1656184"/>
          </a:xfrm>
        </p:spPr>
        <p:txBody>
          <a:bodyPr/>
          <a:lstStyle/>
          <a:p>
            <a:r>
              <a:rPr lang="en-US" cap="all" dirty="0" smtClean="0"/>
              <a:t>Jpeg</a:t>
            </a:r>
          </a:p>
          <a:p>
            <a:r>
              <a:rPr lang="en-US" cap="all" dirty="0" smtClean="0"/>
              <a:t>Bmp</a:t>
            </a:r>
          </a:p>
          <a:p>
            <a:r>
              <a:rPr lang="en-US" cap="all" dirty="0" smtClean="0"/>
              <a:t>tiff</a:t>
            </a:r>
            <a:endParaRPr lang="ru-RU" cap="all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3861048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Графические  данные, помещаемые в видеопамять  и выводимые на экран,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имеют растровый формат вне зависимости от того, с помощью каких программных средств (растровых или векторных) они получены.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5369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Звуковая информация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11560" y="4941168"/>
            <a:ext cx="6480720" cy="11849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y – </a:t>
            </a:r>
            <a:r>
              <a:rPr lang="ru-RU" dirty="0" smtClean="0"/>
              <a:t>интенсивность (уровень) звукового сигнала,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 smtClean="0"/>
              <a:t>t </a:t>
            </a:r>
            <a:r>
              <a:rPr lang="ru-RU" dirty="0" smtClean="0"/>
              <a:t>- время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488832" cy="3737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149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Звуковая карта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производит с определённой частотой измерения уровня звукового сигнала             (преобразованного в электрические колебания)  и записывает результаты измерений в память компьютера  -  </a:t>
            </a:r>
            <a:r>
              <a:rPr lang="ru-RU" b="1" u="sng" dirty="0" smtClean="0"/>
              <a:t>оцифровка звука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39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628800"/>
            <a:ext cx="7149480" cy="4615065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Промежуток времени между двумя измерениями называется периодом измерений – </a:t>
            </a:r>
            <a:r>
              <a:rPr lang="en-US" dirty="0" smtClean="0"/>
              <a:t>τ c.</a:t>
            </a:r>
          </a:p>
          <a:p>
            <a:pPr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обратная величина называется частотой дискретизации -  1 /</a:t>
            </a:r>
            <a:r>
              <a:rPr lang="el-GR" dirty="0" smtClean="0"/>
              <a:t>τ</a:t>
            </a:r>
            <a:r>
              <a:rPr lang="ru-RU" dirty="0" smtClean="0"/>
              <a:t> (герц).</a:t>
            </a:r>
          </a:p>
          <a:p>
            <a:pPr>
              <a:buFontTx/>
              <a:buChar char="-"/>
            </a:pPr>
            <a:r>
              <a:rPr lang="ru-RU" dirty="0" smtClean="0"/>
              <a:t>Чем выше частота измерений, тем выше качество цифрового звука.</a:t>
            </a:r>
            <a:endParaRPr lang="ru-RU" dirty="0"/>
          </a:p>
        </p:txBody>
      </p:sp>
      <p:pic>
        <p:nvPicPr>
          <p:cNvPr id="4098" name="Picture 2" descr="C:\Users\school\AppData\Local\Microsoft\Windows\Temporary Internet Files\Content.IE5\UHRDZALB\MC90044143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972588" cy="197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007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Результаты таких измерений представляются целыми положительными числами с конечным количеством разрядов в ограниченном диапазоне.</a:t>
            </a:r>
          </a:p>
          <a:p>
            <a:pPr marL="0" indent="0">
              <a:buNone/>
            </a:pPr>
            <a:r>
              <a:rPr lang="ru-RU" dirty="0" smtClean="0"/>
              <a:t>Размер этого диапазона  зависит от разрядности ячейки – регистра памяти звуковой карты.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770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</p:spPr>
        <p:txBody>
          <a:bodyPr/>
          <a:lstStyle/>
          <a:p>
            <a:r>
              <a:rPr lang="ru-RU" dirty="0" smtClean="0"/>
              <a:t>Сжатие звукового файла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3140968"/>
            <a:ext cx="4040188" cy="639762"/>
          </a:xfrm>
        </p:spPr>
        <p:txBody>
          <a:bodyPr/>
          <a:lstStyle/>
          <a:p>
            <a:r>
              <a:rPr lang="ru-RU" dirty="0" smtClean="0"/>
              <a:t>Без потерь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7200" y="4077071"/>
            <a:ext cx="4040188" cy="2049091"/>
          </a:xfrm>
        </p:spPr>
        <p:txBody>
          <a:bodyPr/>
          <a:lstStyle/>
          <a:p>
            <a:r>
              <a:rPr lang="en-US" dirty="0" smtClean="0"/>
              <a:t>WAV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3284984"/>
            <a:ext cx="4041775" cy="639762"/>
          </a:xfrm>
        </p:spPr>
        <p:txBody>
          <a:bodyPr/>
          <a:lstStyle/>
          <a:p>
            <a:r>
              <a:rPr lang="ru-RU" dirty="0" smtClean="0"/>
              <a:t>С потерями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3861047"/>
            <a:ext cx="4041775" cy="2265115"/>
          </a:xfrm>
        </p:spPr>
        <p:txBody>
          <a:bodyPr/>
          <a:lstStyle/>
          <a:p>
            <a:r>
              <a:rPr lang="en-US" dirty="0" smtClean="0"/>
              <a:t>MP3 </a:t>
            </a:r>
            <a:endParaRPr lang="ru-RU" dirty="0"/>
          </a:p>
        </p:txBody>
      </p:sp>
      <p:pic>
        <p:nvPicPr>
          <p:cNvPr id="5122" name="Picture 2" descr="C:\Users\school\AppData\Local\Microsoft\Windows\Temporary Internet Files\Content.IE5\1NWE4LLD\MC90044150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MS900074651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483768" y="53732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73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69811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Когда компьютеры начали работать с текстом, графикой, звуком?</a:t>
            </a:r>
          </a:p>
          <a:p>
            <a:r>
              <a:rPr lang="ru-RU" dirty="0" smtClean="0"/>
              <a:t>Что такое таблица кодировки? Какие существуют таблицы кодировки?</a:t>
            </a:r>
          </a:p>
          <a:p>
            <a:r>
              <a:rPr lang="ru-RU" dirty="0" smtClean="0"/>
              <a:t>На чём основывается дискретное представление изображения?</a:t>
            </a:r>
          </a:p>
          <a:p>
            <a:r>
              <a:rPr lang="ru-RU" dirty="0" smtClean="0"/>
              <a:t>Какое устройство в компьютере производит  оцифровку звукового сигнала?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746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Опишите модели цвета </a:t>
            </a:r>
            <a:r>
              <a:rPr lang="en-US" dirty="0" smtClean="0"/>
              <a:t>RGB  </a:t>
            </a:r>
            <a:r>
              <a:rPr lang="ru-RU" dirty="0" smtClean="0"/>
              <a:t>и </a:t>
            </a:r>
            <a:r>
              <a:rPr lang="en-US" dirty="0" smtClean="0"/>
              <a:t> CMYK</a:t>
            </a:r>
          </a:p>
          <a:p>
            <a:r>
              <a:rPr lang="ru-RU" dirty="0" smtClean="0"/>
              <a:t>Напишите 8 разрядный код ярко-синего, ярко-жёлтого (смесь красного с зелёным), бледно-зелёного.</a:t>
            </a:r>
          </a:p>
          <a:p>
            <a:r>
              <a:rPr lang="ru-RU" dirty="0" smtClean="0"/>
              <a:t>Чем удобен  формат </a:t>
            </a:r>
            <a:r>
              <a:rPr lang="en-US" dirty="0" smtClean="0"/>
              <a:t>MP</a:t>
            </a:r>
            <a:r>
              <a:rPr lang="ru-RU" dirty="0" smtClean="0"/>
              <a:t>3?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92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ru-RU" dirty="0" smtClean="0"/>
              <a:t> Информатика и ИКТ. Базовый уровень. 10-11кл.Семакин И. Г., </a:t>
            </a:r>
            <a:r>
              <a:rPr lang="ru-RU" dirty="0" err="1" smtClean="0"/>
              <a:t>Хеннер</a:t>
            </a:r>
            <a:r>
              <a:rPr lang="ru-RU" dirty="0" smtClean="0"/>
              <a:t> Е. К., Москва. Бином. Лаборатория знаний. 2012.</a:t>
            </a:r>
          </a:p>
          <a:p>
            <a:r>
              <a:rPr lang="ru-RU" dirty="0" smtClean="0"/>
              <a:t>контент сайта </a:t>
            </a:r>
            <a:r>
              <a:rPr lang="en-US" dirty="0" smtClean="0"/>
              <a:t>Office.com</a:t>
            </a:r>
            <a:endParaRPr lang="ru-RU" dirty="0" smtClean="0"/>
          </a:p>
          <a:p>
            <a:r>
              <a:rPr lang="en-US" sz="1800" dirty="0" smtClean="0">
                <a:hlinkClick r:id="rId3"/>
              </a:rPr>
              <a:t>http://im3-tub-ru.yandex.net/i?id=401960462-46-72&amp;n=21</a:t>
            </a:r>
            <a:endParaRPr lang="ru-RU" sz="1800" dirty="0" smtClean="0"/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1800" dirty="0" smtClean="0"/>
              <a:t>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7668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661" y="2924944"/>
            <a:ext cx="4536504" cy="374441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Обработка текста.  графики и звука представляет собой тоже обработку числовых данных – целых чисел.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5108027" y="1547664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компьютерные технологии  </a:t>
            </a:r>
            <a:r>
              <a:rPr lang="ru-RU" dirty="0" smtClean="0"/>
              <a:t>=  </a:t>
            </a:r>
            <a:r>
              <a:rPr lang="ru-RU" sz="4000" b="1" i="1" dirty="0" smtClean="0">
                <a:solidFill>
                  <a:schemeClr val="accent6">
                    <a:lumMod val="75000"/>
                  </a:schemeClr>
                </a:solidFill>
              </a:rPr>
              <a:t>цифровые технологии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C:\Users\school\AppData\Local\Microsoft\Windows\Temporary Internet Files\Content.IE5\LPA12KVZ\MC90043877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55" y="404664"/>
            <a:ext cx="2743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52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Главная формула информатики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9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96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9600" b="0" i="1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9600" dirty="0" smtClean="0"/>
                  <a:t>= N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 - </a:t>
                </a:r>
                <a:r>
                  <a:rPr lang="ru-RU" dirty="0" smtClean="0"/>
                  <a:t>разрядность ячейки  памяти (в битах)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N – </a:t>
                </a:r>
                <a:r>
                  <a:rPr lang="ru-RU" dirty="0" smtClean="0"/>
                  <a:t>количество различных целых положительных чисел, которые можно записать в эту ячейку.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6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81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Текстовая информация уже дискретна – состоит из отдельных знаков.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3452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За каждым символом текста закрепляется  определённый двоичный код, длина которого фиксирована.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sz="4000" b="1" i="1" dirty="0" smtClean="0">
                <a:solidFill>
                  <a:schemeClr val="accent6">
                    <a:lumMod val="75000"/>
                  </a:schemeClr>
                </a:solidFill>
              </a:rPr>
              <a:t>ASCII            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Unicode</a:t>
            </a:r>
            <a:endParaRPr lang="ru-RU" sz="40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77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Изображение на экране монитора дискретно, оно состоит из отдельных точек –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пикселей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picture elements  </a:t>
            </a:r>
            <a:r>
              <a:rPr lang="en-US" dirty="0" smtClean="0"/>
              <a:t>- </a:t>
            </a:r>
            <a:r>
              <a:rPr lang="ru-RU" dirty="0" smtClean="0"/>
              <a:t> элементы рисунка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прямоугольная  матрица пикселей на экране компьютера -  </a:t>
            </a:r>
            <a:r>
              <a:rPr lang="ru-RU" b="1" i="1" u="sng" dirty="0" smtClean="0"/>
              <a:t>растр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65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700" y="476672"/>
            <a:ext cx="3973124" cy="1575048"/>
          </a:xfrm>
        </p:spPr>
        <p:txBody>
          <a:bodyPr/>
          <a:lstStyle/>
          <a:p>
            <a:r>
              <a:rPr lang="ru-RU" dirty="0" smtClean="0"/>
              <a:t>Цветовая модель </a:t>
            </a:r>
            <a:r>
              <a:rPr lang="en-US" dirty="0" smtClean="0"/>
              <a:t>RGB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105400" y="2636912"/>
            <a:ext cx="4038600" cy="24768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двоичный код цвета определяет, в каком соотношении находятся интенсивности трёх базовых цветов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07314" y="3668711"/>
            <a:ext cx="4038600" cy="23371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111 -  белый </a:t>
            </a:r>
          </a:p>
          <a:p>
            <a:pPr marL="0" indent="0">
              <a:buNone/>
            </a:pP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000 - чёрный</a:t>
            </a:r>
            <a:endParaRPr lang="ru-RU" dirty="0"/>
          </a:p>
        </p:txBody>
      </p:sp>
      <p:pic>
        <p:nvPicPr>
          <p:cNvPr id="1028" name="Picture 4" descr="http://im3-tub-ru.yandex.net/i?id=401960462-46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60617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49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39552" y="908720"/>
                <a:ext cx="8229600" cy="1498178"/>
              </a:xfrm>
            </p:spPr>
            <p:txBody>
              <a:bodyPr/>
              <a:lstStyle/>
              <a:p>
                <a:r>
                  <a:rPr lang="ru-RU" sz="6000" dirty="0" smtClean="0"/>
                  <a:t>К=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0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60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6000" b="0" i="1" smtClean="0">
                            <a:latin typeface="Cambria Math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9552" y="908720"/>
                <a:ext cx="8229600" cy="1498178"/>
              </a:xfrm>
              <a:blipFill rotWithShape="1">
                <a:blip r:embed="rId3"/>
                <a:stretch>
                  <a:fillRect t="-174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504653"/>
            <a:ext cx="8229600" cy="27965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  -</a:t>
            </a:r>
            <a:r>
              <a:rPr lang="ru-RU" dirty="0" smtClean="0"/>
              <a:t> количество цветов (размер палитры)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/>
              <a:t>b – </a:t>
            </a:r>
            <a:r>
              <a:rPr lang="ru-RU" dirty="0" smtClean="0"/>
              <a:t>размер кода цвета (</a:t>
            </a:r>
            <a:r>
              <a:rPr lang="ru-RU" b="1" i="1" u="sng" dirty="0" smtClean="0"/>
              <a:t>глубина цвета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93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274638"/>
            <a:ext cx="3178696" cy="1143000"/>
          </a:xfrm>
        </p:spPr>
        <p:txBody>
          <a:bodyPr/>
          <a:lstStyle/>
          <a:p>
            <a:r>
              <a:rPr lang="en-US" dirty="0" smtClean="0"/>
              <a:t>CMYK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120" y="1700808"/>
            <a:ext cx="3034680" cy="4425355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rgbClr val="00B0F0"/>
                </a:solidFill>
              </a:rPr>
              <a:t>голубой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33CC"/>
                </a:solidFill>
              </a:rPr>
              <a:t>пурпурный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жёлтый</a:t>
            </a:r>
          </a:p>
          <a:p>
            <a:r>
              <a:rPr lang="ru-RU" dirty="0"/>
              <a:t> </a:t>
            </a:r>
            <a:r>
              <a:rPr lang="ru-RU" dirty="0" smtClean="0"/>
              <a:t> чёрный</a:t>
            </a:r>
          </a:p>
          <a:p>
            <a:endParaRPr lang="ru-RU" dirty="0"/>
          </a:p>
        </p:txBody>
      </p:sp>
      <p:pic>
        <p:nvPicPr>
          <p:cNvPr id="2050" name="Picture 2" descr="http://im4-tub-ru.yandex.net/i?id=95082233-27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5153853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69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 smtClean="0"/>
              <a:t>Виды графики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764704"/>
            <a:ext cx="4040188" cy="639762"/>
          </a:xfrm>
        </p:spPr>
        <p:txBody>
          <a:bodyPr/>
          <a:lstStyle/>
          <a:p>
            <a:r>
              <a:rPr lang="ru-RU" dirty="0" smtClean="0"/>
              <a:t>  векторная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1556792"/>
            <a:ext cx="3672408" cy="3951288"/>
          </a:xfrm>
        </p:spPr>
        <p:txBody>
          <a:bodyPr/>
          <a:lstStyle/>
          <a:p>
            <a:r>
              <a:rPr lang="ru-RU" dirty="0" smtClean="0"/>
              <a:t> данные, математически описывающие графические примитивы</a:t>
            </a:r>
          </a:p>
          <a:p>
            <a:r>
              <a:rPr lang="ru-RU" dirty="0"/>
              <a:t> </a:t>
            </a:r>
            <a:r>
              <a:rPr lang="ru-RU" dirty="0" smtClean="0"/>
              <a:t> создание иллюстраций, чертежей</a:t>
            </a:r>
          </a:p>
          <a:p>
            <a:r>
              <a:rPr lang="ru-RU" dirty="0"/>
              <a:t> </a:t>
            </a:r>
            <a:r>
              <a:rPr lang="ru-RU" dirty="0" smtClean="0"/>
              <a:t>сравнительно небольшой объём памяти</a:t>
            </a:r>
          </a:p>
          <a:p>
            <a:r>
              <a:rPr lang="ru-RU" dirty="0"/>
              <a:t> </a:t>
            </a:r>
            <a:r>
              <a:rPr lang="ru-RU" dirty="0" smtClean="0"/>
              <a:t>масштабирование без потери качества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102225" y="764704"/>
            <a:ext cx="4041775" cy="639762"/>
          </a:xfrm>
        </p:spPr>
        <p:txBody>
          <a:bodyPr/>
          <a:lstStyle/>
          <a:p>
            <a:r>
              <a:rPr lang="ru-RU" dirty="0" smtClean="0"/>
              <a:t>   растровая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427984" y="1412776"/>
            <a:ext cx="4257799" cy="3951288"/>
          </a:xfrm>
        </p:spPr>
        <p:txBody>
          <a:bodyPr/>
          <a:lstStyle/>
          <a:p>
            <a:r>
              <a:rPr lang="ru-RU" dirty="0" smtClean="0"/>
              <a:t>  совокупность данных о цвете каждого пикселя на экране</a:t>
            </a:r>
          </a:p>
          <a:p>
            <a:r>
              <a:rPr lang="ru-RU" dirty="0"/>
              <a:t> </a:t>
            </a:r>
            <a:r>
              <a:rPr lang="ru-RU" dirty="0" smtClean="0"/>
              <a:t>эффективное представление изображении фотографического качества</a:t>
            </a:r>
          </a:p>
          <a:p>
            <a:r>
              <a:rPr lang="ru-RU" dirty="0"/>
              <a:t> </a:t>
            </a:r>
            <a:r>
              <a:rPr lang="ru-RU" dirty="0" smtClean="0"/>
              <a:t>большой объём занимаемой памяти</a:t>
            </a:r>
          </a:p>
          <a:p>
            <a:r>
              <a:rPr lang="ru-RU" dirty="0"/>
              <a:t> </a:t>
            </a:r>
            <a:r>
              <a:rPr lang="ru-RU" dirty="0" smtClean="0"/>
              <a:t>искажение при масштабировании</a:t>
            </a:r>
          </a:p>
          <a:p>
            <a:r>
              <a:rPr lang="ru-RU" dirty="0"/>
              <a:t> </a:t>
            </a:r>
            <a:r>
              <a:rPr lang="ru-RU" dirty="0" smtClean="0"/>
              <a:t>обработка изображений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73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§20"/>
</p:tagLst>
</file>

<file path=ppt/theme/theme1.xml><?xml version="1.0" encoding="utf-8"?>
<a:theme xmlns:a="http://schemas.openxmlformats.org/drawingml/2006/main" name="Тема5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808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114</TotalTime>
  <Words>523</Words>
  <Application>Microsoft Office PowerPoint</Application>
  <PresentationFormat>Экран (4:3)</PresentationFormat>
  <Paragraphs>125</Paragraphs>
  <Slides>18</Slides>
  <Notes>18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Тема5</vt:lpstr>
      <vt:lpstr>Представление текста, графики и звука в компьютере.</vt:lpstr>
      <vt:lpstr>Презентация PowerPoint</vt:lpstr>
      <vt:lpstr>Главная формула информатики</vt:lpstr>
      <vt:lpstr>Текстовая информация уже дискретна – состоит из отдельных знаков.</vt:lpstr>
      <vt:lpstr>Изображение на экране монитора дискретно, оно состоит из отдельных точек – пикселей.</vt:lpstr>
      <vt:lpstr>Цветовая модель RGB</vt:lpstr>
      <vt:lpstr>К=2^b </vt:lpstr>
      <vt:lpstr>CMYK</vt:lpstr>
      <vt:lpstr>Виды графики</vt:lpstr>
      <vt:lpstr>Виды графики</vt:lpstr>
      <vt:lpstr>Звуковая информация</vt:lpstr>
      <vt:lpstr>Звуковая карта</vt:lpstr>
      <vt:lpstr>Презентация PowerPoint</vt:lpstr>
      <vt:lpstr>Презентация PowerPoint</vt:lpstr>
      <vt:lpstr>Сжатие звукового файла</vt:lpstr>
      <vt:lpstr>Вопросы:</vt:lpstr>
      <vt:lpstr>Задания:</vt:lpstr>
      <vt:lpstr>Источники информации: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§20</dc:title>
  <dc:creator>school</dc:creator>
  <cp:lastModifiedBy>7-ya</cp:lastModifiedBy>
  <cp:revision>15</cp:revision>
  <dcterms:created xsi:type="dcterms:W3CDTF">2013-08-09T16:30:08Z</dcterms:created>
  <dcterms:modified xsi:type="dcterms:W3CDTF">2016-01-12T19:24:50Z</dcterms:modified>
</cp:coreProperties>
</file>