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1" r:id="rId11"/>
    <p:sldId id="272" r:id="rId12"/>
    <p:sldId id="273" r:id="rId13"/>
    <p:sldId id="274" r:id="rId14"/>
    <p:sldId id="263" r:id="rId15"/>
    <p:sldId id="264" r:id="rId16"/>
    <p:sldId id="265" r:id="rId17"/>
    <p:sldId id="266" r:id="rId18"/>
    <p:sldId id="267" r:id="rId19"/>
    <p:sldId id="268" r:id="rId20"/>
    <p:sldId id="275" r:id="rId21"/>
    <p:sldId id="281" r:id="rId22"/>
    <p:sldId id="277" r:id="rId23"/>
    <p:sldId id="278" r:id="rId24"/>
    <p:sldId id="286" r:id="rId25"/>
    <p:sldId id="287" r:id="rId26"/>
    <p:sldId id="288" r:id="rId27"/>
    <p:sldId id="289" r:id="rId28"/>
    <p:sldId id="290" r:id="rId29"/>
    <p:sldId id="292" r:id="rId30"/>
    <p:sldId id="293" r:id="rId31"/>
    <p:sldId id="294" r:id="rId32"/>
    <p:sldId id="295" r:id="rId33"/>
    <p:sldId id="296" r:id="rId34"/>
    <p:sldId id="29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735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470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72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525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87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71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41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384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747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17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87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1FC88-250E-49A1-9725-E91485B9D3D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8DDBB-4D4D-4BE6-85C4-48B7B3370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18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Разбор заданий </a:t>
            </a:r>
            <a:r>
              <a:rPr lang="ru-RU" dirty="0" smtClean="0"/>
              <a:t>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2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Последовательно выполните следующее.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Напишите</a:t>
            </a:r>
            <a:r>
              <a:rPr lang="ru-RU" dirty="0"/>
              <a:t>, что выведет эта программа при вводе числа </a:t>
            </a:r>
            <a:r>
              <a:rPr lang="ru-RU" dirty="0" smtClean="0"/>
              <a:t>49.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</a:t>
            </a:r>
            <a:r>
              <a:rPr lang="ru-RU" dirty="0"/>
              <a:t>пример числа, при вводе которого приведённая программа напечатает то, что требуется.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</a:t>
            </a:r>
            <a:r>
              <a:rPr lang="ru-RU" dirty="0"/>
              <a:t>в программе все ошибки (их может быть одна или несколько). Для каждой ошибки выпишите строку, в которой она допущена, и приведите эту же строку в исправленном виде.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57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Напишите, что выведет эта программа при вводе числа 49.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var</a:t>
            </a:r>
            <a:r>
              <a:rPr lang="en-US" sz="2400" b="1" dirty="0"/>
              <a:t> n, k: integer;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begin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read(n);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k := 0;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while n mod 7 = 0 do begin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  k := k + n div 7;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  n := n div 7;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end;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if n &lt;= 7 then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  </a:t>
            </a:r>
            <a:r>
              <a:rPr lang="en-US" sz="2400" b="1" dirty="0" err="1"/>
              <a:t>writeln</a:t>
            </a:r>
            <a:r>
              <a:rPr lang="en-US" sz="2400" b="1" dirty="0"/>
              <a:t>(k)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else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  </a:t>
            </a:r>
            <a:r>
              <a:rPr lang="en-US" sz="2400" b="1" dirty="0" err="1"/>
              <a:t>writeln</a:t>
            </a:r>
            <a:r>
              <a:rPr lang="en-US" sz="2400" b="1" dirty="0"/>
              <a:t>('He </a:t>
            </a:r>
            <a:r>
              <a:rPr lang="en-US" sz="2400" b="1" dirty="0" err="1"/>
              <a:t>существует</a:t>
            </a:r>
            <a:r>
              <a:rPr lang="en-US" sz="2400" b="1" dirty="0"/>
              <a:t>')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end</a:t>
            </a:r>
            <a:r>
              <a:rPr lang="en-US" sz="2400" b="1" dirty="0" smtClean="0"/>
              <a:t>.</a:t>
            </a:r>
            <a:endParaRPr lang="ru-RU" sz="2400" b="1" dirty="0" smtClean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Выноска 1 3"/>
          <p:cNvSpPr/>
          <p:nvPr/>
        </p:nvSpPr>
        <p:spPr>
          <a:xfrm>
            <a:off x="3131840" y="1340768"/>
            <a:ext cx="3240360" cy="432048"/>
          </a:xfrm>
          <a:prstGeom prst="borderCallout1">
            <a:avLst>
              <a:gd name="adj1" fmla="val 18750"/>
              <a:gd name="adj2" fmla="val -8333"/>
              <a:gd name="adj3" fmla="val 109341"/>
              <a:gd name="adj4" fmla="val -4507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N=</a:t>
            </a:r>
            <a:r>
              <a:rPr lang="ru-RU" sz="2400" b="1" dirty="0" smtClean="0">
                <a:solidFill>
                  <a:schemeClr val="tx1"/>
                </a:solidFill>
              </a:rPr>
              <a:t>49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1 4"/>
          <p:cNvSpPr/>
          <p:nvPr/>
        </p:nvSpPr>
        <p:spPr>
          <a:xfrm>
            <a:off x="4355976" y="2204864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80912"/>
              <a:gd name="adj4" fmla="val -2232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49</a:t>
            </a:r>
            <a:r>
              <a:rPr lang="en-US" sz="2300" b="1" dirty="0" smtClean="0">
                <a:solidFill>
                  <a:schemeClr val="tx1"/>
                </a:solidFill>
              </a:rPr>
              <a:t> mod </a:t>
            </a:r>
            <a:r>
              <a:rPr lang="ru-RU" sz="2300" b="1" dirty="0" smtClean="0">
                <a:solidFill>
                  <a:schemeClr val="tx1"/>
                </a:solidFill>
              </a:rPr>
              <a:t>7</a:t>
            </a:r>
            <a:r>
              <a:rPr lang="en-US" sz="2300" b="1" dirty="0" smtClean="0">
                <a:solidFill>
                  <a:schemeClr val="tx1"/>
                </a:solidFill>
              </a:rPr>
              <a:t> = 0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</a:rPr>
              <a:t>да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Выноска 1 5"/>
          <p:cNvSpPr/>
          <p:nvPr/>
        </p:nvSpPr>
        <p:spPr>
          <a:xfrm>
            <a:off x="4355976" y="2653096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90388"/>
              <a:gd name="adj4" fmla="val -6865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k= </a:t>
            </a:r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Выноска 1 6"/>
          <p:cNvSpPr/>
          <p:nvPr/>
        </p:nvSpPr>
        <p:spPr>
          <a:xfrm>
            <a:off x="4355976" y="3085144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71435"/>
              <a:gd name="adj4" fmla="val -8471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n=</a:t>
            </a:r>
            <a:r>
              <a:rPr lang="ru-RU" sz="2400" b="1" dirty="0" smtClean="0">
                <a:solidFill>
                  <a:schemeClr val="tx1"/>
                </a:solidFill>
              </a:rPr>
              <a:t>49</a:t>
            </a:r>
            <a:r>
              <a:rPr lang="en-US" sz="2400" b="1" dirty="0" smtClean="0">
                <a:solidFill>
                  <a:schemeClr val="tx1"/>
                </a:solidFill>
              </a:rPr>
              <a:t> div </a:t>
            </a:r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Выноска 1 7"/>
          <p:cNvSpPr/>
          <p:nvPr/>
        </p:nvSpPr>
        <p:spPr>
          <a:xfrm>
            <a:off x="6732240" y="2204864"/>
            <a:ext cx="2376263" cy="432048"/>
          </a:xfrm>
          <a:prstGeom prst="borderCallout1">
            <a:avLst>
              <a:gd name="adj1" fmla="val 25068"/>
              <a:gd name="adj2" fmla="val -331"/>
              <a:gd name="adj3" fmla="val 17735"/>
              <a:gd name="adj4" fmla="val -21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</a:rPr>
              <a:t> mod </a:t>
            </a:r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</a:rPr>
              <a:t> = 0 (</a:t>
            </a:r>
            <a:r>
              <a:rPr lang="ru-RU" sz="2400" b="1" dirty="0" smtClean="0">
                <a:solidFill>
                  <a:schemeClr val="tx1"/>
                </a:solidFill>
              </a:rPr>
              <a:t>да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4310870" y="3717032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74594"/>
              <a:gd name="adj4" fmla="val -8301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 &lt;= 7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</a:rPr>
              <a:t>да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4310870" y="4149080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74594"/>
              <a:gd name="adj4" fmla="val -8301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Выноска 1 11"/>
          <p:cNvSpPr/>
          <p:nvPr/>
        </p:nvSpPr>
        <p:spPr>
          <a:xfrm>
            <a:off x="6687134" y="2653096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24052"/>
              <a:gd name="adj4" fmla="val 84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k= </a:t>
            </a:r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Выноска 1 12"/>
          <p:cNvSpPr/>
          <p:nvPr/>
        </p:nvSpPr>
        <p:spPr>
          <a:xfrm>
            <a:off x="6686741" y="3085144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27211"/>
              <a:gd name="adj4" fmla="val -29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n=</a:t>
            </a:r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</a:rPr>
              <a:t> div </a:t>
            </a:r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Выноска 1 13"/>
          <p:cNvSpPr/>
          <p:nvPr/>
        </p:nvSpPr>
        <p:spPr>
          <a:xfrm>
            <a:off x="6723004" y="2233303"/>
            <a:ext cx="2376263" cy="432048"/>
          </a:xfrm>
          <a:prstGeom prst="borderCallout1">
            <a:avLst>
              <a:gd name="adj1" fmla="val 25068"/>
              <a:gd name="adj2" fmla="val -331"/>
              <a:gd name="adj3" fmla="val 17735"/>
              <a:gd name="adj4" fmla="val -21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 mod </a:t>
            </a:r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</a:rPr>
              <a:t> = 0 (</a:t>
            </a:r>
            <a:r>
              <a:rPr lang="ru-RU" sz="2400" b="1" dirty="0" smtClean="0">
                <a:solidFill>
                  <a:schemeClr val="tx1"/>
                </a:solidFill>
              </a:rPr>
              <a:t>нет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Приведите пример числа, при вводе которого приведённая программа напечатает то, что требуется.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713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Найдите в программе все ошибки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n, k: integer;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begin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read(n);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k := 0;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while n mod 7 = 0 do begin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  k := k + n div 7;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  n := n div 7;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end;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if n &lt;= 7 then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writeln</a:t>
            </a:r>
            <a:r>
              <a:rPr lang="en-US" b="1" dirty="0" smtClean="0"/>
              <a:t>(k)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else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writeln</a:t>
            </a:r>
            <a:r>
              <a:rPr lang="en-US" b="1" dirty="0" smtClean="0"/>
              <a:t>('He </a:t>
            </a:r>
            <a:r>
              <a:rPr lang="en-US" b="1" dirty="0" err="1" smtClean="0"/>
              <a:t>существует</a:t>
            </a:r>
            <a:r>
              <a:rPr lang="en-US" b="1" dirty="0" smtClean="0"/>
              <a:t>')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end.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Выноска 1 3"/>
          <p:cNvSpPr/>
          <p:nvPr/>
        </p:nvSpPr>
        <p:spPr>
          <a:xfrm>
            <a:off x="4572000" y="2492896"/>
            <a:ext cx="3888432" cy="1152128"/>
          </a:xfrm>
          <a:prstGeom prst="borderCallout1">
            <a:avLst>
              <a:gd name="adj1" fmla="val 25068"/>
              <a:gd name="adj2" fmla="val -331"/>
              <a:gd name="adj3" fmla="val 46164"/>
              <a:gd name="adj4" fmla="val -4619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Строка с ошибкой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Правильная строка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 := k +</a:t>
            </a:r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1 4"/>
          <p:cNvSpPr/>
          <p:nvPr/>
        </p:nvSpPr>
        <p:spPr>
          <a:xfrm>
            <a:off x="4572000" y="3933056"/>
            <a:ext cx="3888432" cy="1152128"/>
          </a:xfrm>
          <a:prstGeom prst="borderCallout1">
            <a:avLst>
              <a:gd name="adj1" fmla="val 25068"/>
              <a:gd name="adj2" fmla="val -331"/>
              <a:gd name="adj3" fmla="val 24842"/>
              <a:gd name="adj4" fmla="val -5286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Строка с ошибкой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Правильная строка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if </a:t>
            </a:r>
            <a:r>
              <a:rPr lang="en-US" sz="2400" b="1" dirty="0">
                <a:solidFill>
                  <a:schemeClr val="tx1"/>
                </a:solidFill>
              </a:rPr>
              <a:t>n</a:t>
            </a:r>
            <a:r>
              <a:rPr lang="en-US" sz="2400" b="1" dirty="0" smtClean="0">
                <a:solidFill>
                  <a:schemeClr val="tx1"/>
                </a:solidFill>
              </a:rPr>
              <a:t> = 1 then    </a:t>
            </a:r>
            <a:r>
              <a:rPr lang="en-US" sz="2400" b="1" dirty="0" err="1" smtClean="0">
                <a:solidFill>
                  <a:schemeClr val="tx1"/>
                </a:solidFill>
              </a:rPr>
              <a:t>writeln</a:t>
            </a:r>
            <a:r>
              <a:rPr lang="en-US" sz="2400" b="1" dirty="0" smtClean="0">
                <a:solidFill>
                  <a:schemeClr val="tx1"/>
                </a:solidFill>
              </a:rPr>
              <a:t>(k)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78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2400" dirty="0"/>
              <a:t>Дан целочисленный массив из 40 элементов. Элементы массива могут принимать целые значения от 0 до 10000 включительно. Опишите на естественном языке или на одном из языков программирования алгоритм, позволяющий найти и вывести количество пар элементов массива, в которых десятичная запись хотя бы одного числа оканчивается на 5.</a:t>
            </a:r>
          </a:p>
          <a:p>
            <a:pPr marL="0" indent="0">
              <a:buNone/>
            </a:pPr>
            <a:r>
              <a:rPr lang="en-US" sz="2400" b="1" dirty="0" err="1"/>
              <a:t>const</a:t>
            </a:r>
            <a:r>
              <a:rPr lang="en-US" sz="2400" b="1" dirty="0"/>
              <a:t> N = 40;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 err="1"/>
              <a:t>var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a: array [1..N] of integer;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</a:t>
            </a:r>
            <a:r>
              <a:rPr lang="en-US" sz="2400" b="1" dirty="0" err="1"/>
              <a:t>i</a:t>
            </a:r>
            <a:r>
              <a:rPr lang="en-US" sz="2400" b="1" dirty="0"/>
              <a:t>, j, k: integer;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begin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for </a:t>
            </a:r>
            <a:r>
              <a:rPr lang="en-US" sz="2400" b="1" dirty="0" err="1"/>
              <a:t>i</a:t>
            </a:r>
            <a:r>
              <a:rPr lang="en-US" sz="2400" b="1" dirty="0"/>
              <a:t> := 1 to N do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  </a:t>
            </a:r>
            <a:r>
              <a:rPr lang="en-US" sz="2400" b="1" dirty="0" err="1"/>
              <a:t>readln</a:t>
            </a:r>
            <a:r>
              <a:rPr lang="en-US" sz="2400" b="1" dirty="0"/>
              <a:t>(a[</a:t>
            </a:r>
            <a:r>
              <a:rPr lang="en-US" sz="2400" b="1" dirty="0" err="1"/>
              <a:t>i</a:t>
            </a:r>
            <a:r>
              <a:rPr lang="en-US" sz="2400" b="1" dirty="0"/>
              <a:t>]);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  ...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end.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969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2890664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/>
              <a:t>const</a:t>
            </a:r>
            <a:r>
              <a:rPr lang="en-US" sz="1800" b="1" dirty="0" smtClean="0"/>
              <a:t> N = 40;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b="1" dirty="0" err="1" smtClean="0"/>
              <a:t>var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b="1" dirty="0" smtClean="0"/>
              <a:t>  a: array [1..N] of integer;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b="1" dirty="0" smtClean="0"/>
              <a:t> 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, j, k: integer;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b="1" dirty="0" smtClean="0"/>
              <a:t>begin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b="1" dirty="0" smtClean="0"/>
              <a:t>  for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 := 1 to N do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b="1" dirty="0" smtClean="0"/>
              <a:t>    </a:t>
            </a:r>
            <a:r>
              <a:rPr lang="en-US" sz="1800" b="1" dirty="0" err="1" smtClean="0"/>
              <a:t>readln</a:t>
            </a:r>
            <a:r>
              <a:rPr lang="en-US" sz="1800" b="1" dirty="0" smtClean="0"/>
              <a:t>(a[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]);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b="1" dirty="0" smtClean="0"/>
              <a:t>  ...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b="1" dirty="0" smtClean="0"/>
              <a:t>end.</a:t>
            </a:r>
            <a:endParaRPr lang="ru-RU" sz="1800" dirty="0" smtClean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915816" y="1556792"/>
            <a:ext cx="5544616" cy="44644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k:=0;</a:t>
            </a:r>
          </a:p>
          <a:p>
            <a:pPr marL="0" indent="0">
              <a:buNone/>
            </a:pPr>
            <a:r>
              <a:rPr lang="en-US" sz="2400" b="1" dirty="0" smtClean="0"/>
              <a:t>for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:= 1 to N</a:t>
            </a:r>
            <a:r>
              <a:rPr lang="ru-RU" sz="2400" b="1" dirty="0" smtClean="0"/>
              <a:t>-1</a:t>
            </a:r>
            <a:r>
              <a:rPr lang="en-US" sz="2400" b="1" dirty="0" smtClean="0"/>
              <a:t> do</a:t>
            </a:r>
            <a:endParaRPr lang="ru-RU" sz="2400" b="1" dirty="0" smtClean="0"/>
          </a:p>
          <a:p>
            <a:pPr marL="0" indent="0">
              <a:buNone/>
            </a:pPr>
            <a:r>
              <a:rPr lang="en-US" sz="2400" b="1" dirty="0" smtClean="0"/>
              <a:t>   If (a[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 mod 10 =5) or (a[i+1] mod 10 =5)</a:t>
            </a:r>
          </a:p>
          <a:p>
            <a:pPr marL="0" indent="0">
              <a:buNone/>
            </a:pPr>
            <a:r>
              <a:rPr lang="en-US" sz="2400" b="1" dirty="0" smtClean="0"/>
              <a:t>          then k:=k+1;</a:t>
            </a:r>
          </a:p>
          <a:p>
            <a:pPr marL="0" indent="0">
              <a:buNone/>
            </a:pPr>
            <a:r>
              <a:rPr lang="en-US" sz="2400" b="1" dirty="0" err="1" smtClean="0"/>
              <a:t>Writeln</a:t>
            </a:r>
            <a:r>
              <a:rPr lang="en-US" sz="2400" b="1" dirty="0" smtClean="0"/>
              <a:t> (k);</a:t>
            </a:r>
            <a:endParaRPr lang="ru-RU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0551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ошибок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1600201"/>
            <a:ext cx="5194920" cy="442203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 инициализирована переменная К</a:t>
            </a:r>
          </a:p>
          <a:p>
            <a:r>
              <a:rPr lang="ru-RU" sz="2800" b="1" dirty="0" smtClean="0"/>
              <a:t>Ошибка цикла</a:t>
            </a:r>
          </a:p>
          <a:p>
            <a:r>
              <a:rPr lang="en-US" sz="2800" b="1" dirty="0" smtClean="0"/>
              <a:t>for </a:t>
            </a:r>
            <a:r>
              <a:rPr lang="en-US" sz="2800" b="1" dirty="0" err="1"/>
              <a:t>i</a:t>
            </a:r>
            <a:r>
              <a:rPr lang="en-US" sz="2800" b="1" dirty="0"/>
              <a:t> := 1 to </a:t>
            </a:r>
            <a:r>
              <a:rPr lang="en-US" sz="2800" b="1" dirty="0" smtClean="0"/>
              <a:t>N </a:t>
            </a:r>
            <a:r>
              <a:rPr lang="en-US" sz="2800" b="1" dirty="0"/>
              <a:t>do</a:t>
            </a:r>
            <a:endParaRPr lang="ru-RU" sz="2800" b="1" dirty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1557739"/>
            <a:ext cx="2880320" cy="44644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k:=0;</a:t>
            </a:r>
          </a:p>
          <a:p>
            <a:pPr marL="0" indent="0">
              <a:buNone/>
            </a:pPr>
            <a:r>
              <a:rPr lang="en-US" sz="2400" b="1" dirty="0" smtClean="0"/>
              <a:t>for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:= 1 to N</a:t>
            </a:r>
            <a:r>
              <a:rPr lang="ru-RU" sz="2400" b="1" dirty="0" smtClean="0"/>
              <a:t>-1</a:t>
            </a:r>
            <a:r>
              <a:rPr lang="en-US" sz="2400" b="1" dirty="0" smtClean="0"/>
              <a:t> do</a:t>
            </a:r>
            <a:endParaRPr lang="ru-RU" sz="2400" b="1" dirty="0" smtClean="0"/>
          </a:p>
          <a:p>
            <a:pPr marL="0" indent="0">
              <a:buNone/>
            </a:pPr>
            <a:r>
              <a:rPr lang="en-US" sz="2400" b="1" dirty="0" smtClean="0"/>
              <a:t>   If (a[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 mod 10 =5) or (a[i+1] mod 10 =5)</a:t>
            </a:r>
          </a:p>
          <a:p>
            <a:pPr marL="0" indent="0">
              <a:buNone/>
            </a:pPr>
            <a:r>
              <a:rPr lang="en-US" sz="2400" b="1" dirty="0" smtClean="0"/>
              <a:t>          then k:=k+1;</a:t>
            </a:r>
          </a:p>
          <a:p>
            <a:pPr marL="0" indent="0">
              <a:buNone/>
            </a:pPr>
            <a:r>
              <a:rPr lang="en-US" sz="2400" b="1" dirty="0" err="1" smtClean="0"/>
              <a:t>Writeln</a:t>
            </a:r>
            <a:r>
              <a:rPr lang="en-US" sz="2400" b="1" dirty="0" smtClean="0"/>
              <a:t> (k);</a:t>
            </a:r>
            <a:endParaRPr lang="ru-RU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7001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/>
              <a:t>Два игрока, </a:t>
            </a:r>
            <a:r>
              <a:rPr lang="ru-RU" dirty="0" smtClean="0"/>
              <a:t>Паша </a:t>
            </a:r>
            <a:r>
              <a:rPr lang="ru-RU" dirty="0"/>
              <a:t>и </a:t>
            </a:r>
            <a:r>
              <a:rPr lang="ru-RU" dirty="0" smtClean="0"/>
              <a:t>Валя</a:t>
            </a:r>
            <a:r>
              <a:rPr lang="ru-RU" dirty="0"/>
              <a:t>, играют в следующую игру. Перед игроками лежит куча камней. Игроки ходят по очереди, первый ход делает </a:t>
            </a:r>
            <a:r>
              <a:rPr lang="ru-RU" dirty="0" smtClean="0"/>
              <a:t>Паша. </a:t>
            </a:r>
            <a:r>
              <a:rPr lang="ru-RU" dirty="0"/>
              <a:t>За один ход игрок может </a:t>
            </a:r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ru-RU" b="1" dirty="0"/>
              <a:t>добавить в </a:t>
            </a:r>
            <a:r>
              <a:rPr lang="ru-RU" b="1" dirty="0" smtClean="0"/>
              <a:t>кучу один </a:t>
            </a:r>
            <a:r>
              <a:rPr lang="ru-RU" b="1" dirty="0"/>
              <a:t>камень</a:t>
            </a:r>
            <a:r>
              <a:rPr lang="ru-RU" dirty="0"/>
              <a:t> или </a:t>
            </a:r>
          </a:p>
          <a:p>
            <a:pPr marL="0" indent="0">
              <a:buNone/>
            </a:pPr>
            <a:r>
              <a:rPr lang="ru-RU" dirty="0"/>
              <a:t>б) </a:t>
            </a:r>
            <a:r>
              <a:rPr lang="ru-RU" b="1" dirty="0"/>
              <a:t>увеличить количество камней в куче в два раза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Игра завершается в тот момент, когда количество камней в куче становится </a:t>
            </a:r>
            <a:r>
              <a:rPr lang="ru-RU" dirty="0">
                <a:solidFill>
                  <a:srgbClr val="FF0000"/>
                </a:solidFill>
              </a:rPr>
              <a:t>не менее </a:t>
            </a:r>
            <a:r>
              <a:rPr lang="ru-RU" dirty="0" smtClean="0">
                <a:solidFill>
                  <a:srgbClr val="FF0000"/>
                </a:solidFill>
              </a:rPr>
              <a:t>20</a:t>
            </a:r>
            <a:r>
              <a:rPr lang="ru-RU" dirty="0" smtClean="0"/>
              <a:t>. </a:t>
            </a:r>
            <a:r>
              <a:rPr lang="ru-RU" dirty="0"/>
              <a:t>Если при этом в куче оказалось </a:t>
            </a:r>
            <a:r>
              <a:rPr lang="ru-RU" dirty="0">
                <a:solidFill>
                  <a:srgbClr val="FF0000"/>
                </a:solidFill>
              </a:rPr>
              <a:t>не более </a:t>
            </a:r>
            <a:r>
              <a:rPr lang="ru-RU" dirty="0" smtClean="0">
                <a:solidFill>
                  <a:srgbClr val="FF0000"/>
                </a:solidFill>
              </a:rPr>
              <a:t>30 </a:t>
            </a:r>
            <a:r>
              <a:rPr lang="ru-RU" dirty="0">
                <a:solidFill>
                  <a:srgbClr val="FF0000"/>
                </a:solidFill>
              </a:rPr>
              <a:t>камней</a:t>
            </a:r>
            <a:r>
              <a:rPr lang="ru-RU" dirty="0"/>
              <a:t>, то победителем считается игрок, сделавший последний ход. В противном случае победителем становится его противник. В начальный момент в куче было S камней, 1 </a:t>
            </a:r>
            <a:r>
              <a:rPr lang="ru-RU" dirty="0">
                <a:sym typeface="Symbol"/>
              </a:rPr>
              <a:t></a:t>
            </a:r>
            <a:r>
              <a:rPr lang="ru-RU" dirty="0"/>
              <a:t> S </a:t>
            </a:r>
            <a:r>
              <a:rPr lang="ru-RU" dirty="0">
                <a:sym typeface="Symbol"/>
              </a:rPr>
              <a:t></a:t>
            </a:r>
            <a:r>
              <a:rPr lang="ru-RU" dirty="0"/>
              <a:t> </a:t>
            </a:r>
            <a:r>
              <a:rPr lang="ru-RU" dirty="0" smtClean="0"/>
              <a:t>19.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33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Задание 1. </a:t>
            </a:r>
            <a:r>
              <a:rPr lang="ru-RU" dirty="0"/>
              <a:t>а) При каких значениях числа S </a:t>
            </a:r>
            <a:r>
              <a:rPr lang="ru-RU" dirty="0" smtClean="0"/>
              <a:t>Паша </a:t>
            </a:r>
            <a:r>
              <a:rPr lang="ru-RU" dirty="0"/>
              <a:t>может выиграть в один ход? Укажите все такие значения и соответствующие ходы </a:t>
            </a:r>
            <a:r>
              <a:rPr lang="ru-RU" dirty="0" smtClean="0"/>
              <a:t>Паши.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б) У кого из игроков есть выигрышная стратегия при S = </a:t>
            </a:r>
            <a:r>
              <a:rPr lang="ru-RU" dirty="0" smtClean="0"/>
              <a:t>18, 17, 16</a:t>
            </a:r>
            <a:r>
              <a:rPr lang="ru-RU" dirty="0"/>
              <a:t>? Опишите выигрышные стратегии для этих случаев.</a:t>
            </a:r>
          </a:p>
          <a:p>
            <a:pPr marL="0" indent="0">
              <a:buNone/>
            </a:pPr>
            <a:r>
              <a:rPr lang="ru-RU" b="1" dirty="0"/>
              <a:t>Задание 2</a:t>
            </a:r>
            <a:r>
              <a:rPr lang="ru-RU" dirty="0"/>
              <a:t>. У кого из игроков есть выигрышная стратегия при </a:t>
            </a:r>
            <a:r>
              <a:rPr lang="en-US" dirty="0"/>
              <a:t>S</a:t>
            </a:r>
            <a:r>
              <a:rPr lang="ru-RU" dirty="0"/>
              <a:t> = </a:t>
            </a:r>
            <a:r>
              <a:rPr lang="ru-RU" dirty="0" smtClean="0"/>
              <a:t>9, 8? </a:t>
            </a:r>
            <a:r>
              <a:rPr lang="ru-RU" dirty="0"/>
              <a:t>Опишите соответствующие выигрышные стратегии.</a:t>
            </a:r>
          </a:p>
          <a:p>
            <a:pPr marL="0" indent="0">
              <a:buNone/>
            </a:pPr>
            <a:r>
              <a:rPr lang="ru-RU" b="1" dirty="0"/>
              <a:t>Задание 3</a:t>
            </a:r>
            <a:r>
              <a:rPr lang="ru-RU" dirty="0"/>
              <a:t>. У кого из игроков есть выигрышная стратегия при </a:t>
            </a:r>
            <a:r>
              <a:rPr lang="en-US" dirty="0"/>
              <a:t>S</a:t>
            </a:r>
            <a:r>
              <a:rPr lang="ru-RU" dirty="0"/>
              <a:t> = </a:t>
            </a:r>
            <a:r>
              <a:rPr lang="ru-RU" dirty="0" smtClean="0"/>
              <a:t>7? </a:t>
            </a:r>
            <a:r>
              <a:rPr lang="ru-RU" dirty="0"/>
              <a:t>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30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Задание 1. </a:t>
            </a:r>
            <a:r>
              <a:rPr lang="ru-RU" sz="2400" dirty="0"/>
              <a:t>а) При каких значениях числа S </a:t>
            </a:r>
            <a:r>
              <a:rPr lang="ru-RU" sz="2400" dirty="0" smtClean="0"/>
              <a:t>Паша </a:t>
            </a:r>
            <a:r>
              <a:rPr lang="ru-RU" sz="2400" dirty="0"/>
              <a:t>может выиграть в один ход? Укажите все такие значения и соответствующие ходы </a:t>
            </a:r>
            <a:r>
              <a:rPr lang="ru-RU" sz="2400" dirty="0" smtClean="0"/>
              <a:t>Паши. </a:t>
            </a:r>
            <a:r>
              <a:rPr lang="ru-RU" sz="2000" dirty="0"/>
              <a:t>1 </a:t>
            </a:r>
            <a:r>
              <a:rPr lang="ru-RU" sz="2000" dirty="0">
                <a:sym typeface="Symbol"/>
              </a:rPr>
              <a:t></a:t>
            </a:r>
            <a:r>
              <a:rPr lang="ru-RU" sz="2000" dirty="0"/>
              <a:t> S </a:t>
            </a:r>
            <a:r>
              <a:rPr lang="ru-RU" sz="2000" dirty="0">
                <a:sym typeface="Symbol"/>
              </a:rPr>
              <a:t></a:t>
            </a:r>
            <a:r>
              <a:rPr lang="ru-RU" sz="2000" dirty="0"/>
              <a:t> </a:t>
            </a:r>
            <a:r>
              <a:rPr lang="ru-RU" sz="2000" dirty="0" smtClean="0"/>
              <a:t>19    1)  +1             2)    *2         выигрыш </a:t>
            </a:r>
            <a:r>
              <a:rPr lang="ru-RU" sz="2400" dirty="0" smtClean="0"/>
              <a:t>20 </a:t>
            </a:r>
            <a:r>
              <a:rPr lang="ru-RU" sz="2400" dirty="0">
                <a:sym typeface="Symbol"/>
              </a:rPr>
              <a:t></a:t>
            </a:r>
            <a:r>
              <a:rPr lang="ru-RU" sz="2400" dirty="0"/>
              <a:t> S </a:t>
            </a:r>
            <a:r>
              <a:rPr lang="ru-RU" sz="2400" dirty="0">
                <a:sym typeface="Symbol"/>
              </a:rPr>
              <a:t></a:t>
            </a:r>
            <a:r>
              <a:rPr lang="ru-RU" sz="2400" dirty="0"/>
              <a:t> </a:t>
            </a:r>
            <a:r>
              <a:rPr lang="ru-RU" sz="2400" dirty="0" smtClean="0"/>
              <a:t>30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Паша может </a:t>
            </a:r>
            <a:r>
              <a:rPr lang="ru-RU" sz="2400" dirty="0"/>
              <a:t>выиграть в один </a:t>
            </a:r>
            <a:r>
              <a:rPr lang="ru-RU" sz="2400" dirty="0" smtClean="0"/>
              <a:t>ход, если число камней в куче </a:t>
            </a:r>
          </a:p>
          <a:p>
            <a:r>
              <a:rPr lang="ru-RU" sz="2400" dirty="0" smtClean="0"/>
              <a:t>от 10 до 15 – в этом случае он удваивает число камней</a:t>
            </a:r>
          </a:p>
          <a:p>
            <a:r>
              <a:rPr lang="ru-RU" sz="2400" dirty="0" smtClean="0"/>
              <a:t>19 камней – в этом </a:t>
            </a:r>
            <a:r>
              <a:rPr lang="ru-RU" sz="2400" dirty="0"/>
              <a:t>случае он </a:t>
            </a:r>
            <a:r>
              <a:rPr lang="ru-RU" sz="2400" dirty="0" smtClean="0"/>
              <a:t>добавляет 1 камень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3753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Дано целое положительное число N, не превосходящее 1000. Необходимо определить, является ли это число степенью числа </a:t>
            </a:r>
            <a:r>
              <a:rPr lang="ru-RU" dirty="0" smtClean="0"/>
              <a:t>5, то </a:t>
            </a:r>
            <a:r>
              <a:rPr lang="ru-RU" dirty="0"/>
              <a:t>есть требуется определить, существует ли такое целое число К, что </a:t>
            </a:r>
            <a:r>
              <a:rPr lang="ru-RU" dirty="0" smtClean="0"/>
              <a:t>5</a:t>
            </a:r>
            <a:r>
              <a:rPr lang="ru-RU" baseline="30000" dirty="0" smtClean="0"/>
              <a:t>K</a:t>
            </a:r>
            <a:r>
              <a:rPr lang="ru-RU" dirty="0" smtClean="0"/>
              <a:t> </a:t>
            </a:r>
            <a:r>
              <a:rPr lang="ru-RU" dirty="0"/>
              <a:t>=N, и вывести это число либо сообщение, что такого числа не существует. Для решения этой задачи ученик написал программу, но, к сожалению, его программа оказалась неверной.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56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б) У кого из игроков есть выигрышная стратегия при S = </a:t>
            </a:r>
            <a:r>
              <a:rPr lang="ru-RU" sz="2400" dirty="0" smtClean="0"/>
              <a:t>18, 17, 16</a:t>
            </a:r>
            <a:r>
              <a:rPr lang="ru-RU" sz="2400" dirty="0"/>
              <a:t>? Опишите выигрышные стратегии для этих случаев.</a:t>
            </a:r>
          </a:p>
          <a:p>
            <a:r>
              <a:rPr lang="ru-RU" sz="2400" dirty="0"/>
              <a:t>при S = </a:t>
            </a:r>
            <a:r>
              <a:rPr lang="ru-RU" sz="2400" dirty="0" smtClean="0"/>
              <a:t>18, 17, 16 удваивать количество камней не имеет смысла, т.к. выигрывает Валя, поэтому остается один ход – </a:t>
            </a:r>
            <a:r>
              <a:rPr lang="ru-RU" sz="2400" b="1" dirty="0" smtClean="0"/>
              <a:t>добавить один камень.</a:t>
            </a:r>
          </a:p>
          <a:p>
            <a:endParaRPr lang="ru-RU" sz="24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291337"/>
              </p:ext>
            </p:extLst>
          </p:nvPr>
        </p:nvGraphicFramePr>
        <p:xfrm>
          <a:off x="971600" y="2636912"/>
          <a:ext cx="435428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20!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Выигрыш у Вали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835696" y="378904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635896" y="3770355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649662"/>
              </p:ext>
            </p:extLst>
          </p:nvPr>
        </p:nvGraphicFramePr>
        <p:xfrm>
          <a:off x="971600" y="4725573"/>
          <a:ext cx="583264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3235"/>
                <a:gridCol w="833235"/>
                <a:gridCol w="833235"/>
                <a:gridCol w="833235"/>
                <a:gridCol w="833235"/>
                <a:gridCol w="833235"/>
                <a:gridCol w="83323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20!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Выигрыш у Паши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835696" y="587727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635896" y="5858587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148064" y="5858587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9521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б) У кого из игроков есть выигрышная стратегия при S = 24, 25, 26? Опишите выигрышные стратегии для этих случаев.</a:t>
            </a:r>
          </a:p>
          <a:p>
            <a:r>
              <a:rPr lang="ru-RU" sz="2400" dirty="0"/>
              <a:t>при S = 24, 25, </a:t>
            </a:r>
            <a:r>
              <a:rPr lang="ru-RU" sz="2400" dirty="0" smtClean="0"/>
              <a:t>26 удваивать количество камней не имеет смысла, поэтому остается один ход – </a:t>
            </a:r>
            <a:r>
              <a:rPr lang="ru-RU" sz="2400" b="1" dirty="0" smtClean="0"/>
              <a:t>добавить один камень.</a:t>
            </a:r>
          </a:p>
          <a:p>
            <a:endParaRPr lang="ru-RU" sz="2400" b="1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2773209"/>
              </p:ext>
            </p:extLst>
          </p:nvPr>
        </p:nvGraphicFramePr>
        <p:xfrm>
          <a:off x="683572" y="2492896"/>
          <a:ext cx="756083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В2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20!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Выигрыш у Вали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1547664" y="364502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47864" y="362633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60032" y="362633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88224" y="362633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бъект 2"/>
          <p:cNvSpPr txBox="1">
            <a:spLocks/>
          </p:cNvSpPr>
          <p:nvPr/>
        </p:nvSpPr>
        <p:spPr>
          <a:xfrm>
            <a:off x="1043608" y="4509120"/>
            <a:ext cx="7056784" cy="1944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при S = </a:t>
            </a:r>
            <a:r>
              <a:rPr lang="ru-RU" sz="2400" dirty="0" smtClean="0"/>
              <a:t>18 выигрыш у Вали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S = </a:t>
            </a:r>
            <a:r>
              <a:rPr lang="ru-RU" sz="2400" dirty="0" smtClean="0"/>
              <a:t>17 </a:t>
            </a:r>
            <a:r>
              <a:rPr lang="ru-RU" sz="2400" dirty="0"/>
              <a:t>выигрыш у </a:t>
            </a:r>
            <a:r>
              <a:rPr lang="ru-RU" sz="2400" dirty="0" smtClean="0"/>
              <a:t>Паши</a:t>
            </a:r>
            <a:endParaRPr lang="ru-RU" sz="2400" dirty="0"/>
          </a:p>
          <a:p>
            <a:r>
              <a:rPr lang="ru-RU" sz="2400" dirty="0" smtClean="0"/>
              <a:t>при </a:t>
            </a:r>
            <a:r>
              <a:rPr lang="ru-RU" sz="2400" dirty="0"/>
              <a:t>S = </a:t>
            </a:r>
            <a:r>
              <a:rPr lang="ru-RU" sz="2400" dirty="0" smtClean="0"/>
              <a:t>16 </a:t>
            </a:r>
            <a:r>
              <a:rPr lang="ru-RU" sz="2400" dirty="0"/>
              <a:t>выигрыш у </a:t>
            </a:r>
            <a:r>
              <a:rPr lang="ru-RU" sz="2400" dirty="0" smtClean="0"/>
              <a:t>Вали</a:t>
            </a:r>
            <a:endParaRPr lang="ru-RU" sz="2400" dirty="0"/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6508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Задание 2</a:t>
            </a:r>
            <a:r>
              <a:rPr lang="ru-RU" sz="2400" dirty="0"/>
              <a:t>. У кого из игроков есть выигрышная стратегия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 </a:t>
            </a:r>
            <a:r>
              <a:rPr lang="en-US" sz="2400" dirty="0"/>
              <a:t>S</a:t>
            </a:r>
            <a:r>
              <a:rPr lang="ru-RU" sz="2400" dirty="0"/>
              <a:t> = </a:t>
            </a:r>
            <a:r>
              <a:rPr lang="ru-RU" sz="2400" dirty="0" smtClean="0"/>
              <a:t>9, 8? </a:t>
            </a:r>
            <a:r>
              <a:rPr lang="ru-RU" sz="2400" dirty="0"/>
              <a:t>Опишите соответствующие выигрышные стратегии.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/>
          </a:bodyPr>
          <a:lstStyle/>
          <a:p>
            <a:r>
              <a:rPr lang="ru-RU" sz="2400" dirty="0"/>
              <a:t>при </a:t>
            </a:r>
            <a:r>
              <a:rPr lang="en-US" sz="2400" dirty="0"/>
              <a:t>S</a:t>
            </a:r>
            <a:r>
              <a:rPr lang="ru-RU" sz="2400" dirty="0"/>
              <a:t> = </a:t>
            </a:r>
            <a:r>
              <a:rPr lang="ru-RU" sz="2400" dirty="0" smtClean="0"/>
              <a:t>8, 9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7370014"/>
              </p:ext>
            </p:extLst>
          </p:nvPr>
        </p:nvGraphicFramePr>
        <p:xfrm>
          <a:off x="827584" y="2132856"/>
          <a:ext cx="590465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/>
                <a:gridCol w="984109"/>
                <a:gridCol w="984109"/>
                <a:gridCol w="984109"/>
                <a:gridCol w="984109"/>
                <a:gridCol w="98410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П3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r>
                        <a:rPr lang="ru-RU" sz="2400" dirty="0" smtClean="0"/>
                        <a:t> = </a:t>
                      </a:r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20!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Выигрыш у Паши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200700"/>
              </p:ext>
            </p:extLst>
          </p:nvPr>
        </p:nvGraphicFramePr>
        <p:xfrm>
          <a:off x="827584" y="4221088"/>
          <a:ext cx="590465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/>
                <a:gridCol w="984109"/>
                <a:gridCol w="984109"/>
                <a:gridCol w="984109"/>
                <a:gridCol w="984109"/>
                <a:gridCol w="98410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r>
                        <a:rPr lang="ru-RU" sz="2400" dirty="0" smtClean="0"/>
                        <a:t> = </a:t>
                      </a:r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20!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Выигрыш у Паши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843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Задание 3</a:t>
            </a:r>
            <a:r>
              <a:rPr lang="ru-RU" sz="2400" dirty="0"/>
              <a:t>. У кого из игроков есть выигрышная стратегия при </a:t>
            </a:r>
            <a:r>
              <a:rPr lang="en-US" sz="2400" dirty="0"/>
              <a:t>S</a:t>
            </a:r>
            <a:r>
              <a:rPr lang="ru-RU" sz="2400" dirty="0"/>
              <a:t> = </a:t>
            </a:r>
            <a:r>
              <a:rPr lang="ru-RU" sz="2400" dirty="0" smtClean="0"/>
              <a:t>7? </a:t>
            </a:r>
            <a:r>
              <a:rPr lang="ru-RU" sz="2400" dirty="0"/>
              <a:t>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Пети нет смысла удваивать, т.к. Валя выиграет своим первым ходом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6257492"/>
              </p:ext>
            </p:extLst>
          </p:nvPr>
        </p:nvGraphicFramePr>
        <p:xfrm>
          <a:off x="467544" y="3284984"/>
          <a:ext cx="713232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20!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28!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971600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51720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03848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355976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64088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44208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71600" y="580526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51720" y="580526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71600" y="4437112"/>
            <a:ext cx="79208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55976" y="609329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Выигрыш у Вали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21254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/>
              <a:t>Два игрока, Петя и Ваня, играют в следующую игру. Перед игроками лежит куча камней. Игроки ходят по очереди, первый ход делает Петя. За один ход игрок может </a:t>
            </a:r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ru-RU" b="1" dirty="0"/>
              <a:t>добавить в </a:t>
            </a:r>
            <a:r>
              <a:rPr lang="ru-RU" b="1" dirty="0" smtClean="0"/>
              <a:t>кучу один </a:t>
            </a:r>
            <a:r>
              <a:rPr lang="ru-RU" b="1" dirty="0"/>
              <a:t>камень</a:t>
            </a:r>
            <a:r>
              <a:rPr lang="ru-RU" dirty="0"/>
              <a:t> или </a:t>
            </a:r>
          </a:p>
          <a:p>
            <a:pPr marL="0" indent="0">
              <a:buNone/>
            </a:pPr>
            <a:r>
              <a:rPr lang="ru-RU" dirty="0"/>
              <a:t>б) </a:t>
            </a:r>
            <a:r>
              <a:rPr lang="ru-RU" b="1" dirty="0"/>
              <a:t>увеличить количество камней в куче в два раза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Игра завершается в тот момент, когда количество камней в куче становится не менее 28. Если при этом в куче оказалось не более 46 камней, то победителем считается игрок, сделавший последний ход. В противном случае победителем становится его противник. В начальный момент в куче было S камней, 1 </a:t>
            </a:r>
            <a:r>
              <a:rPr lang="ru-RU" dirty="0">
                <a:sym typeface="Symbol"/>
              </a:rPr>
              <a:t></a:t>
            </a:r>
            <a:r>
              <a:rPr lang="ru-RU" dirty="0"/>
              <a:t> S </a:t>
            </a:r>
            <a:r>
              <a:rPr lang="ru-RU" dirty="0">
                <a:sym typeface="Symbol"/>
              </a:rPr>
              <a:t></a:t>
            </a:r>
            <a:r>
              <a:rPr lang="ru-RU" dirty="0"/>
              <a:t> 27.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04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Задание 1. </a:t>
            </a:r>
            <a:r>
              <a:rPr lang="ru-RU" dirty="0"/>
              <a:t>а) При каких значениях числа S Петя может выиграть в один ход? Укажите все такие значения и соответствующие ходы Пети.</a:t>
            </a:r>
          </a:p>
          <a:p>
            <a:pPr marL="0" indent="0">
              <a:buNone/>
            </a:pPr>
            <a:r>
              <a:rPr lang="ru-RU" dirty="0"/>
              <a:t>б) У кого из игроков есть выигрышная стратегия при S = 24, 25, 26? Опишите выигрышные стратегии для этих случаев.</a:t>
            </a:r>
          </a:p>
          <a:p>
            <a:pPr marL="0" indent="0">
              <a:buNone/>
            </a:pPr>
            <a:r>
              <a:rPr lang="ru-RU" b="1" dirty="0"/>
              <a:t>Задание 2</a:t>
            </a:r>
            <a:r>
              <a:rPr lang="ru-RU" dirty="0"/>
              <a:t>. У кого из игроков есть выигрышная стратегия при </a:t>
            </a:r>
            <a:r>
              <a:rPr lang="en-US" dirty="0"/>
              <a:t>S</a:t>
            </a:r>
            <a:r>
              <a:rPr lang="ru-RU" dirty="0"/>
              <a:t> = 10, 11? Опишите соответствующие выигрышные стратегии.</a:t>
            </a:r>
          </a:p>
          <a:p>
            <a:pPr marL="0" indent="0">
              <a:buNone/>
            </a:pPr>
            <a:r>
              <a:rPr lang="ru-RU" b="1" dirty="0"/>
              <a:t>Задание 3</a:t>
            </a:r>
            <a:r>
              <a:rPr lang="ru-RU" dirty="0"/>
              <a:t>. У кого из игроков есть выигрышная стратегия при </a:t>
            </a:r>
            <a:r>
              <a:rPr lang="en-US" dirty="0"/>
              <a:t>S</a:t>
            </a:r>
            <a:r>
              <a:rPr lang="ru-RU" dirty="0"/>
              <a:t> = 8?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80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Задание 1. </a:t>
            </a:r>
            <a:r>
              <a:rPr lang="ru-RU" sz="2400" dirty="0"/>
              <a:t>а) При каких значениях числа S Петя может выиграть в один ход? Укажите все такие значения и соответствующие ходы Пети</a:t>
            </a:r>
            <a:r>
              <a:rPr lang="ru-RU" sz="2400" dirty="0" smtClean="0"/>
              <a:t>. </a:t>
            </a:r>
            <a:r>
              <a:rPr lang="ru-RU" sz="2000" dirty="0"/>
              <a:t>1 </a:t>
            </a:r>
            <a:r>
              <a:rPr lang="ru-RU" sz="2000" dirty="0">
                <a:sym typeface="Symbol"/>
              </a:rPr>
              <a:t></a:t>
            </a:r>
            <a:r>
              <a:rPr lang="ru-RU" sz="2000" dirty="0"/>
              <a:t> S </a:t>
            </a:r>
            <a:r>
              <a:rPr lang="ru-RU" sz="2000" dirty="0">
                <a:sym typeface="Symbol"/>
              </a:rPr>
              <a:t></a:t>
            </a:r>
            <a:r>
              <a:rPr lang="ru-RU" sz="2000" dirty="0"/>
              <a:t> </a:t>
            </a:r>
            <a:r>
              <a:rPr lang="ru-RU" sz="2000" dirty="0" smtClean="0"/>
              <a:t>27    1)  +1             2)    *2         выигрыш </a:t>
            </a:r>
            <a:r>
              <a:rPr lang="ru-RU" sz="2400" dirty="0" smtClean="0"/>
              <a:t>28 </a:t>
            </a:r>
            <a:r>
              <a:rPr lang="ru-RU" sz="2400" dirty="0">
                <a:sym typeface="Symbol"/>
              </a:rPr>
              <a:t></a:t>
            </a:r>
            <a:r>
              <a:rPr lang="ru-RU" sz="2400" dirty="0"/>
              <a:t> S </a:t>
            </a:r>
            <a:r>
              <a:rPr lang="ru-RU" sz="2400" dirty="0">
                <a:sym typeface="Symbol"/>
              </a:rPr>
              <a:t></a:t>
            </a:r>
            <a:r>
              <a:rPr lang="ru-RU" sz="2400" dirty="0"/>
              <a:t> </a:t>
            </a:r>
            <a:r>
              <a:rPr lang="ru-RU" sz="2400" dirty="0" smtClean="0"/>
              <a:t>46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Петя может выиграть в один </a:t>
            </a:r>
            <a:r>
              <a:rPr lang="ru-RU" sz="2400" dirty="0" smtClean="0"/>
              <a:t>ход, если число камней в куче </a:t>
            </a:r>
          </a:p>
          <a:p>
            <a:r>
              <a:rPr lang="ru-RU" sz="2400" dirty="0" smtClean="0"/>
              <a:t>от 14 до 23 – в этом случае он удваивает число камней</a:t>
            </a:r>
          </a:p>
          <a:p>
            <a:r>
              <a:rPr lang="ru-RU" sz="2400" dirty="0" smtClean="0"/>
              <a:t>27 камней – в этом </a:t>
            </a:r>
            <a:r>
              <a:rPr lang="ru-RU" sz="2400" dirty="0"/>
              <a:t>случае он </a:t>
            </a:r>
            <a:r>
              <a:rPr lang="ru-RU" sz="2400" dirty="0" smtClean="0"/>
              <a:t>добавляет 1 камень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4766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б) У кого из игроков есть выигрышная стратегия при S = 24, 25, 26? Опишите выигрышные стратегии для этих случаев.</a:t>
            </a:r>
          </a:p>
          <a:p>
            <a:r>
              <a:rPr lang="ru-RU" sz="2400" dirty="0"/>
              <a:t>при S = 24, 25, </a:t>
            </a:r>
            <a:r>
              <a:rPr lang="ru-RU" sz="2400" dirty="0" smtClean="0"/>
              <a:t>26 удваивать количество камней не имеет смысла, поэтому остается один ход – </a:t>
            </a:r>
            <a:r>
              <a:rPr lang="ru-RU" sz="2400" b="1" dirty="0" smtClean="0"/>
              <a:t>добавить один камень.</a:t>
            </a:r>
          </a:p>
          <a:p>
            <a:endParaRPr lang="ru-RU" sz="24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3368562"/>
              </p:ext>
            </p:extLst>
          </p:nvPr>
        </p:nvGraphicFramePr>
        <p:xfrm>
          <a:off x="971600" y="2636912"/>
          <a:ext cx="435428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26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27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28!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Выигрыш у Вани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835696" y="378904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635896" y="3770355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0331226"/>
              </p:ext>
            </p:extLst>
          </p:nvPr>
        </p:nvGraphicFramePr>
        <p:xfrm>
          <a:off x="971600" y="4725573"/>
          <a:ext cx="583264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3235"/>
                <a:gridCol w="833235"/>
                <a:gridCol w="833235"/>
                <a:gridCol w="833235"/>
                <a:gridCol w="833235"/>
                <a:gridCol w="833235"/>
                <a:gridCol w="83323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25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26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27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28!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Выигрыш у Пети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835696" y="587727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635896" y="5858587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148064" y="5858587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46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б) У кого из игроков есть выигрышная стратегия при S = 24, 25, 26? Опишите выигрышные стратегии для этих случаев.</a:t>
            </a:r>
          </a:p>
          <a:p>
            <a:r>
              <a:rPr lang="ru-RU" sz="2400" dirty="0"/>
              <a:t>при S = 24, 25, </a:t>
            </a:r>
            <a:r>
              <a:rPr lang="ru-RU" sz="2400" dirty="0" smtClean="0"/>
              <a:t>26 удваивать количество камней не имеет смысла, поэтому остается один ход – </a:t>
            </a:r>
            <a:r>
              <a:rPr lang="ru-RU" sz="2400" b="1" dirty="0" smtClean="0"/>
              <a:t>добавить один камень.</a:t>
            </a:r>
          </a:p>
          <a:p>
            <a:endParaRPr lang="ru-RU" sz="2400" b="1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4859403"/>
              </p:ext>
            </p:extLst>
          </p:nvPr>
        </p:nvGraphicFramePr>
        <p:xfrm>
          <a:off x="683572" y="2492896"/>
          <a:ext cx="756083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В2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24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25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26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27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28!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Выигрыш у Вани</a:t>
                      </a:r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1547664" y="364502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47864" y="362633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60032" y="362633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88224" y="362633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бъект 2"/>
          <p:cNvSpPr txBox="1">
            <a:spLocks/>
          </p:cNvSpPr>
          <p:nvPr/>
        </p:nvSpPr>
        <p:spPr>
          <a:xfrm>
            <a:off x="1043608" y="4509120"/>
            <a:ext cx="7056784" cy="1944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при S = </a:t>
            </a:r>
            <a:r>
              <a:rPr lang="ru-RU" sz="2400" dirty="0" smtClean="0"/>
              <a:t>24 выигрыш у Вани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S = </a:t>
            </a:r>
            <a:r>
              <a:rPr lang="ru-RU" sz="2400" dirty="0" smtClean="0"/>
              <a:t>25 </a:t>
            </a:r>
            <a:r>
              <a:rPr lang="ru-RU" sz="2400" dirty="0"/>
              <a:t>выигрыш у </a:t>
            </a:r>
            <a:r>
              <a:rPr lang="ru-RU" sz="2400" dirty="0" smtClean="0"/>
              <a:t>Пети</a:t>
            </a:r>
            <a:endParaRPr lang="ru-RU" sz="2400" dirty="0"/>
          </a:p>
          <a:p>
            <a:r>
              <a:rPr lang="ru-RU" sz="2400" dirty="0" smtClean="0"/>
              <a:t>при </a:t>
            </a:r>
            <a:r>
              <a:rPr lang="ru-RU" sz="2400" dirty="0"/>
              <a:t>S = </a:t>
            </a:r>
            <a:r>
              <a:rPr lang="ru-RU" sz="2400" dirty="0" smtClean="0"/>
              <a:t>26 </a:t>
            </a:r>
            <a:r>
              <a:rPr lang="ru-RU" sz="2400" dirty="0"/>
              <a:t>выигрыш у Вани</a:t>
            </a:r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3262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Задание 2</a:t>
            </a:r>
            <a:r>
              <a:rPr lang="ru-RU" sz="2400" dirty="0"/>
              <a:t>. У кого из игроков есть выигрышная стратегия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 </a:t>
            </a:r>
            <a:r>
              <a:rPr lang="en-US" sz="2400" dirty="0"/>
              <a:t>S</a:t>
            </a:r>
            <a:r>
              <a:rPr lang="ru-RU" sz="2400" dirty="0"/>
              <a:t> = 10, 11? Опишите соответствующие выигрышные стратегии.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/>
          </a:bodyPr>
          <a:lstStyle/>
          <a:p>
            <a:r>
              <a:rPr lang="ru-RU" sz="2400" dirty="0"/>
              <a:t>при </a:t>
            </a:r>
            <a:r>
              <a:rPr lang="en-US" sz="2400" dirty="0"/>
              <a:t>S</a:t>
            </a:r>
            <a:r>
              <a:rPr lang="ru-RU" sz="2400" dirty="0"/>
              <a:t> = 10, </a:t>
            </a:r>
            <a:r>
              <a:rPr lang="ru-RU" sz="2400" dirty="0" smtClean="0"/>
              <a:t>11 Пети удваивать нет смысла, т.к. число камней станет 20 и 22 соответственно и Ваня выиграет своим первым ходом, </a:t>
            </a:r>
            <a:r>
              <a:rPr lang="ru-RU" sz="2400" dirty="0"/>
              <a:t>поэтому остается один ход – </a:t>
            </a:r>
            <a:r>
              <a:rPr lang="ru-RU" sz="2400" b="1" dirty="0"/>
              <a:t>добавить один камень.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500773"/>
              </p:ext>
            </p:extLst>
          </p:nvPr>
        </p:nvGraphicFramePr>
        <p:xfrm>
          <a:off x="827584" y="3356992"/>
          <a:ext cx="590465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/>
                <a:gridCol w="984109"/>
                <a:gridCol w="984109"/>
                <a:gridCol w="984109"/>
                <a:gridCol w="984109"/>
                <a:gridCol w="98410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П3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r>
                        <a:rPr lang="ru-RU" sz="2400" dirty="0" smtClean="0"/>
                        <a:t> = </a:t>
                      </a:r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28!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Выигрыш у Пети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3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Программа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var</a:t>
            </a:r>
            <a:r>
              <a:rPr lang="en-US" b="1" dirty="0"/>
              <a:t> n, k: integer;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begin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read(n);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k := 0;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while k mod 5 = 0 do begin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    </a:t>
            </a:r>
            <a:r>
              <a:rPr lang="en-US" b="1" dirty="0"/>
              <a:t>k</a:t>
            </a:r>
            <a:r>
              <a:rPr lang="ru-RU" b="1" dirty="0"/>
              <a:t> := </a:t>
            </a:r>
            <a:r>
              <a:rPr lang="en-US" b="1" dirty="0"/>
              <a:t>k</a:t>
            </a:r>
            <a:r>
              <a:rPr lang="ru-RU" b="1" dirty="0"/>
              <a:t> + 1;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    </a:t>
            </a:r>
            <a:r>
              <a:rPr lang="en-US" b="1" dirty="0"/>
              <a:t>n</a:t>
            </a:r>
            <a:r>
              <a:rPr lang="ru-RU" b="1" dirty="0"/>
              <a:t> := </a:t>
            </a:r>
            <a:r>
              <a:rPr lang="en-US" b="1" dirty="0"/>
              <a:t>n div</a:t>
            </a:r>
            <a:r>
              <a:rPr lang="ru-RU" b="1" dirty="0"/>
              <a:t> 5;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  </a:t>
            </a:r>
            <a:r>
              <a:rPr lang="en-US" b="1" dirty="0"/>
              <a:t>end</a:t>
            </a:r>
            <a:r>
              <a:rPr lang="ru-RU" b="1" dirty="0"/>
              <a:t>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if k = 1 then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 err="1"/>
              <a:t>writeln</a:t>
            </a:r>
            <a:r>
              <a:rPr lang="en-US" b="1" dirty="0"/>
              <a:t>(k)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else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 err="1"/>
              <a:t>writeln</a:t>
            </a:r>
            <a:r>
              <a:rPr lang="en-US" b="1" dirty="0"/>
              <a:t>('He </a:t>
            </a:r>
            <a:r>
              <a:rPr lang="en-US" b="1" dirty="0" err="1"/>
              <a:t>существует</a:t>
            </a:r>
            <a:r>
              <a:rPr lang="en-US" b="1" dirty="0"/>
              <a:t>')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end.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096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Задание 2</a:t>
            </a:r>
            <a:r>
              <a:rPr lang="ru-RU" sz="2400" dirty="0"/>
              <a:t>. У кого из игроков есть выигрышная стратегия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 </a:t>
            </a:r>
            <a:r>
              <a:rPr lang="en-US" sz="2400" dirty="0"/>
              <a:t>S</a:t>
            </a:r>
            <a:r>
              <a:rPr lang="ru-RU" sz="2400" dirty="0"/>
              <a:t> = 10, 11? Опишите соответствующие выигрышные стратегии.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rmAutofit/>
          </a:bodyPr>
          <a:lstStyle/>
          <a:p>
            <a:r>
              <a:rPr lang="ru-RU" sz="2400" dirty="0"/>
              <a:t>при </a:t>
            </a:r>
            <a:r>
              <a:rPr lang="en-US" sz="2400" dirty="0"/>
              <a:t>S</a:t>
            </a:r>
            <a:r>
              <a:rPr lang="ru-RU" sz="2400" dirty="0"/>
              <a:t> = </a:t>
            </a:r>
            <a:r>
              <a:rPr lang="ru-RU" sz="2400" dirty="0" smtClean="0"/>
              <a:t>11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2277651"/>
              </p:ext>
            </p:extLst>
          </p:nvPr>
        </p:nvGraphicFramePr>
        <p:xfrm>
          <a:off x="827584" y="3356992"/>
          <a:ext cx="590465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/>
                <a:gridCol w="984109"/>
                <a:gridCol w="984109"/>
                <a:gridCol w="984109"/>
                <a:gridCol w="984109"/>
                <a:gridCol w="98410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r>
                        <a:rPr lang="ru-RU" sz="2400" dirty="0" smtClean="0"/>
                        <a:t> = </a:t>
                      </a:r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28!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Выигрыш у Вани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416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Задание 3</a:t>
            </a:r>
            <a:r>
              <a:rPr lang="ru-RU" sz="2400" dirty="0"/>
              <a:t>. У кого из игроков есть выигрышная стратегия при </a:t>
            </a:r>
            <a:r>
              <a:rPr lang="en-US" sz="2400" dirty="0"/>
              <a:t>S</a:t>
            </a:r>
            <a:r>
              <a:rPr lang="ru-RU" sz="2400" dirty="0"/>
              <a:t> = 8?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Пети нет смысла удваивать, т.к. Ваня выиграет своим первым ходом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4435549"/>
              </p:ext>
            </p:extLst>
          </p:nvPr>
        </p:nvGraphicFramePr>
        <p:xfrm>
          <a:off x="467544" y="3284984"/>
          <a:ext cx="8424936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96592"/>
                <a:gridCol w="500688"/>
                <a:gridCol w="548640"/>
                <a:gridCol w="548640"/>
                <a:gridCol w="548640"/>
                <a:gridCol w="548640"/>
                <a:gridCol w="548640"/>
                <a:gridCol w="548640"/>
                <a:gridCol w="74397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П1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В1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П2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В2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П3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В3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П4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+1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+1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*2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9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10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12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13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14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28!</a:t>
                      </a:r>
                      <a:endParaRPr lang="ru-RU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34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Задание 3</a:t>
            </a:r>
            <a:r>
              <a:rPr lang="ru-RU" sz="2400" dirty="0"/>
              <a:t>. У кого из игроков есть выигрышная стратегия при </a:t>
            </a:r>
            <a:r>
              <a:rPr lang="en-US" sz="2400" dirty="0"/>
              <a:t>S</a:t>
            </a:r>
            <a:r>
              <a:rPr lang="ru-RU" sz="2400" dirty="0"/>
              <a:t> = 8?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1457903"/>
              </p:ext>
            </p:extLst>
          </p:nvPr>
        </p:nvGraphicFramePr>
        <p:xfrm>
          <a:off x="467544" y="3284984"/>
          <a:ext cx="842493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74397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28!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36!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971600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07704" y="4581128"/>
            <a:ext cx="75608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03848" y="538806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9732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39852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3968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36096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44208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96336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38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Задание 3</a:t>
            </a:r>
            <a:r>
              <a:rPr lang="ru-RU" sz="2400" dirty="0"/>
              <a:t>. У кого из игроков есть выигрышная стратегия при </a:t>
            </a:r>
            <a:r>
              <a:rPr lang="en-US" sz="2400" dirty="0"/>
              <a:t>S</a:t>
            </a:r>
            <a:r>
              <a:rPr lang="ru-RU" sz="2400" dirty="0"/>
              <a:t> = 8?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Пети нет смысла </a:t>
            </a:r>
            <a:r>
              <a:rPr lang="ru-RU" sz="2400" dirty="0" err="1" smtClean="0"/>
              <a:t>удваивать,т.к</a:t>
            </a:r>
            <a:r>
              <a:rPr lang="ru-RU" sz="2400" dirty="0" smtClean="0"/>
              <a:t>. Ваня выиграет своим первым ходом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8951985"/>
              </p:ext>
            </p:extLst>
          </p:nvPr>
        </p:nvGraphicFramePr>
        <p:xfrm>
          <a:off x="467544" y="3284984"/>
          <a:ext cx="82296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28!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44!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971600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07704" y="443711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03848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355976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436096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16216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596336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436096" y="537321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067944" y="4725144"/>
            <a:ext cx="86409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72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Задание 3</a:t>
            </a:r>
            <a:r>
              <a:rPr lang="ru-RU" sz="2400" dirty="0"/>
              <a:t>. У кого из игроков есть выигрышная стратегия при </a:t>
            </a:r>
            <a:r>
              <a:rPr lang="en-US" sz="2400" dirty="0"/>
              <a:t>S</a:t>
            </a:r>
            <a:r>
              <a:rPr lang="ru-RU" sz="2400" dirty="0"/>
              <a:t> = 8?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0859352"/>
              </p:ext>
            </p:extLst>
          </p:nvPr>
        </p:nvGraphicFramePr>
        <p:xfrm>
          <a:off x="467544" y="3284984"/>
          <a:ext cx="82296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28!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52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971600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07704" y="443711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03848" y="4424661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3968" y="4424661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436096" y="4424661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16216" y="4424661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596336" y="4424661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596336" y="537321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156176" y="4581128"/>
            <a:ext cx="93610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552" y="580526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любых ходах Вани выигрывает Петя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315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Последовательно выполните следующее.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Напишите</a:t>
            </a:r>
            <a:r>
              <a:rPr lang="ru-RU" dirty="0"/>
              <a:t>, что выведет эта программа при вводе числа 25.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</a:t>
            </a:r>
            <a:r>
              <a:rPr lang="ru-RU" dirty="0"/>
              <a:t>пример числа, при вводе которого приведённая программа напечатает то, что требуется.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</a:t>
            </a:r>
            <a:r>
              <a:rPr lang="ru-RU" dirty="0"/>
              <a:t>в программе все ошибки (их может быть одна или несколько). Для каждой ошибки выпишите строку, в которой она допущена, и приведите эту же строку в исправленном виде.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539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Напишите, что выведет эта программа при вводе числа 25.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 smtClean="0"/>
              <a:t>var</a:t>
            </a:r>
            <a:r>
              <a:rPr lang="en-US" sz="2400" b="1" dirty="0" smtClean="0"/>
              <a:t> n, k: integer;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begin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  read(n);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  k := 0;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  while k mod 5 = 0 do begin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    </a:t>
            </a:r>
            <a:r>
              <a:rPr lang="en-US" sz="2400" b="1" dirty="0" smtClean="0"/>
              <a:t>k</a:t>
            </a:r>
            <a:r>
              <a:rPr lang="ru-RU" sz="2400" b="1" dirty="0" smtClean="0"/>
              <a:t> := </a:t>
            </a:r>
            <a:r>
              <a:rPr lang="en-US" sz="2400" b="1" dirty="0" smtClean="0"/>
              <a:t>k</a:t>
            </a:r>
            <a:r>
              <a:rPr lang="ru-RU" sz="2400" b="1" dirty="0" smtClean="0"/>
              <a:t> + 1;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    </a:t>
            </a:r>
            <a:r>
              <a:rPr lang="en-US" sz="2400" b="1" dirty="0" smtClean="0"/>
              <a:t>n</a:t>
            </a:r>
            <a:r>
              <a:rPr lang="ru-RU" sz="2400" b="1" dirty="0" smtClean="0"/>
              <a:t> := </a:t>
            </a:r>
            <a:r>
              <a:rPr lang="en-US" sz="2400" b="1" dirty="0" smtClean="0"/>
              <a:t>n div</a:t>
            </a:r>
            <a:r>
              <a:rPr lang="ru-RU" sz="2400" b="1" dirty="0" smtClean="0"/>
              <a:t> 5;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  </a:t>
            </a:r>
            <a:r>
              <a:rPr lang="en-US" sz="2400" b="1" dirty="0" smtClean="0"/>
              <a:t>end</a:t>
            </a:r>
            <a:r>
              <a:rPr lang="ru-RU" sz="2400" b="1" dirty="0" smtClean="0"/>
              <a:t>;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  if k = 1 then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writeln</a:t>
            </a:r>
            <a:r>
              <a:rPr lang="en-US" sz="2400" b="1" dirty="0" smtClean="0"/>
              <a:t>(k)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  else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writeln</a:t>
            </a:r>
            <a:r>
              <a:rPr lang="en-US" sz="2400" b="1" dirty="0" smtClean="0"/>
              <a:t>('He </a:t>
            </a:r>
            <a:r>
              <a:rPr lang="en-US" sz="2400" b="1" dirty="0" err="1" smtClean="0"/>
              <a:t>существует</a:t>
            </a:r>
            <a:r>
              <a:rPr lang="en-US" sz="2400" b="1" dirty="0" smtClean="0"/>
              <a:t>')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end.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k= 1(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Выноска 1 3"/>
          <p:cNvSpPr/>
          <p:nvPr/>
        </p:nvSpPr>
        <p:spPr>
          <a:xfrm>
            <a:off x="3131840" y="1340768"/>
            <a:ext cx="3240360" cy="432048"/>
          </a:xfrm>
          <a:prstGeom prst="borderCallout1">
            <a:avLst>
              <a:gd name="adj1" fmla="val 18750"/>
              <a:gd name="adj2" fmla="val -8333"/>
              <a:gd name="adj3" fmla="val 109341"/>
              <a:gd name="adj4" fmla="val -4507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N=25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1 4"/>
          <p:cNvSpPr/>
          <p:nvPr/>
        </p:nvSpPr>
        <p:spPr>
          <a:xfrm>
            <a:off x="4355976" y="2204864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80912"/>
              <a:gd name="adj4" fmla="val -2232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0 mod 5 = 0 (</a:t>
            </a:r>
            <a:r>
              <a:rPr lang="ru-RU" sz="2400" b="1" dirty="0" smtClean="0">
                <a:solidFill>
                  <a:schemeClr val="tx1"/>
                </a:solidFill>
              </a:rPr>
              <a:t>да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Выноска 1 5"/>
          <p:cNvSpPr/>
          <p:nvPr/>
        </p:nvSpPr>
        <p:spPr>
          <a:xfrm>
            <a:off x="4355976" y="2653096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46164"/>
              <a:gd name="adj4" fmla="val -10139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k= 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Выноска 1 6"/>
          <p:cNvSpPr/>
          <p:nvPr/>
        </p:nvSpPr>
        <p:spPr>
          <a:xfrm>
            <a:off x="4355976" y="3085144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49323"/>
              <a:gd name="adj4" fmla="val -9103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n=25 div 5 (5)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Выноска 1 7"/>
          <p:cNvSpPr/>
          <p:nvPr/>
        </p:nvSpPr>
        <p:spPr>
          <a:xfrm>
            <a:off x="6732240" y="2204864"/>
            <a:ext cx="2376263" cy="432048"/>
          </a:xfrm>
          <a:prstGeom prst="borderCallout1">
            <a:avLst>
              <a:gd name="adj1" fmla="val 25068"/>
              <a:gd name="adj2" fmla="val -331"/>
              <a:gd name="adj3" fmla="val 17735"/>
              <a:gd name="adj4" fmla="val -21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 mod 5 = 0 (</a:t>
            </a:r>
            <a:r>
              <a:rPr lang="ru-RU" sz="2400" b="1" dirty="0" smtClean="0">
                <a:solidFill>
                  <a:schemeClr val="tx1"/>
                </a:solidFill>
              </a:rPr>
              <a:t>нет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4310870" y="3717032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74594"/>
              <a:gd name="adj4" fmla="val -8301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k= 1(</a:t>
            </a:r>
            <a:r>
              <a:rPr lang="ru-RU" sz="2400" b="1" dirty="0" smtClean="0">
                <a:solidFill>
                  <a:schemeClr val="tx1"/>
                </a:solidFill>
              </a:rPr>
              <a:t>да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4310870" y="4149080"/>
            <a:ext cx="2376264" cy="432048"/>
          </a:xfrm>
          <a:prstGeom prst="borderCallout1">
            <a:avLst>
              <a:gd name="adj1" fmla="val 25068"/>
              <a:gd name="adj2" fmla="val -331"/>
              <a:gd name="adj3" fmla="val 74594"/>
              <a:gd name="adj4" fmla="val -8301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Выноска 1 10"/>
          <p:cNvSpPr/>
          <p:nvPr/>
        </p:nvSpPr>
        <p:spPr>
          <a:xfrm>
            <a:off x="4331538" y="5013176"/>
            <a:ext cx="4416925" cy="1224136"/>
          </a:xfrm>
          <a:prstGeom prst="borderCallout1">
            <a:avLst>
              <a:gd name="adj1" fmla="val 25068"/>
              <a:gd name="adj2" fmla="val -331"/>
              <a:gd name="adj3" fmla="val 25539"/>
              <a:gd name="adj4" fmla="val -51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Т.е. независимо от </a:t>
            </a:r>
            <a:r>
              <a:rPr lang="en-US" sz="2400" b="1" dirty="0" smtClean="0">
                <a:solidFill>
                  <a:schemeClr val="tx1"/>
                </a:solidFill>
              </a:rPr>
              <a:t>n </a:t>
            </a:r>
            <a:r>
              <a:rPr lang="ru-RU" sz="2400" b="1" dirty="0" smtClean="0">
                <a:solidFill>
                  <a:schemeClr val="tx1"/>
                </a:solidFill>
              </a:rPr>
              <a:t>результат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k= 1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0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Приведите пример числа, при вводе которого приведённая программа напечатает то, что требуется.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Т.к. независимо от числа, ответ всегда 1, то подходит единственное число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96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Найдите в программе все ошибки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n, k: integer;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begin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read(n);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k := 0;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while k mod 5 = 0 do begin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en-US" b="1" dirty="0" smtClean="0"/>
              <a:t>k</a:t>
            </a:r>
            <a:r>
              <a:rPr lang="ru-RU" b="1" dirty="0" smtClean="0"/>
              <a:t> := </a:t>
            </a:r>
            <a:r>
              <a:rPr lang="en-US" b="1" dirty="0" smtClean="0"/>
              <a:t>k</a:t>
            </a:r>
            <a:r>
              <a:rPr lang="ru-RU" b="1" dirty="0" smtClean="0"/>
              <a:t> + 1;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en-US" b="1" dirty="0" smtClean="0"/>
              <a:t>n</a:t>
            </a:r>
            <a:r>
              <a:rPr lang="ru-RU" b="1" dirty="0" smtClean="0"/>
              <a:t> := </a:t>
            </a:r>
            <a:r>
              <a:rPr lang="en-US" b="1" dirty="0" smtClean="0"/>
              <a:t>n div</a:t>
            </a:r>
            <a:r>
              <a:rPr lang="ru-RU" b="1" dirty="0" smtClean="0"/>
              <a:t> 5;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en-US" b="1" dirty="0" smtClean="0"/>
              <a:t>end</a:t>
            </a:r>
            <a:r>
              <a:rPr lang="ru-RU" b="1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if k = 1 then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writeln</a:t>
            </a:r>
            <a:r>
              <a:rPr lang="en-US" b="1" dirty="0" smtClean="0"/>
              <a:t>(k)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else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writeln</a:t>
            </a:r>
            <a:r>
              <a:rPr lang="en-US" b="1" dirty="0" smtClean="0"/>
              <a:t> ('He </a:t>
            </a:r>
            <a:r>
              <a:rPr lang="en-US" b="1" dirty="0" err="1" smtClean="0"/>
              <a:t>существует</a:t>
            </a:r>
            <a:r>
              <a:rPr lang="en-US" b="1" dirty="0" smtClean="0"/>
              <a:t>')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end.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Выноска 1 3"/>
          <p:cNvSpPr/>
          <p:nvPr/>
        </p:nvSpPr>
        <p:spPr>
          <a:xfrm>
            <a:off x="4572000" y="2060848"/>
            <a:ext cx="3888432" cy="1152128"/>
          </a:xfrm>
          <a:prstGeom prst="borderCallout1">
            <a:avLst>
              <a:gd name="adj1" fmla="val 25068"/>
              <a:gd name="adj2" fmla="val -331"/>
              <a:gd name="adj3" fmla="val 44980"/>
              <a:gd name="adj4" fmla="val -828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Строка с ошибкой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Правильная строка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while n mod 5 = 0 do begin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1 4"/>
          <p:cNvSpPr/>
          <p:nvPr/>
        </p:nvSpPr>
        <p:spPr>
          <a:xfrm>
            <a:off x="4572000" y="3501008"/>
            <a:ext cx="3888432" cy="1152128"/>
          </a:xfrm>
          <a:prstGeom prst="borderCallout1">
            <a:avLst>
              <a:gd name="adj1" fmla="val 25068"/>
              <a:gd name="adj2" fmla="val -331"/>
              <a:gd name="adj3" fmla="val 59195"/>
              <a:gd name="adj4" fmla="val -5777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Строка с ошибкой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Правильная строка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if </a:t>
            </a:r>
            <a:r>
              <a:rPr lang="en-US" sz="2400" b="1" dirty="0">
                <a:solidFill>
                  <a:schemeClr val="tx1"/>
                </a:solidFill>
              </a:rPr>
              <a:t>n</a:t>
            </a:r>
            <a:r>
              <a:rPr lang="en-US" sz="2400" b="1" dirty="0" smtClean="0">
                <a:solidFill>
                  <a:schemeClr val="tx1"/>
                </a:solidFill>
              </a:rPr>
              <a:t> = 1 then    </a:t>
            </a:r>
            <a:r>
              <a:rPr lang="en-US" sz="2400" b="1" dirty="0" err="1" smtClean="0">
                <a:solidFill>
                  <a:schemeClr val="tx1"/>
                </a:solidFill>
              </a:rPr>
              <a:t>writeln</a:t>
            </a:r>
            <a:r>
              <a:rPr lang="en-US" sz="2400" b="1" dirty="0" smtClean="0">
                <a:solidFill>
                  <a:schemeClr val="tx1"/>
                </a:solidFill>
              </a:rPr>
              <a:t>(k)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Дано целое положительное число N, не превосходящее 1000. Необходимо определить, является ли это число степенью числа </a:t>
            </a:r>
            <a:r>
              <a:rPr lang="ru-RU" dirty="0" smtClean="0"/>
              <a:t>7, то </a:t>
            </a:r>
            <a:r>
              <a:rPr lang="ru-RU" dirty="0"/>
              <a:t>есть требуется определить, существует ли такое целое число К, что </a:t>
            </a:r>
            <a:r>
              <a:rPr lang="ru-RU" dirty="0" smtClean="0"/>
              <a:t>7</a:t>
            </a:r>
            <a:r>
              <a:rPr lang="ru-RU" baseline="30000" dirty="0" smtClean="0"/>
              <a:t>K</a:t>
            </a:r>
            <a:r>
              <a:rPr lang="ru-RU" dirty="0" smtClean="0"/>
              <a:t> </a:t>
            </a:r>
            <a:r>
              <a:rPr lang="ru-RU" dirty="0"/>
              <a:t>=N, и вывести это число либо сообщение, что такого числа не существует. Для решения этой задачи ученик написал программу, но, к сожалению, его программа оказалась неверной.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54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Программа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var</a:t>
            </a:r>
            <a:r>
              <a:rPr lang="en-US" b="1" dirty="0"/>
              <a:t> n, k: integer;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begin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read(n);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k := 0;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while n mod 7 = 0 do begin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  k := k + n div 7;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  n := n div 7;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end;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if n &lt;= 7 then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 err="1"/>
              <a:t>writeln</a:t>
            </a:r>
            <a:r>
              <a:rPr lang="en-US" b="1" dirty="0"/>
              <a:t>(k)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else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 err="1"/>
              <a:t>writeln</a:t>
            </a:r>
            <a:r>
              <a:rPr lang="en-US" b="1" dirty="0"/>
              <a:t>('He </a:t>
            </a:r>
            <a:r>
              <a:rPr lang="en-US" b="1" dirty="0" err="1"/>
              <a:t>существует</a:t>
            </a:r>
            <a:r>
              <a:rPr lang="en-US" b="1" dirty="0"/>
              <a:t>')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end.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16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2671</Words>
  <Application>Microsoft Office PowerPoint</Application>
  <PresentationFormat>Экран (4:3)</PresentationFormat>
  <Paragraphs>466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Разбор заданий ЕГЭ</vt:lpstr>
      <vt:lpstr>Слайд 2</vt:lpstr>
      <vt:lpstr>Программа</vt:lpstr>
      <vt:lpstr>Задания</vt:lpstr>
      <vt:lpstr>Напишите, что выведет эта программа при вводе числа 25.</vt:lpstr>
      <vt:lpstr>Приведите пример числа, при вводе которого приведённая программа напечатает то, что требуется.</vt:lpstr>
      <vt:lpstr>Найдите в программе все ошибки</vt:lpstr>
      <vt:lpstr>Слайд 8</vt:lpstr>
      <vt:lpstr>Программа</vt:lpstr>
      <vt:lpstr>Задания</vt:lpstr>
      <vt:lpstr>Напишите, что выведет эта программа при вводе числа 49.</vt:lpstr>
      <vt:lpstr>Приведите пример числа, при вводе которого приведённая программа напечатает то, что требуется.</vt:lpstr>
      <vt:lpstr>Найдите в программе все ошибки</vt:lpstr>
      <vt:lpstr>Слайд 14</vt:lpstr>
      <vt:lpstr>Слайд 15</vt:lpstr>
      <vt:lpstr>Анализ ошибок</vt:lpstr>
      <vt:lpstr>Слайд 17</vt:lpstr>
      <vt:lpstr>Слайд 18</vt:lpstr>
      <vt:lpstr>Задание 1. а) При каких значениях числа S Паша может выиграть в один ход? Укажите все такие значения и соответствующие ходы Паши. 1  S  19    1)  +1             2)    *2         выигрыш 20  S  30 </vt:lpstr>
      <vt:lpstr>Слайд 20</vt:lpstr>
      <vt:lpstr>Слайд 21</vt:lpstr>
      <vt:lpstr>Задание 2. У кого из игроков есть выигрышная стратегия  при S = 9, 8? Опишите соответствующие выигрышные стратегии. </vt:lpstr>
      <vt:lpstr>Задание 3. У кого из игроков есть выигрышная стратегия при S = 7?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позиции. Пети нет смысла удваивать, т.к. Валя выиграет своим первым ходом</vt:lpstr>
      <vt:lpstr>Слайд 24</vt:lpstr>
      <vt:lpstr>Слайд 25</vt:lpstr>
      <vt:lpstr>Задание 1. а) При каких значениях числа S Петя может выиграть в один ход? Укажите все такие значения и соответствующие ходы Пети. 1  S  27    1)  +1             2)    *2         выигрыш 28  S  46 </vt:lpstr>
      <vt:lpstr>Слайд 27</vt:lpstr>
      <vt:lpstr>Слайд 28</vt:lpstr>
      <vt:lpstr>Задание 2. У кого из игроков есть выигрышная стратегия  при S = 10, 11? Опишите соответствующие выигрышные стратегии. </vt:lpstr>
      <vt:lpstr>Задание 2. У кого из игроков есть выигрышная стратегия  при S = 10, 11? Опишите соответствующие выигрышные стратегии. </vt:lpstr>
      <vt:lpstr>Задание 3. У кого из игроков есть выигрышная стратегия при S = 8?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позиции. Пети нет смысла удваивать, т.к. Ваня выиграет своим первым ходом</vt:lpstr>
      <vt:lpstr>Задание 3. У кого из игроков есть выигрышная стратегия при S = 8?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позиции. </vt:lpstr>
      <vt:lpstr>Задание 3. У кого из игроков есть выигрышная стратегия при S = 8?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позиции. Пети нет смысла удваивать,т.к. Ваня выиграет своим первым ходом</vt:lpstr>
      <vt:lpstr>Задание 3. У кого из игроков есть выигрышная стратегия при S = 8? Постройте дерево всех партий, возможных при этой выигрышной стратегии (в виде рисунка или таблицы). На рёбрах дерева указывайте, кто делает ход; в узлах – количество камней в позиции.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ЕГЭ 2016</dc:title>
  <dc:creator>pc</dc:creator>
  <cp:lastModifiedBy>Игали СОШ Зам по УВР</cp:lastModifiedBy>
  <cp:revision>28</cp:revision>
  <dcterms:created xsi:type="dcterms:W3CDTF">2016-08-10T14:31:52Z</dcterms:created>
  <dcterms:modified xsi:type="dcterms:W3CDTF">2017-11-10T06:18:47Z</dcterms:modified>
</cp:coreProperties>
</file>