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8"/>
  </p:notesMasterIdLst>
  <p:sldIdLst>
    <p:sldId id="257" r:id="rId2"/>
    <p:sldId id="265" r:id="rId3"/>
    <p:sldId id="256" r:id="rId4"/>
    <p:sldId id="266" r:id="rId5"/>
    <p:sldId id="268" r:id="rId6"/>
    <p:sldId id="267" r:id="rId7"/>
    <p:sldId id="269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71" r:id="rId16"/>
    <p:sldId id="273" r:id="rId17"/>
    <p:sldId id="272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270" r:id="rId28"/>
    <p:sldId id="274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275" r:id="rId38"/>
    <p:sldId id="276" r:id="rId39"/>
    <p:sldId id="312" r:id="rId40"/>
    <p:sldId id="313" r:id="rId41"/>
    <p:sldId id="314" r:id="rId42"/>
    <p:sldId id="315" r:id="rId43"/>
    <p:sldId id="316" r:id="rId44"/>
    <p:sldId id="317" r:id="rId45"/>
    <p:sldId id="318" r:id="rId46"/>
    <p:sldId id="319" r:id="rId47"/>
    <p:sldId id="277" r:id="rId48"/>
    <p:sldId id="278" r:id="rId49"/>
    <p:sldId id="320" r:id="rId50"/>
    <p:sldId id="322" r:id="rId51"/>
    <p:sldId id="323" r:id="rId52"/>
    <p:sldId id="324" r:id="rId53"/>
    <p:sldId id="325" r:id="rId54"/>
    <p:sldId id="326" r:id="rId55"/>
    <p:sldId id="327" r:id="rId56"/>
    <p:sldId id="279" r:id="rId57"/>
    <p:sldId id="280" r:id="rId58"/>
    <p:sldId id="337" r:id="rId59"/>
    <p:sldId id="339" r:id="rId60"/>
    <p:sldId id="340" r:id="rId61"/>
    <p:sldId id="341" r:id="rId62"/>
    <p:sldId id="342" r:id="rId63"/>
    <p:sldId id="343" r:id="rId64"/>
    <p:sldId id="281" r:id="rId65"/>
    <p:sldId id="282" r:id="rId66"/>
    <p:sldId id="328" r:id="rId67"/>
    <p:sldId id="329" r:id="rId68"/>
    <p:sldId id="330" r:id="rId69"/>
    <p:sldId id="331" r:id="rId70"/>
    <p:sldId id="332" r:id="rId71"/>
    <p:sldId id="283" r:id="rId72"/>
    <p:sldId id="284" r:id="rId73"/>
    <p:sldId id="333" r:id="rId74"/>
    <p:sldId id="334" r:id="rId75"/>
    <p:sldId id="335" r:id="rId76"/>
    <p:sldId id="336" r:id="rId7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847252"/>
    <a:srgbClr val="00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521" autoAdjust="0"/>
    <p:restoredTop sz="90929"/>
  </p:normalViewPr>
  <p:slideViewPr>
    <p:cSldViewPr>
      <p:cViewPr>
        <p:scale>
          <a:sx n="75" d="100"/>
          <a:sy n="75" d="100"/>
        </p:scale>
        <p:origin x="-2070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52362-3509-4EFD-AB4A-056FB22F1D36}" type="datetimeFigureOut">
              <a:rPr lang="ru-RU" smtClean="0"/>
              <a:pPr/>
              <a:t>10.11.2017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AC26C-0779-4D10-86F9-F68637F957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049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AC26C-0779-4D10-86F9-F68637F957B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5776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AC26C-0779-4D10-86F9-F68637F957B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5640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AC26C-0779-4D10-86F9-F68637F957B3}" type="slidenum">
              <a:rPr lang="ru-RU" smtClean="0"/>
              <a:pPr/>
              <a:t>55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7869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AC26C-0779-4D10-86F9-F68637F957B3}" type="slidenum">
              <a:rPr lang="ru-RU" smtClean="0"/>
              <a:pPr/>
              <a:t>63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7869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ru-RU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78A24-EAFC-4187-848D-DE1CD281D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4896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2A564-09D2-425C-8C78-EDEE27E5ED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674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44F53-9AE6-4BB0-ABEF-95201D01A4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64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F9153-4C11-44BF-B3FD-0151E4EF2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836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3A9CD-0100-4DAD-B8C3-A4DDBFE1E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887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269B8-6DDF-44D3-B828-1B5106334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721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90F9A-E2C7-43B6-A109-2671E5C16C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204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31363-44F3-4BDA-B576-898C92661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649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15497-241D-4441-8D7C-2FFCB0717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728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6FB8B-6075-468D-8E1B-689D3C718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3947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B65F9-406F-49BE-8E32-80172BD77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9190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AFF6610-1275-4185-8B22-958D4C608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1676400" y="609600"/>
            <a:ext cx="6629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Monotype Corsiva"/>
            </a:endParaRP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1547813" y="1989138"/>
            <a:ext cx="6408737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 dirty="0"/>
              <a:t>Теория и практика решения </a:t>
            </a:r>
            <a:r>
              <a:rPr lang="ru-RU" sz="4400" b="1" dirty="0" smtClean="0"/>
              <a:t>заданий  ЕГЭ </a:t>
            </a:r>
            <a:r>
              <a:rPr lang="ru-RU" sz="4400" b="1" dirty="0"/>
              <a:t>по </a:t>
            </a:r>
            <a:r>
              <a:rPr lang="ru-RU" sz="4400" b="1" dirty="0" smtClean="0"/>
              <a:t>логике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115616" y="1628800"/>
            <a:ext cx="74168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200" i="1" dirty="0" smtClean="0"/>
              <a:t>3) Решение </a:t>
            </a:r>
            <a:r>
              <a:rPr lang="ru-RU" sz="3200" i="1" dirty="0"/>
              <a:t>логического </a:t>
            </a:r>
            <a:r>
              <a:rPr lang="ru-RU" sz="3200" i="1" dirty="0" smtClean="0"/>
              <a:t>уравнения –</a:t>
            </a:r>
            <a:r>
              <a:rPr lang="ru-RU" sz="3200" dirty="0" smtClean="0"/>
              <a:t>вначале это, возможно, самый сложный этап в решении задачи. Но позже, при накоплении опыта, он уже не будет казаться таким уж сложным </a:t>
            </a:r>
            <a:r>
              <a:rPr lang="ru-RU" sz="3200" dirty="0" smtClean="0">
                <a:sym typeface="Wingdings" pitchFamily="2" charset="2"/>
              </a:rPr>
              <a:t></a:t>
            </a:r>
            <a:endParaRPr lang="ru-RU" sz="3200" dirty="0" smtClean="0"/>
          </a:p>
          <a:p>
            <a:pPr marL="0" indent="0" eaLnBrk="1" hangingPunct="1">
              <a:spcBef>
                <a:spcPts val="1200"/>
              </a:spcBef>
            </a:pPr>
            <a:endParaRPr lang="ru-RU" sz="1200" dirty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Рассмотрим решение логического уравнения по шагам.</a:t>
            </a:r>
          </a:p>
        </p:txBody>
      </p:sp>
    </p:spTree>
    <p:extLst>
      <p:ext uri="{BB962C8B-B14F-4D97-AF65-F5344CB8AC3E}">
        <p14:creationId xmlns="" xmlns:p14="http://schemas.microsoft.com/office/powerpoint/2010/main" val="129271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115616" y="1628800"/>
            <a:ext cx="74168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200" dirty="0"/>
              <a:t>3.1. Представим логическое следование в базовых логических операциях по формуле: </a:t>
            </a:r>
            <a:r>
              <a:rPr lang="ru-RU" sz="3200" b="1" dirty="0">
                <a:solidFill>
                  <a:srgbClr val="C00000"/>
                </a:solidFill>
              </a:rPr>
              <a:t>А</a:t>
            </a:r>
            <a:r>
              <a:rPr lang="ru-RU" sz="3200" b="1" dirty="0"/>
              <a:t> </a:t>
            </a:r>
            <a:r>
              <a:rPr lang="ru-RU" sz="3200" b="1" dirty="0">
                <a:cs typeface="Arial"/>
              </a:rPr>
              <a:t>→ В = 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3200" b="1" dirty="0">
                <a:cs typeface="Arial"/>
              </a:rPr>
              <a:t> </a:t>
            </a:r>
            <a:r>
              <a:rPr lang="ru-RU" sz="3200" b="1" dirty="0">
                <a:cs typeface="Arial"/>
                <a:sym typeface="Symbol"/>
              </a:rPr>
              <a:t> </a:t>
            </a:r>
            <a:r>
              <a:rPr lang="ru-RU" sz="3200" b="1" dirty="0" smtClean="0">
                <a:cs typeface="Arial"/>
                <a:sym typeface="Symbol"/>
              </a:rPr>
              <a:t>В</a:t>
            </a:r>
            <a:r>
              <a:rPr lang="ru-RU" sz="3200" dirty="0" smtClean="0">
                <a:cs typeface="Arial"/>
                <a:sym typeface="Symbol"/>
              </a:rPr>
              <a:t>: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400" b="1" dirty="0">
                <a:solidFill>
                  <a:srgbClr val="C00000"/>
                </a:solidFill>
              </a:rPr>
              <a:t>(P ∧ Q) </a:t>
            </a:r>
            <a:r>
              <a:rPr lang="ru-RU" sz="4400" b="1" dirty="0">
                <a:solidFill>
                  <a:srgbClr val="000000"/>
                </a:solidFill>
              </a:rPr>
              <a:t>→ A = </a:t>
            </a:r>
            <a:r>
              <a:rPr lang="ru-RU" sz="4400" b="1" dirty="0" smtClean="0">
                <a:solidFill>
                  <a:srgbClr val="000000"/>
                </a:solidFill>
              </a:rPr>
              <a:t>1</a:t>
            </a:r>
          </a:p>
          <a:p>
            <a:pPr marL="0" lvl="0" indent="0" algn="ctr" eaLnBrk="1" hangingPunct="1">
              <a:spcBef>
                <a:spcPts val="1200"/>
              </a:spcBef>
            </a:pPr>
            <a:endParaRPr lang="ru-RU" sz="4400" b="1" dirty="0">
              <a:solidFill>
                <a:srgbClr val="000000"/>
              </a:solidFill>
            </a:endParaRP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4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400" b="1" dirty="0" smtClean="0">
                <a:solidFill>
                  <a:srgbClr val="C00000"/>
                </a:solidFill>
              </a:rPr>
              <a:t>(</a:t>
            </a:r>
            <a:r>
              <a:rPr lang="ru-RU" sz="4400" b="1" dirty="0">
                <a:solidFill>
                  <a:srgbClr val="C00000"/>
                </a:solidFill>
              </a:rPr>
              <a:t>P ∧ Q) </a:t>
            </a:r>
            <a:r>
              <a:rPr lang="ru-RU" sz="4400" b="1" dirty="0">
                <a:solidFill>
                  <a:srgbClr val="000000"/>
                </a:solidFill>
                <a:cs typeface="Arial"/>
                <a:sym typeface="Symbol"/>
              </a:rPr>
              <a:t></a:t>
            </a:r>
            <a:r>
              <a:rPr lang="ru-RU" sz="4400" b="1" dirty="0" smtClean="0">
                <a:solidFill>
                  <a:srgbClr val="000000"/>
                </a:solidFill>
              </a:rPr>
              <a:t> </a:t>
            </a:r>
            <a:r>
              <a:rPr lang="ru-RU" sz="4400" b="1" dirty="0">
                <a:solidFill>
                  <a:srgbClr val="000000"/>
                </a:solidFill>
              </a:rPr>
              <a:t>A = </a:t>
            </a:r>
            <a:r>
              <a:rPr lang="ru-RU" sz="4400" b="1" dirty="0" smtClean="0">
                <a:solidFill>
                  <a:srgbClr val="000000"/>
                </a:solidFill>
              </a:rPr>
              <a:t>1</a:t>
            </a:r>
            <a:endParaRPr lang="ru-RU" sz="4400" b="1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endParaRPr lang="ru-RU" sz="3200" dirty="0">
              <a:cs typeface="Arial"/>
              <a:sym typeface="Symbol"/>
            </a:endParaRPr>
          </a:p>
          <a:p>
            <a:pPr marL="0" indent="0" eaLnBrk="1" hangingPunct="1">
              <a:spcBef>
                <a:spcPts val="1200"/>
              </a:spcBef>
            </a:pPr>
            <a:endParaRPr lang="ru-RU" sz="3200" dirty="0"/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4553967" y="4005064"/>
            <a:ext cx="540097" cy="936104"/>
          </a:xfrm>
          <a:prstGeom prst="downArrow">
            <a:avLst/>
          </a:prstGeom>
          <a:solidFill>
            <a:srgbClr val="84725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179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115616" y="1628800"/>
            <a:ext cx="74168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200" dirty="0" smtClean="0"/>
              <a:t>3.2. Сведем получившееся выраж</a:t>
            </a:r>
            <a:r>
              <a:rPr lang="ru-RU" sz="3200" dirty="0"/>
              <a:t>е</a:t>
            </a:r>
            <a:r>
              <a:rPr lang="ru-RU" sz="3200" dirty="0" smtClean="0"/>
              <a:t>ние к решающей формуле</a:t>
            </a:r>
            <a:r>
              <a:rPr lang="ru-RU" sz="3200" dirty="0"/>
              <a:t>: </a:t>
            </a:r>
            <a:r>
              <a:rPr lang="ru-RU" sz="4000" b="1" dirty="0" smtClean="0"/>
              <a:t>А </a:t>
            </a:r>
            <a:r>
              <a:rPr lang="ru-RU" sz="4000" b="1" dirty="0">
                <a:cs typeface="Arial"/>
                <a:sym typeface="Symbol"/>
              </a:rPr>
              <a:t></a:t>
            </a:r>
            <a:r>
              <a:rPr lang="ru-RU" sz="4000" b="1" dirty="0" smtClean="0">
                <a:cs typeface="Arial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000" b="1" dirty="0" smtClean="0">
                <a:cs typeface="Arial"/>
              </a:rPr>
              <a:t> = 1</a:t>
            </a:r>
            <a:r>
              <a:rPr lang="en-US" sz="4000" b="1" dirty="0" smtClean="0">
                <a:cs typeface="Arial"/>
              </a:rPr>
              <a:t> </a:t>
            </a:r>
            <a:r>
              <a:rPr lang="en-US" sz="3200" dirty="0" smtClean="0">
                <a:cs typeface="Arial"/>
              </a:rPr>
              <a:t>(</a:t>
            </a:r>
            <a:r>
              <a:rPr lang="ru-RU" sz="3200" dirty="0" smtClean="0">
                <a:cs typeface="Arial"/>
              </a:rPr>
              <a:t>в алгебре логики справедлив закон коммутативности, т.е. </a:t>
            </a:r>
            <a:r>
              <a:rPr lang="ru-RU" sz="3200" b="1" dirty="0"/>
              <a:t>А </a:t>
            </a:r>
            <a:r>
              <a:rPr lang="ru-RU" sz="3200" b="1" dirty="0">
                <a:cs typeface="Arial"/>
                <a:sym typeface="Symbol"/>
              </a:rPr>
              <a:t></a:t>
            </a:r>
            <a:r>
              <a:rPr lang="ru-RU" sz="3200" b="1" dirty="0">
                <a:cs typeface="Arial"/>
              </a:rPr>
              <a:t> 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3200" b="1" dirty="0">
                <a:cs typeface="Arial"/>
              </a:rPr>
              <a:t> </a:t>
            </a:r>
            <a:r>
              <a:rPr lang="ru-RU" sz="3200" b="1" dirty="0" smtClean="0">
                <a:cs typeface="Arial"/>
              </a:rPr>
              <a:t>= 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¬</a:t>
            </a:r>
            <a:r>
              <a:rPr lang="ru-RU" sz="3200" b="1" dirty="0" smtClean="0">
                <a:solidFill>
                  <a:srgbClr val="C00000"/>
                </a:solidFill>
                <a:cs typeface="Arial"/>
              </a:rPr>
              <a:t>А </a:t>
            </a:r>
            <a:r>
              <a:rPr lang="ru-RU" sz="3200" b="1" dirty="0" smtClean="0">
                <a:solidFill>
                  <a:srgbClr val="000000"/>
                </a:solidFill>
                <a:cs typeface="Arial"/>
                <a:sym typeface="Symbol"/>
              </a:rPr>
              <a:t> А)</a:t>
            </a:r>
            <a:r>
              <a:rPr lang="ru-RU" sz="3200" b="1" dirty="0" smtClean="0">
                <a:solidFill>
                  <a:srgbClr val="C00000"/>
                </a:solidFill>
                <a:cs typeface="Arial"/>
              </a:rPr>
              <a:t> </a:t>
            </a:r>
            <a:r>
              <a:rPr lang="ru-RU" sz="3200" dirty="0" smtClean="0">
                <a:cs typeface="Arial"/>
                <a:sym typeface="Symbol"/>
              </a:rPr>
              <a:t>: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(</a:t>
            </a:r>
            <a:r>
              <a:rPr lang="ru-RU" sz="4000" b="1" dirty="0">
                <a:solidFill>
                  <a:srgbClr val="C00000"/>
                </a:solidFill>
                <a:latin typeface="+mj-lt"/>
              </a:rPr>
              <a:t>P ∧ 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Q</a:t>
            </a:r>
            <a:r>
              <a:rPr lang="en-US" sz="4000" b="1" dirty="0" smtClean="0">
                <a:solidFill>
                  <a:srgbClr val="C00000"/>
                </a:solidFill>
                <a:latin typeface="+mj-lt"/>
              </a:rPr>
              <a:t>)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4000" b="1" dirty="0">
                <a:solidFill>
                  <a:srgbClr val="000000"/>
                </a:solidFill>
                <a:cs typeface="Arial"/>
                <a:sym typeface="Symbol"/>
              </a:rPr>
              <a:t></a:t>
            </a:r>
            <a:r>
              <a:rPr lang="ru-RU" sz="4000" b="1" dirty="0" smtClean="0">
                <a:solidFill>
                  <a:srgbClr val="000000"/>
                </a:solidFill>
              </a:rPr>
              <a:t> </a:t>
            </a:r>
            <a:r>
              <a:rPr lang="ru-RU" sz="4000" b="1" dirty="0">
                <a:solidFill>
                  <a:srgbClr val="000000"/>
                </a:solidFill>
              </a:rPr>
              <a:t>A = </a:t>
            </a:r>
            <a:r>
              <a:rPr lang="ru-RU" sz="4000" b="1" dirty="0" smtClean="0">
                <a:solidFill>
                  <a:srgbClr val="000000"/>
                </a:solidFill>
              </a:rPr>
              <a:t>1, </a:t>
            </a:r>
            <a:r>
              <a:rPr lang="ru-RU" sz="3200" b="1" dirty="0" smtClean="0">
                <a:solidFill>
                  <a:srgbClr val="000000"/>
                </a:solidFill>
              </a:rPr>
              <a:t>отсюда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000" b="1" dirty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  <a:cs typeface="Arial"/>
              </a:rPr>
              <a:t>А = </a:t>
            </a:r>
            <a:r>
              <a:rPr lang="ru-RU" sz="4000" b="1" dirty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  <a:latin typeface="+mj-lt"/>
              </a:rPr>
              <a:t>(P ∧ Q</a:t>
            </a:r>
            <a:r>
              <a:rPr lang="en-US" sz="4000" b="1" dirty="0" smtClean="0">
                <a:solidFill>
                  <a:srgbClr val="C00000"/>
                </a:solidFill>
                <a:latin typeface="+mj-lt"/>
              </a:rPr>
              <a:t>)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0" lvl="0" indent="0" algn="ctr" eaLnBrk="1" hangingPunct="1">
              <a:spcBef>
                <a:spcPts val="0"/>
              </a:spcBef>
            </a:pPr>
            <a:r>
              <a:rPr lang="ru-RU" sz="3200" dirty="0" smtClean="0">
                <a:latin typeface="+mj-lt"/>
              </a:rPr>
              <a:t>Ответом в логическом уравнении будет:</a:t>
            </a:r>
          </a:p>
          <a:p>
            <a:pPr marL="0" lvl="0" indent="0" algn="ctr" eaLnBrk="1" hangingPunct="1">
              <a:spcBef>
                <a:spcPts val="0"/>
              </a:spcBef>
            </a:pPr>
            <a:r>
              <a:rPr lang="ru-RU" sz="4000" b="1" dirty="0" smtClean="0">
                <a:solidFill>
                  <a:srgbClr val="000000"/>
                </a:solidFill>
              </a:rPr>
              <a:t>А = </a:t>
            </a:r>
            <a:r>
              <a:rPr lang="ru-RU" sz="4000" b="1" dirty="0">
                <a:solidFill>
                  <a:srgbClr val="C00000"/>
                </a:solidFill>
              </a:rPr>
              <a:t>P ∧ </a:t>
            </a:r>
            <a:r>
              <a:rPr lang="ru-RU" sz="4000" b="1" dirty="0" smtClean="0">
                <a:solidFill>
                  <a:srgbClr val="C00000"/>
                </a:solidFill>
              </a:rPr>
              <a:t>Q.</a:t>
            </a:r>
            <a:endParaRPr lang="ru-RU" sz="4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25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49921" y="1628800"/>
            <a:ext cx="74168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4) Интерпретация </a:t>
            </a:r>
            <a:r>
              <a:rPr lang="ru-RU" sz="3600" i="1" dirty="0"/>
              <a:t>полученного </a:t>
            </a:r>
            <a:r>
              <a:rPr lang="ru-RU" sz="3600" i="1" dirty="0" smtClean="0"/>
              <a:t>результата</a:t>
            </a:r>
            <a:r>
              <a:rPr lang="ru-RU" sz="3600" dirty="0" smtClean="0"/>
              <a:t>.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Наш ответ: </a:t>
            </a:r>
            <a:r>
              <a:rPr lang="ru-RU" sz="3600" b="1" dirty="0" smtClean="0"/>
              <a:t>А</a:t>
            </a:r>
            <a:r>
              <a:rPr lang="ru-RU" sz="3600" dirty="0" smtClean="0"/>
              <a:t> </a:t>
            </a:r>
            <a:r>
              <a:rPr lang="ru-RU" sz="3600" b="1" dirty="0" smtClean="0"/>
              <a:t>=</a:t>
            </a:r>
            <a:r>
              <a:rPr lang="ru-RU" sz="3600" dirty="0" smtClean="0"/>
              <a:t> </a:t>
            </a:r>
            <a:r>
              <a:rPr lang="ru-RU" sz="3600" b="1" dirty="0">
                <a:solidFill>
                  <a:srgbClr val="C00000"/>
                </a:solidFill>
              </a:rPr>
              <a:t>P ∧ </a:t>
            </a:r>
            <a:r>
              <a:rPr lang="ru-RU" sz="3600" b="1" dirty="0" smtClean="0">
                <a:solidFill>
                  <a:srgbClr val="C00000"/>
                </a:solidFill>
              </a:rPr>
              <a:t>Q</a:t>
            </a:r>
            <a:r>
              <a:rPr lang="ru-RU" sz="3600" b="1" dirty="0" smtClean="0"/>
              <a:t>.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В алгебре логики это выражение означает пересечение объемов двух логических объектов. По условию нашей задачи – это пересечение отрезков </a:t>
            </a:r>
            <a:r>
              <a:rPr lang="ru-RU" sz="3600" b="1" dirty="0">
                <a:solidFill>
                  <a:srgbClr val="C00000"/>
                </a:solidFill>
              </a:rPr>
              <a:t>P </a:t>
            </a:r>
            <a:r>
              <a:rPr lang="ru-RU" sz="3600" dirty="0" smtClean="0"/>
              <a:t>и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Q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75534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49921" y="1628800"/>
            <a:ext cx="7416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Пересечение отрезков </a:t>
            </a:r>
            <a:r>
              <a:rPr lang="ru-RU" sz="3600" b="1" dirty="0">
                <a:solidFill>
                  <a:srgbClr val="C00000"/>
                </a:solidFill>
              </a:rPr>
              <a:t>P </a:t>
            </a:r>
            <a:r>
              <a:rPr lang="ru-RU" sz="3600" dirty="0" smtClean="0"/>
              <a:t>и</a:t>
            </a:r>
            <a:r>
              <a:rPr lang="ru-RU" sz="3600" b="1" dirty="0" smtClean="0">
                <a:solidFill>
                  <a:srgbClr val="C00000"/>
                </a:solidFill>
              </a:rPr>
              <a:t> Q </a:t>
            </a:r>
            <a:r>
              <a:rPr lang="ru-RU" sz="3600" dirty="0" smtClean="0"/>
              <a:t>можно визуализировать:</a:t>
            </a:r>
            <a:r>
              <a:rPr lang="ru-RU" sz="3200" dirty="0">
                <a:solidFill>
                  <a:srgbClr val="000000"/>
                </a:solidFill>
              </a:rPr>
              <a:t> P=[4,15] и Q=[12,20]. </a:t>
            </a:r>
            <a:endParaRPr lang="ru-RU" sz="36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978125" y="3140968"/>
            <a:ext cx="5112568" cy="292100"/>
            <a:chOff x="1475656" y="5013176"/>
            <a:chExt cx="5112568" cy="292100"/>
          </a:xfrm>
        </p:grpSpPr>
        <p:cxnSp>
          <p:nvCxnSpPr>
            <p:cNvPr id="3" name="Прямая соединительная линия 2"/>
            <p:cNvCxnSpPr/>
            <p:nvPr/>
          </p:nvCxnSpPr>
          <p:spPr bwMode="auto">
            <a:xfrm>
              <a:off x="1475656" y="5157192"/>
              <a:ext cx="511256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" name="Прямая соединительная линия 4"/>
            <p:cNvCxnSpPr/>
            <p:nvPr/>
          </p:nvCxnSpPr>
          <p:spPr bwMode="auto">
            <a:xfrm>
              <a:off x="1979712" y="5013176"/>
              <a:ext cx="0" cy="28803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4700" y="5013176"/>
              <a:ext cx="12700" cy="29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7944" y="5013176"/>
              <a:ext cx="12700" cy="29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5013176"/>
              <a:ext cx="12700" cy="29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2302161" y="343306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318732" y="3428999"/>
            <a:ext cx="540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886102" y="3428998"/>
            <a:ext cx="540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041256" y="3433068"/>
            <a:ext cx="540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</a:t>
            </a:r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>
            <a:off x="2476500" y="2928517"/>
            <a:ext cx="2628912" cy="1070557"/>
          </a:xfrm>
          <a:custGeom>
            <a:avLst/>
            <a:gdLst>
              <a:gd name="connsiteX0" fmla="*/ 0 w 2628912"/>
              <a:gd name="connsiteY0" fmla="*/ 348083 h 1070557"/>
              <a:gd name="connsiteX1" fmla="*/ 2616200 w 2628912"/>
              <a:gd name="connsiteY1" fmla="*/ 348083 h 1070557"/>
              <a:gd name="connsiteX2" fmla="*/ 990600 w 2628912"/>
              <a:gd name="connsiteY2" fmla="*/ 17883 h 1070557"/>
              <a:gd name="connsiteX3" fmla="*/ 825500 w 2628912"/>
              <a:gd name="connsiteY3" fmla="*/ 970383 h 1070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912" h="1070557">
                <a:moveTo>
                  <a:pt x="0" y="348083"/>
                </a:moveTo>
                <a:cubicBezTo>
                  <a:pt x="1225550" y="375599"/>
                  <a:pt x="2451100" y="403116"/>
                  <a:pt x="2616200" y="348083"/>
                </a:cubicBezTo>
                <a:cubicBezTo>
                  <a:pt x="2781300" y="293050"/>
                  <a:pt x="1289050" y="-85834"/>
                  <a:pt x="990600" y="17883"/>
                </a:cubicBezTo>
                <a:cubicBezTo>
                  <a:pt x="692150" y="121600"/>
                  <a:pt x="1562100" y="1438166"/>
                  <a:pt x="825500" y="970383"/>
                </a:cubicBezTo>
              </a:path>
            </a:pathLst>
          </a:custGeom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Двойная стрелка влево/вправо 17"/>
          <p:cNvSpPr/>
          <p:nvPr/>
        </p:nvSpPr>
        <p:spPr bwMode="auto">
          <a:xfrm>
            <a:off x="2494881" y="3031939"/>
            <a:ext cx="2604988" cy="218058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Двойная стрелка влево/вправо 18"/>
          <p:cNvSpPr/>
          <p:nvPr/>
        </p:nvSpPr>
        <p:spPr bwMode="auto">
          <a:xfrm>
            <a:off x="4568454" y="3317997"/>
            <a:ext cx="1715492" cy="218806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>
            <a:endCxn id="1026" idx="3"/>
          </p:cNvCxnSpPr>
          <p:nvPr/>
        </p:nvCxnSpPr>
        <p:spPr bwMode="auto">
          <a:xfrm>
            <a:off x="4534409" y="3287018"/>
            <a:ext cx="5654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Прямая соединительная линия 27"/>
          <p:cNvCxnSpPr/>
          <p:nvPr/>
        </p:nvCxnSpPr>
        <p:spPr bwMode="auto">
          <a:xfrm>
            <a:off x="4583113" y="3289149"/>
            <a:ext cx="504056" cy="0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1187450" y="4128492"/>
            <a:ext cx="73792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 условию нашей задачи, нам нужна </a:t>
            </a:r>
            <a:r>
              <a:rPr lang="ru-RU" sz="3200" b="1" dirty="0" smtClean="0"/>
              <a:t>минимальная длина отрезка А</a:t>
            </a:r>
            <a:r>
              <a:rPr lang="ru-RU" sz="3200" dirty="0" smtClean="0"/>
              <a:t>. Находим ее: </a:t>
            </a:r>
            <a:r>
              <a:rPr lang="ru-RU" sz="3200" b="1" dirty="0" smtClean="0">
                <a:solidFill>
                  <a:srgbClr val="C00000"/>
                </a:solidFill>
              </a:rPr>
              <a:t>15 – 12 = 3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Ответ: </a:t>
            </a:r>
            <a:r>
              <a:rPr lang="ru-RU" sz="3200" b="1" dirty="0" smtClean="0"/>
              <a:t>3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906986" y="6024850"/>
            <a:ext cx="68423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r>
              <a:rPr lang="ru-RU" sz="3200" i="1" dirty="0" smtClean="0"/>
              <a:t>Ответ на сайте Полякова К.Ю.: </a:t>
            </a:r>
            <a:r>
              <a:rPr lang="ru-RU" sz="3200" i="1" dirty="0"/>
              <a:t>3</a:t>
            </a:r>
          </a:p>
        </p:txBody>
      </p:sp>
    </p:spTree>
    <p:extLst>
      <p:ext uri="{BB962C8B-B14F-4D97-AF65-F5344CB8AC3E}">
        <p14:creationId xmlns="" xmlns:p14="http://schemas.microsoft.com/office/powerpoint/2010/main" val="262662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 dirty="0" smtClean="0"/>
              <a:t>Задания </a:t>
            </a:r>
            <a:r>
              <a:rPr lang="ru-RU" sz="4400" b="1" dirty="0"/>
              <a:t>на отрезки</a:t>
            </a:r>
          </a:p>
        </p:txBody>
      </p:sp>
      <p:sp>
        <p:nvSpPr>
          <p:cNvPr id="11267" name="Прямоугольник 2"/>
          <p:cNvSpPr>
            <a:spLocks noChangeArrowheads="1"/>
          </p:cNvSpPr>
          <p:nvPr/>
        </p:nvSpPr>
        <p:spPr bwMode="auto">
          <a:xfrm>
            <a:off x="1331913" y="1720850"/>
            <a:ext cx="73437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(№ 360) </a:t>
            </a:r>
            <a:r>
              <a:rPr lang="ru-RU" sz="3200" dirty="0"/>
              <a:t>На числовой прямой даны три отрезка: P=[10,25], Q=[15,30] и R=[25,40]. Какова максимальная длина отрезка A, при котором формула</a:t>
            </a:r>
            <a:br>
              <a:rPr lang="ru-RU" sz="3200" dirty="0"/>
            </a:br>
            <a:r>
              <a:rPr lang="ru-RU" sz="3200" dirty="0"/>
              <a:t>((x ∈ Q) → (x ∉ R) ) ∧ (x ∈ A) ∧ (x ∉ P)</a:t>
            </a:r>
          </a:p>
          <a:p>
            <a:r>
              <a:rPr lang="ru-RU" sz="3200" dirty="0"/>
              <a:t>тождественно ложна, то есть принимает </a:t>
            </a:r>
            <a:r>
              <a:rPr lang="ru-RU" sz="3200" b="1" dirty="0"/>
              <a:t>значение 0</a:t>
            </a:r>
            <a:r>
              <a:rPr lang="ru-RU" sz="3200" dirty="0"/>
              <a:t> при любом значении переменной х? </a:t>
            </a:r>
          </a:p>
          <a:p>
            <a:r>
              <a:rPr lang="ru-RU" sz="3200" i="1" dirty="0"/>
              <a:t>Источник - сайт Полякова К.Ю.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Решающая формула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1732" y="5229200"/>
            <a:ext cx="597693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latin typeface="+mj-lt"/>
              </a:rPr>
              <a:t>А </a:t>
            </a:r>
            <a:r>
              <a:rPr lang="ru-RU" sz="6000" b="1" dirty="0">
                <a:sym typeface="Symbol"/>
              </a:rPr>
              <a:t></a:t>
            </a:r>
            <a:r>
              <a:rPr lang="ru-RU" sz="6000" b="1" dirty="0">
                <a:latin typeface="+mj-lt"/>
              </a:rPr>
              <a:t> </a:t>
            </a:r>
            <a:r>
              <a:rPr lang="ru-RU" sz="6000" b="1" dirty="0">
                <a:latin typeface="+mj-lt"/>
                <a:cs typeface="Arial"/>
              </a:rPr>
              <a:t>¬А = 0</a:t>
            </a:r>
            <a:endParaRPr lang="ru-RU" sz="6000" b="1" dirty="0"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556792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>
                <a:solidFill>
                  <a:srgbClr val="000000"/>
                </a:solidFill>
              </a:rPr>
              <a:t>Для выбора решающей формулы важно внимательно прочитать требование задачи. </a:t>
            </a:r>
          </a:p>
          <a:p>
            <a:pPr lvl="0"/>
            <a:r>
              <a:rPr lang="ru-RU" sz="3200" dirty="0">
                <a:solidFill>
                  <a:srgbClr val="000000"/>
                </a:solidFill>
              </a:rPr>
              <a:t>В нашей задаче в требовании сказано: </a:t>
            </a:r>
          </a:p>
          <a:p>
            <a:pPr lvl="0"/>
            <a:r>
              <a:rPr lang="ru-RU" sz="4000" dirty="0">
                <a:solidFill>
                  <a:srgbClr val="C00000"/>
                </a:solidFill>
              </a:rPr>
              <a:t>принимает </a:t>
            </a:r>
            <a:r>
              <a:rPr lang="ru-RU" sz="4000" b="1" dirty="0">
                <a:solidFill>
                  <a:srgbClr val="C00000"/>
                </a:solidFill>
              </a:rPr>
              <a:t>значение </a:t>
            </a:r>
            <a:r>
              <a:rPr lang="ru-RU" sz="4000" b="1" dirty="0" smtClean="0">
                <a:solidFill>
                  <a:srgbClr val="C00000"/>
                </a:solidFill>
              </a:rPr>
              <a:t>0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>
                <a:solidFill>
                  <a:srgbClr val="C00000"/>
                </a:solidFill>
              </a:rPr>
              <a:t>при любом значении переменной х.</a:t>
            </a:r>
          </a:p>
          <a:p>
            <a:pPr lvl="0"/>
            <a:r>
              <a:rPr lang="ru-RU" sz="3200" dirty="0">
                <a:solidFill>
                  <a:srgbClr val="000000"/>
                </a:solidFill>
              </a:rPr>
              <a:t>Выбор решающей формулы очевиден: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Интерпретация полученного результата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68736" y="3068960"/>
            <a:ext cx="4572000" cy="276998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R </a:t>
            </a:r>
            <a:r>
              <a:rPr lang="en-US" sz="3600" b="1" dirty="0">
                <a:solidFill>
                  <a:srgbClr val="C00000"/>
                </a:solidFill>
              </a:rPr>
              <a:t>= x </a:t>
            </a:r>
            <a:r>
              <a:rPr lang="en-US" sz="3600" b="1" dirty="0">
                <a:solidFill>
                  <a:srgbClr val="C00000"/>
                </a:solidFill>
                <a:sym typeface="Symbol"/>
              </a:rPr>
              <a:t> </a:t>
            </a: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R</a:t>
            </a:r>
            <a:endParaRPr lang="en-US" sz="3600" b="1" dirty="0">
              <a:solidFill>
                <a:srgbClr val="C00000"/>
              </a:solidFill>
              <a:sym typeface="Symbol"/>
            </a:endParaRPr>
          </a:p>
          <a:p>
            <a:pPr lvl="0" algn="ctr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  <a:sym typeface="Symbol"/>
              </a:rPr>
              <a:t>Q = x  Q</a:t>
            </a:r>
          </a:p>
          <a:p>
            <a:pPr lvl="0" algn="ctr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A = x </a:t>
            </a:r>
            <a:r>
              <a:rPr lang="en-US" sz="3600" b="1" dirty="0">
                <a:solidFill>
                  <a:srgbClr val="C00000"/>
                </a:solidFill>
                <a:sym typeface="Symbol"/>
              </a:rPr>
              <a:t> </a:t>
            </a: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A</a:t>
            </a:r>
            <a:endParaRPr lang="ru-RU" sz="3600" b="1" dirty="0" smtClean="0">
              <a:solidFill>
                <a:srgbClr val="C00000"/>
              </a:solidFill>
              <a:sym typeface="Symbol"/>
            </a:endParaRPr>
          </a:p>
          <a:p>
            <a:pPr algn="ctr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P = x </a:t>
            </a:r>
            <a:r>
              <a:rPr lang="en-US" sz="3600" b="1" dirty="0">
                <a:solidFill>
                  <a:srgbClr val="C00000"/>
                </a:solidFill>
                <a:sym typeface="Symbol"/>
              </a:rPr>
              <a:t> </a:t>
            </a: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P</a:t>
            </a:r>
            <a:endParaRPr lang="en-US" sz="3600" b="1" dirty="0">
              <a:solidFill>
                <a:srgbClr val="C00000"/>
              </a:solidFill>
              <a:sym typeface="Symbo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3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42008" y="1727882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2) </a:t>
            </a:r>
            <a:r>
              <a:rPr lang="ru-RU" sz="3600" i="1" dirty="0" smtClean="0"/>
              <a:t>Формализация условия</a:t>
            </a:r>
            <a:endParaRPr lang="ru-RU" sz="36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87016" y="2996952"/>
            <a:ext cx="77000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ru-RU" sz="3200" dirty="0" smtClean="0">
                <a:solidFill>
                  <a:srgbClr val="000000"/>
                </a:solidFill>
              </a:rPr>
              <a:t>Было</a:t>
            </a:r>
            <a:r>
              <a:rPr lang="ru-RU" sz="3200" dirty="0">
                <a:solidFill>
                  <a:srgbClr val="000000"/>
                </a:solidFill>
              </a:rPr>
              <a:t>: </a:t>
            </a:r>
          </a:p>
          <a:p>
            <a:pPr lvl="0"/>
            <a:r>
              <a:rPr lang="ru-RU" sz="3200" b="1" dirty="0">
                <a:solidFill>
                  <a:srgbClr val="000000"/>
                </a:solidFill>
                <a:latin typeface="+mj-lt"/>
              </a:rPr>
              <a:t>((x ∈ Q) → (x ∉ R) ) ∧ (x ∈ A) ∧ (x ∉ P</a:t>
            </a:r>
            <a:r>
              <a:rPr lang="ru-RU" sz="3200" b="1" dirty="0" smtClean="0">
                <a:solidFill>
                  <a:srgbClr val="000000"/>
                </a:solidFill>
                <a:latin typeface="+mj-lt"/>
              </a:rPr>
              <a:t>)</a:t>
            </a:r>
            <a:r>
              <a:rPr lang="en-US" sz="3200" b="1" dirty="0" smtClean="0">
                <a:solidFill>
                  <a:srgbClr val="000000"/>
                </a:solidFill>
                <a:latin typeface="+mj-lt"/>
              </a:rPr>
              <a:t> = 0</a:t>
            </a:r>
            <a:endParaRPr lang="ru-RU" sz="4000" b="1" dirty="0">
              <a:solidFill>
                <a:srgbClr val="000000"/>
              </a:solidFill>
              <a:latin typeface="+mj-lt"/>
            </a:endParaRPr>
          </a:p>
          <a:p>
            <a:pPr lvl="0">
              <a:spcBef>
                <a:spcPts val="1200"/>
              </a:spcBef>
            </a:pPr>
            <a:r>
              <a:rPr lang="ru-RU" sz="3200" dirty="0" smtClean="0">
                <a:solidFill>
                  <a:srgbClr val="000000"/>
                </a:solidFill>
              </a:rPr>
              <a:t>Стало</a:t>
            </a:r>
            <a:r>
              <a:rPr lang="ru-RU" sz="3200" dirty="0">
                <a:solidFill>
                  <a:srgbClr val="000000"/>
                </a:solidFill>
              </a:rPr>
              <a:t>:</a:t>
            </a:r>
          </a:p>
          <a:p>
            <a:pPr lvl="0" algn="ctr">
              <a:spcBef>
                <a:spcPts val="1200"/>
              </a:spcBef>
            </a:pP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( Q →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) ∧ A 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= 0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875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 dirty="0" smtClean="0"/>
              <a:t>Мнемоническое правило</a:t>
            </a:r>
            <a:endParaRPr lang="ru-RU" sz="4400" b="1" dirty="0"/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1287463" y="3860800"/>
            <a:ext cx="748823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000"/>
              <a:t>Один из ее главных принципов – </a:t>
            </a:r>
            <a:r>
              <a:rPr lang="ru-RU" sz="4000" b="1"/>
              <a:t>дополнение до целого </a:t>
            </a:r>
            <a:r>
              <a:rPr lang="ru-RU" sz="4000"/>
              <a:t>(</a:t>
            </a:r>
            <a:r>
              <a:rPr lang="ru-RU" sz="3600"/>
              <a:t>дополнение противоположностью</a:t>
            </a:r>
            <a:r>
              <a:rPr lang="ru-RU" sz="4000"/>
              <a:t>)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339850" y="2141538"/>
            <a:ext cx="7488238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000" b="1" dirty="0"/>
              <a:t>Соционика</a:t>
            </a:r>
            <a:r>
              <a:rPr lang="ru-RU" sz="4000" dirty="0"/>
              <a:t> – это информационная психология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1556792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87450" y="2046575"/>
            <a:ext cx="6984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( Q →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) ∧ A 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= </a:t>
            </a:r>
            <a:r>
              <a:rPr lang="en-US" sz="4400" b="1" dirty="0" smtClean="0">
                <a:solidFill>
                  <a:srgbClr val="C00000"/>
                </a:solidFill>
                <a:latin typeface="Times New Roman"/>
              </a:rPr>
              <a:t>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820936"/>
            <a:ext cx="770510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</a:pPr>
            <a:r>
              <a:rPr lang="ru-RU" sz="3200" dirty="0">
                <a:solidFill>
                  <a:srgbClr val="000000"/>
                </a:solidFill>
              </a:rPr>
              <a:t>3.1. Представим логическое следование в базовых логических операциях по формуле: </a:t>
            </a:r>
            <a:r>
              <a:rPr lang="ru-RU" sz="3200" b="1" dirty="0">
                <a:solidFill>
                  <a:srgbClr val="C00000"/>
                </a:solidFill>
              </a:rPr>
              <a:t>А</a:t>
            </a:r>
            <a:r>
              <a:rPr lang="ru-RU" sz="3200" b="1" dirty="0">
                <a:solidFill>
                  <a:srgbClr val="000000"/>
                </a:solidFill>
              </a:rPr>
              <a:t> </a:t>
            </a:r>
            <a:r>
              <a:rPr lang="ru-RU" sz="3200" b="1" dirty="0">
                <a:solidFill>
                  <a:srgbClr val="000000"/>
                </a:solidFill>
                <a:cs typeface="Arial"/>
              </a:rPr>
              <a:t>→ В = 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3200" b="1" dirty="0">
                <a:solidFill>
                  <a:srgbClr val="000000"/>
                </a:solidFill>
                <a:cs typeface="Arial"/>
              </a:rPr>
              <a:t> </a:t>
            </a:r>
            <a:r>
              <a:rPr lang="ru-RU" sz="3200" b="1" dirty="0">
                <a:solidFill>
                  <a:srgbClr val="000000"/>
                </a:solidFill>
                <a:cs typeface="Arial"/>
                <a:sym typeface="Symbol"/>
              </a:rPr>
              <a:t> </a:t>
            </a:r>
            <a:r>
              <a:rPr lang="ru-RU" sz="3200" b="1" dirty="0" smtClean="0">
                <a:solidFill>
                  <a:srgbClr val="000000"/>
                </a:solidFill>
                <a:cs typeface="Arial"/>
                <a:sym typeface="Symbol"/>
              </a:rPr>
              <a:t>В</a:t>
            </a:r>
            <a:r>
              <a:rPr lang="ru-RU" sz="3200" dirty="0" smtClean="0">
                <a:solidFill>
                  <a:srgbClr val="000000"/>
                </a:solidFill>
                <a:cs typeface="Arial"/>
                <a:sym typeface="Symbol"/>
              </a:rPr>
              <a:t>,</a:t>
            </a:r>
            <a:r>
              <a:rPr lang="en-US" sz="3200" b="1" dirty="0" smtClean="0">
                <a:solidFill>
                  <a:srgbClr val="000000"/>
                </a:solidFill>
                <a:cs typeface="Arial"/>
                <a:sym typeface="Symbol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cs typeface="Arial"/>
                <a:sym typeface="Symbol"/>
              </a:rPr>
              <a:t>и переставим множители согласно закону коммутативности умножения:</a:t>
            </a:r>
            <a:endParaRPr lang="en-US" sz="3200" dirty="0" smtClean="0">
              <a:solidFill>
                <a:srgbClr val="000000"/>
              </a:solidFill>
              <a:cs typeface="Arial"/>
              <a:sym typeface="Symbol"/>
            </a:endParaRPr>
          </a:p>
          <a:p>
            <a:pPr lvl="0" algn="ctr">
              <a:spcBef>
                <a:spcPts val="1200"/>
              </a:spcBef>
            </a:pP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A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∧ (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cs typeface="Arial"/>
              </a:rPr>
              <a:t>¬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en-US" sz="4400" b="1" dirty="0" smtClean="0">
                <a:solidFill>
                  <a:srgbClr val="C00000"/>
                </a:solidFill>
                <a:latin typeface="Times New Roman"/>
                <a:sym typeface="Symbol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) ∧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= 0</a:t>
            </a:r>
          </a:p>
          <a:p>
            <a:pPr lvl="0">
              <a:spcBef>
                <a:spcPts val="1200"/>
              </a:spcBef>
            </a:pPr>
            <a:endParaRPr lang="ru-RU" sz="3200" dirty="0">
              <a:solidFill>
                <a:srgbClr val="000000"/>
              </a:solidFill>
              <a:cs typeface="Arial"/>
              <a:sym typeface="Symbo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366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1556792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87450" y="2046575"/>
            <a:ext cx="6984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200"/>
              </a:spcBef>
            </a:pPr>
            <a:r>
              <a:rPr lang="ru-RU" sz="4400" b="1" dirty="0">
                <a:latin typeface="Times New Roman"/>
              </a:rPr>
              <a:t>A ∧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(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en-US" sz="4400" b="1" dirty="0">
                <a:solidFill>
                  <a:srgbClr val="C00000"/>
                </a:solidFill>
                <a:latin typeface="Times New Roman"/>
                <a:sym typeface="Symbol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) 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400" b="1" dirty="0">
                <a:latin typeface="Times New Roman"/>
              </a:rPr>
              <a:t>= </a:t>
            </a:r>
            <a:r>
              <a:rPr lang="en-US" sz="4400" b="1" dirty="0" smtClean="0">
                <a:latin typeface="Times New Roman"/>
              </a:rPr>
              <a:t>0</a:t>
            </a:r>
            <a:endParaRPr lang="en-US" sz="4400" b="1" dirty="0"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528" y="2815609"/>
            <a:ext cx="77051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</a:rPr>
              <a:t>3.2. Сведем получившееся выражение к решающей формуле: </a:t>
            </a:r>
            <a:r>
              <a:rPr lang="ru-RU" sz="4000" b="1" dirty="0">
                <a:solidFill>
                  <a:srgbClr val="000000"/>
                </a:solidFill>
              </a:rPr>
              <a:t>А </a:t>
            </a:r>
            <a:r>
              <a:rPr lang="ru-RU" sz="4000" b="1" dirty="0" smtClean="0">
                <a:solidFill>
                  <a:srgbClr val="000000"/>
                </a:solidFill>
                <a:sym typeface="Symbol"/>
              </a:rPr>
              <a:t> </a:t>
            </a:r>
            <a:r>
              <a:rPr lang="ru-RU" sz="40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>
                <a:solidFill>
                  <a:srgbClr val="000000"/>
                </a:solidFill>
                <a:cs typeface="Arial"/>
              </a:rPr>
              <a:t> = </a:t>
            </a:r>
            <a:r>
              <a:rPr lang="ru-RU" sz="4000" b="1" dirty="0" smtClean="0">
                <a:solidFill>
                  <a:srgbClr val="000000"/>
                </a:solidFill>
                <a:cs typeface="Arial"/>
              </a:rPr>
              <a:t>0 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и</a:t>
            </a:r>
            <a:r>
              <a:rPr lang="ru-RU" sz="3200" b="1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найдем, чему равно 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:</a:t>
            </a:r>
          </a:p>
          <a:p>
            <a:pPr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¬</a:t>
            </a:r>
            <a:r>
              <a:rPr lang="ru-RU" sz="4400" b="1" dirty="0" smtClean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 smtClean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en-US" sz="4400" b="1" dirty="0">
                <a:solidFill>
                  <a:srgbClr val="C00000"/>
                </a:solidFill>
                <a:latin typeface="Times New Roman"/>
                <a:sym typeface="Symbol"/>
              </a:rPr>
              <a:t>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) 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</a:t>
            </a:r>
            <a:endParaRPr lang="ru-RU" sz="3200" dirty="0" smtClean="0">
              <a:solidFill>
                <a:srgbClr val="00000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063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1556792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87450" y="2046575"/>
            <a:ext cx="6984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latin typeface="Times New Roman"/>
              </a:rPr>
              <a:t>(</a:t>
            </a:r>
            <a:r>
              <a:rPr lang="ru-RU" sz="4400" b="1" dirty="0">
                <a:latin typeface="Times New Roman"/>
                <a:cs typeface="Arial"/>
              </a:rPr>
              <a:t>¬ </a:t>
            </a:r>
            <a:r>
              <a:rPr lang="ru-RU" sz="4400" b="1" dirty="0">
                <a:latin typeface="Times New Roman"/>
              </a:rPr>
              <a:t>Q </a:t>
            </a:r>
            <a:r>
              <a:rPr lang="ru-RU" sz="4400" b="1" dirty="0">
                <a:latin typeface="Times New Roman"/>
                <a:sym typeface="Symbol"/>
              </a:rPr>
              <a:t></a:t>
            </a:r>
            <a:r>
              <a:rPr lang="en-US" sz="4400" b="1" dirty="0">
                <a:latin typeface="Times New Roman"/>
                <a:sym typeface="Symbol"/>
              </a:rPr>
              <a:t> </a:t>
            </a:r>
            <a:r>
              <a:rPr lang="ru-RU" sz="4400" b="1" dirty="0">
                <a:latin typeface="Times New Roman"/>
                <a:cs typeface="Arial"/>
              </a:rPr>
              <a:t>¬</a:t>
            </a:r>
            <a:r>
              <a:rPr lang="ru-RU" sz="4400" b="1" dirty="0">
                <a:latin typeface="Times New Roman"/>
              </a:rPr>
              <a:t>R )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r>
              <a:rPr lang="en-US" sz="4400" b="1" dirty="0">
                <a:solidFill>
                  <a:srgbClr val="C00000"/>
                </a:solidFill>
                <a:latin typeface="Times New Roman"/>
              </a:rPr>
              <a:t> </a:t>
            </a:r>
            <a:endParaRPr lang="ru-RU" sz="3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528" y="2815609"/>
            <a:ext cx="770510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3.3. Упростим выражение для </a:t>
            </a:r>
            <a:r>
              <a:rPr lang="ru-RU" sz="4000" b="1" dirty="0" smtClean="0">
                <a:solidFill>
                  <a:srgbClr val="000000"/>
                </a:solidFill>
                <a:sym typeface="Symbol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32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>
                <a:solidFill>
                  <a:srgbClr val="000000"/>
                </a:solidFill>
                <a:cs typeface="Arial"/>
              </a:rPr>
              <a:t> 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по закону де Моргана </a:t>
            </a:r>
            <a:r>
              <a:rPr lang="ru-RU" sz="3200" b="1" dirty="0" smtClean="0">
                <a:latin typeface="Times New Roman"/>
                <a:cs typeface="Arial"/>
              </a:rPr>
              <a:t>¬</a:t>
            </a:r>
            <a:r>
              <a:rPr lang="ru-RU" sz="3200" b="1" dirty="0" smtClean="0">
                <a:latin typeface="Times New Roman"/>
              </a:rPr>
              <a:t>А</a:t>
            </a:r>
            <a:r>
              <a:rPr lang="ru-RU" sz="3200" b="1" dirty="0" smtClean="0">
                <a:latin typeface="Times New Roman"/>
                <a:sym typeface="Symbol"/>
              </a:rPr>
              <a:t></a:t>
            </a:r>
            <a:r>
              <a:rPr lang="ru-RU" sz="3200" b="1" dirty="0" smtClean="0">
                <a:latin typeface="Times New Roman"/>
                <a:cs typeface="Arial"/>
              </a:rPr>
              <a:t>¬</a:t>
            </a:r>
            <a:r>
              <a:rPr lang="ru-RU" sz="3200" b="1" dirty="0" smtClean="0">
                <a:latin typeface="Times New Roman"/>
              </a:rPr>
              <a:t>В=</a:t>
            </a:r>
            <a:r>
              <a:rPr lang="ru-RU" sz="3200" b="1" dirty="0" smtClean="0">
                <a:latin typeface="Times New Roman"/>
                <a:cs typeface="Arial"/>
              </a:rPr>
              <a:t>¬(</a:t>
            </a:r>
            <a:r>
              <a:rPr lang="ru-RU" sz="3200" b="1" dirty="0" smtClean="0">
                <a:latin typeface="Times New Roman"/>
              </a:rPr>
              <a:t>А</a:t>
            </a:r>
            <a:r>
              <a:rPr lang="ru-RU" sz="3200" b="1" dirty="0" smtClean="0">
                <a:latin typeface="Times New Roman"/>
                <a:sym typeface="Symbol"/>
              </a:rPr>
              <a:t></a:t>
            </a:r>
            <a:r>
              <a:rPr lang="ru-RU" sz="3200" b="1" dirty="0" smtClean="0">
                <a:latin typeface="Times New Roman"/>
              </a:rPr>
              <a:t>В)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:</a:t>
            </a:r>
          </a:p>
          <a:p>
            <a:pPr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¬</a:t>
            </a:r>
            <a:r>
              <a:rPr lang="ru-RU" sz="4400" b="1" dirty="0" smtClean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 smtClean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 smtClean="0">
                <a:latin typeface="Times New Roman"/>
                <a:cs typeface="Arial"/>
              </a:rPr>
              <a:t>¬ (</a:t>
            </a:r>
            <a:r>
              <a:rPr lang="ru-RU" sz="4400" b="1" dirty="0" smtClean="0">
                <a:latin typeface="Times New Roman"/>
              </a:rPr>
              <a:t>Q </a:t>
            </a:r>
            <a:r>
              <a:rPr lang="ru-RU" sz="4400" b="1" dirty="0" smtClean="0">
                <a:latin typeface="Times New Roman"/>
                <a:sym typeface="Symbol"/>
              </a:rPr>
              <a:t> </a:t>
            </a:r>
            <a:r>
              <a:rPr lang="ru-RU" sz="4400" b="1" dirty="0" smtClean="0">
                <a:latin typeface="Times New Roman"/>
              </a:rPr>
              <a:t>R </a:t>
            </a:r>
            <a:r>
              <a:rPr lang="ru-RU" sz="4400" b="1" dirty="0">
                <a:latin typeface="Times New Roman"/>
              </a:rPr>
              <a:t>)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P, </a:t>
            </a:r>
          </a:p>
          <a:p>
            <a:pPr algn="ctr"/>
            <a:r>
              <a:rPr lang="ru-RU" sz="3200" dirty="0" smtClean="0">
                <a:latin typeface="Times New Roman"/>
              </a:rPr>
              <a:t>и по другому закону де Моргана </a:t>
            </a:r>
            <a:r>
              <a:rPr lang="ru-RU" sz="3200" b="1" dirty="0" smtClean="0">
                <a:latin typeface="Times New Roman"/>
                <a:cs typeface="Arial"/>
              </a:rPr>
              <a:t>¬</a:t>
            </a:r>
            <a:r>
              <a:rPr lang="ru-RU" sz="3200" b="1" dirty="0" smtClean="0">
                <a:latin typeface="Times New Roman"/>
              </a:rPr>
              <a:t>А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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</a:rPr>
              <a:t>В</a:t>
            </a:r>
            <a:r>
              <a:rPr lang="ru-RU" sz="3200" b="1" dirty="0" smtClean="0">
                <a:latin typeface="Times New Roman"/>
              </a:rPr>
              <a:t>=</a:t>
            </a:r>
            <a:r>
              <a:rPr lang="ru-RU" sz="3200" b="1" dirty="0" smtClean="0">
                <a:latin typeface="Times New Roman"/>
                <a:cs typeface="Arial"/>
              </a:rPr>
              <a:t>¬(</a:t>
            </a:r>
            <a:r>
              <a:rPr lang="ru-RU" sz="3200" b="1" dirty="0" smtClean="0">
                <a:latin typeface="Times New Roman"/>
              </a:rPr>
              <a:t>А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</a:rPr>
              <a:t>В</a:t>
            </a:r>
            <a:r>
              <a:rPr lang="ru-RU" sz="3200" b="1" dirty="0" smtClean="0">
                <a:latin typeface="Times New Roman"/>
              </a:rPr>
              <a:t>)</a:t>
            </a:r>
            <a:r>
              <a:rPr lang="ru-RU" sz="3200" dirty="0" smtClean="0">
                <a:solidFill>
                  <a:srgbClr val="000000"/>
                </a:solidFill>
                <a:cs typeface="Arial"/>
              </a:rPr>
              <a:t>:</a:t>
            </a:r>
            <a:endParaRPr lang="ru-RU" sz="3200" dirty="0" smtClean="0">
              <a:latin typeface="Times New Roman"/>
            </a:endParaRPr>
          </a:p>
          <a:p>
            <a:pPr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 (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 P)</a:t>
            </a:r>
            <a:endParaRPr lang="ru-RU" sz="3200" dirty="0" smtClean="0"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6593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79513" y="1556792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ru-RU" sz="36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187450" y="2046575"/>
            <a:ext cx="6984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Arial"/>
              </a:rPr>
              <a:t>¬ (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P)</a:t>
            </a:r>
            <a:endParaRPr lang="ru-RU" sz="3200" dirty="0"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528" y="2815609"/>
            <a:ext cx="770510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>
              <a:solidFill>
                <a:srgbClr val="000000"/>
              </a:solidFill>
            </a:endParaRPr>
          </a:p>
          <a:p>
            <a:r>
              <a:rPr lang="ru-RU" sz="3200" dirty="0" smtClean="0">
                <a:solidFill>
                  <a:srgbClr val="000000"/>
                </a:solidFill>
              </a:rPr>
              <a:t>3.4. Очевидно, что</a:t>
            </a:r>
          </a:p>
          <a:p>
            <a:endParaRPr lang="ru-RU" sz="3200" dirty="0" smtClean="0">
              <a:cs typeface="Arial"/>
            </a:endParaRPr>
          </a:p>
          <a:p>
            <a:pPr lvl="0"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/>
              </a:rPr>
              <a:t>P</a:t>
            </a:r>
            <a:endParaRPr lang="ru-RU" sz="3200" dirty="0">
              <a:solidFill>
                <a:srgbClr val="000000"/>
              </a:solidFill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2078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66193" y="1628800"/>
            <a:ext cx="7416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4) Интерпретация </a:t>
            </a:r>
            <a:r>
              <a:rPr lang="ru-RU" sz="3600" i="1" dirty="0"/>
              <a:t>полученного результата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56143" y="2829129"/>
            <a:ext cx="37160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endParaRPr lang="ru-RU" sz="3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9765" y="3593361"/>
            <a:ext cx="757894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0000"/>
                </a:solidFill>
              </a:rPr>
              <a:t>Отрезок </a:t>
            </a:r>
            <a:r>
              <a:rPr lang="ru-RU" sz="4400" b="1" dirty="0" smtClean="0">
                <a:solidFill>
                  <a:srgbClr val="000000"/>
                </a:solidFill>
              </a:rPr>
              <a:t>А</a:t>
            </a:r>
            <a:r>
              <a:rPr lang="ru-RU" sz="4400" dirty="0" smtClean="0">
                <a:solidFill>
                  <a:srgbClr val="000000"/>
                </a:solidFill>
              </a:rPr>
              <a:t> – это пересечение отрезков </a:t>
            </a:r>
            <a:r>
              <a:rPr lang="en-US" sz="4400" b="1" dirty="0" smtClean="0">
                <a:solidFill>
                  <a:srgbClr val="000000"/>
                </a:solidFill>
              </a:rPr>
              <a:t>Q</a:t>
            </a:r>
            <a:r>
              <a:rPr lang="en-US" sz="4400" dirty="0" smtClean="0">
                <a:solidFill>
                  <a:srgbClr val="000000"/>
                </a:solidFill>
              </a:rPr>
              <a:t> </a:t>
            </a:r>
            <a:r>
              <a:rPr lang="ru-RU" sz="4400" dirty="0" smtClean="0">
                <a:solidFill>
                  <a:srgbClr val="000000"/>
                </a:solidFill>
              </a:rPr>
              <a:t>и </a:t>
            </a:r>
            <a:r>
              <a:rPr lang="en-US" sz="4400" b="1" dirty="0" smtClean="0">
                <a:solidFill>
                  <a:srgbClr val="000000"/>
                </a:solidFill>
              </a:rPr>
              <a:t>R</a:t>
            </a:r>
            <a:r>
              <a:rPr lang="ru-RU" sz="4400" dirty="0" smtClean="0">
                <a:solidFill>
                  <a:srgbClr val="000000"/>
                </a:solidFill>
              </a:rPr>
              <a:t> и его объединение с отрезком </a:t>
            </a:r>
            <a:r>
              <a:rPr lang="ru-RU" sz="4400" b="1" dirty="0" smtClean="0">
                <a:solidFill>
                  <a:srgbClr val="000000"/>
                </a:solidFill>
              </a:rPr>
              <a:t>Р</a:t>
            </a:r>
            <a:r>
              <a:rPr lang="ru-RU" sz="4400" dirty="0" smtClean="0">
                <a:solidFill>
                  <a:srgbClr val="000000"/>
                </a:solidFill>
              </a:rPr>
              <a:t>.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332506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149921" y="1628800"/>
            <a:ext cx="759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Пересечение отрезков </a:t>
            </a:r>
            <a:r>
              <a:rPr lang="en-US" sz="3600" b="1" dirty="0" smtClean="0">
                <a:solidFill>
                  <a:srgbClr val="C00000"/>
                </a:solidFill>
              </a:rPr>
              <a:t>R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dirty="0" smtClean="0"/>
              <a:t>и</a:t>
            </a:r>
            <a:r>
              <a:rPr lang="ru-RU" sz="3600" b="1" dirty="0" smtClean="0">
                <a:solidFill>
                  <a:srgbClr val="C00000"/>
                </a:solidFill>
              </a:rPr>
              <a:t> Q </a:t>
            </a:r>
            <a:r>
              <a:rPr lang="ru-RU" sz="3600" dirty="0" smtClean="0"/>
              <a:t>можно визуализировать:</a:t>
            </a:r>
            <a:r>
              <a:rPr lang="ru-RU" sz="3200" dirty="0">
                <a:solidFill>
                  <a:srgbClr val="000000"/>
                </a:solidFill>
              </a:rPr>
              <a:t> Q=[15,30] и R=[25,40]. </a:t>
            </a:r>
            <a:endParaRPr lang="ru-RU" sz="3600" dirty="0"/>
          </a:p>
        </p:txBody>
      </p:sp>
      <p:sp>
        <p:nvSpPr>
          <p:cNvPr id="17" name="Полилиния 16"/>
          <p:cNvSpPr/>
          <p:nvPr/>
        </p:nvSpPr>
        <p:spPr>
          <a:xfrm>
            <a:off x="2476500" y="2928517"/>
            <a:ext cx="2628912" cy="1070557"/>
          </a:xfrm>
          <a:custGeom>
            <a:avLst/>
            <a:gdLst>
              <a:gd name="connsiteX0" fmla="*/ 0 w 2628912"/>
              <a:gd name="connsiteY0" fmla="*/ 348083 h 1070557"/>
              <a:gd name="connsiteX1" fmla="*/ 2616200 w 2628912"/>
              <a:gd name="connsiteY1" fmla="*/ 348083 h 1070557"/>
              <a:gd name="connsiteX2" fmla="*/ 990600 w 2628912"/>
              <a:gd name="connsiteY2" fmla="*/ 17883 h 1070557"/>
              <a:gd name="connsiteX3" fmla="*/ 825500 w 2628912"/>
              <a:gd name="connsiteY3" fmla="*/ 970383 h 1070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912" h="1070557">
                <a:moveTo>
                  <a:pt x="0" y="348083"/>
                </a:moveTo>
                <a:cubicBezTo>
                  <a:pt x="1225550" y="375599"/>
                  <a:pt x="2451100" y="403116"/>
                  <a:pt x="2616200" y="348083"/>
                </a:cubicBezTo>
                <a:cubicBezTo>
                  <a:pt x="2781300" y="293050"/>
                  <a:pt x="1289050" y="-85834"/>
                  <a:pt x="990600" y="17883"/>
                </a:cubicBezTo>
                <a:cubicBezTo>
                  <a:pt x="692150" y="121600"/>
                  <a:pt x="1562100" y="1438166"/>
                  <a:pt x="825500" y="970383"/>
                </a:cubicBezTo>
              </a:path>
            </a:pathLst>
          </a:custGeom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Двойная стрелка влево/вправо 18"/>
          <p:cNvSpPr/>
          <p:nvPr/>
        </p:nvSpPr>
        <p:spPr bwMode="auto">
          <a:xfrm>
            <a:off x="4568454" y="3317997"/>
            <a:ext cx="1715492" cy="218806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>
            <a:endCxn id="1026" idx="3"/>
          </p:cNvCxnSpPr>
          <p:nvPr/>
        </p:nvCxnSpPr>
        <p:spPr bwMode="auto">
          <a:xfrm>
            <a:off x="4534409" y="3287018"/>
            <a:ext cx="5654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Двойная стрелка влево/вправо 17"/>
          <p:cNvSpPr/>
          <p:nvPr/>
        </p:nvSpPr>
        <p:spPr bwMode="auto">
          <a:xfrm>
            <a:off x="2494881" y="3031939"/>
            <a:ext cx="2604988" cy="218058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978125" y="3140968"/>
            <a:ext cx="5112568" cy="753765"/>
            <a:chOff x="1978125" y="3140968"/>
            <a:chExt cx="5112568" cy="753765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1978125" y="3140968"/>
              <a:ext cx="5112568" cy="292100"/>
              <a:chOff x="1475656" y="5013176"/>
              <a:chExt cx="5112568" cy="292100"/>
            </a:xfrm>
          </p:grpSpPr>
          <p:cxnSp>
            <p:nvCxnSpPr>
              <p:cNvPr id="3" name="Прямая соединительная линия 2"/>
              <p:cNvCxnSpPr/>
              <p:nvPr/>
            </p:nvCxnSpPr>
            <p:spPr bwMode="auto">
              <a:xfrm>
                <a:off x="1475656" y="5157192"/>
                <a:ext cx="511256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" name="Прямая соединительная линия 4"/>
              <p:cNvCxnSpPr/>
              <p:nvPr/>
            </p:nvCxnSpPr>
            <p:spPr bwMode="auto">
              <a:xfrm>
                <a:off x="1979712" y="5013176"/>
                <a:ext cx="0" cy="28803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4700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67944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6136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2195736" y="3433068"/>
              <a:ext cx="5760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15</a:t>
              </a:r>
              <a:endParaRPr lang="ru-RU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18732" y="3428999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25</a:t>
              </a:r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6102" y="3428998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41256" y="3433068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40</a:t>
              </a:r>
              <a:endParaRPr lang="ru-RU" dirty="0"/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 bwMode="auto">
            <a:xfrm>
              <a:off x="4583113" y="3289149"/>
              <a:ext cx="504056" cy="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9" name="TextBox 28"/>
          <p:cNvSpPr txBox="1"/>
          <p:nvPr/>
        </p:nvSpPr>
        <p:spPr>
          <a:xfrm>
            <a:off x="1187450" y="4149080"/>
            <a:ext cx="73792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Отрезок </a:t>
            </a:r>
            <a:r>
              <a:rPr lang="ru-RU" sz="3200" dirty="0">
                <a:solidFill>
                  <a:srgbClr val="000000"/>
                </a:solidFill>
              </a:rPr>
              <a:t>P=[10,25</a:t>
            </a:r>
            <a:r>
              <a:rPr lang="ru-RU" sz="3200" dirty="0" smtClean="0">
                <a:solidFill>
                  <a:srgbClr val="000000"/>
                </a:solidFill>
              </a:rPr>
              <a:t>] нанесем на наш чертеж и объединим с пересечением:</a:t>
            </a:r>
            <a:endParaRPr lang="en-US" sz="3200" dirty="0" smtClean="0"/>
          </a:p>
        </p:txBody>
      </p:sp>
      <p:grpSp>
        <p:nvGrpSpPr>
          <p:cNvPr id="25" name="Группа 24"/>
          <p:cNvGrpSpPr/>
          <p:nvPr/>
        </p:nvGrpSpPr>
        <p:grpSpPr>
          <a:xfrm>
            <a:off x="1187450" y="5516804"/>
            <a:ext cx="6474246" cy="753765"/>
            <a:chOff x="515285" y="3140968"/>
            <a:chExt cx="6575408" cy="753765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15285" y="3140968"/>
              <a:ext cx="6575408" cy="292100"/>
              <a:chOff x="12816" y="5013176"/>
              <a:chExt cx="6575408" cy="292100"/>
            </a:xfrm>
          </p:grpSpPr>
          <p:cxnSp>
            <p:nvCxnSpPr>
              <p:cNvPr id="36" name="Прямая соединительная линия 35"/>
              <p:cNvCxnSpPr/>
              <p:nvPr/>
            </p:nvCxnSpPr>
            <p:spPr bwMode="auto">
              <a:xfrm flipV="1">
                <a:off x="12816" y="5157192"/>
                <a:ext cx="6575408" cy="416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7" name="Прямая соединительная линия 36"/>
              <p:cNvCxnSpPr/>
              <p:nvPr/>
            </p:nvCxnSpPr>
            <p:spPr bwMode="auto">
              <a:xfrm>
                <a:off x="1979712" y="5013176"/>
                <a:ext cx="0" cy="28803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4700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3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67944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0" name="Picture 4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6136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7" name="TextBox 26"/>
            <p:cNvSpPr txBox="1"/>
            <p:nvPr/>
          </p:nvSpPr>
          <p:spPr>
            <a:xfrm>
              <a:off x="2195736" y="3433068"/>
              <a:ext cx="5760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15</a:t>
              </a:r>
              <a:endParaRPr lang="ru-RU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18732" y="3428999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25</a:t>
              </a: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86102" y="3428998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ru-RU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41256" y="3433068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40</a:t>
              </a:r>
              <a:endParaRPr lang="ru-RU" dirty="0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4583113" y="3289149"/>
              <a:ext cx="504056" cy="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1" name="Прямая соединительная линия 40"/>
          <p:cNvCxnSpPr/>
          <p:nvPr/>
        </p:nvCxnSpPr>
        <p:spPr bwMode="auto">
          <a:xfrm>
            <a:off x="2494881" y="552518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TextBox 41"/>
          <p:cNvSpPr txBox="1"/>
          <p:nvPr/>
        </p:nvSpPr>
        <p:spPr>
          <a:xfrm>
            <a:off x="2211281" y="5813220"/>
            <a:ext cx="5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 bwMode="auto">
          <a:xfrm flipV="1">
            <a:off x="2494881" y="5660820"/>
            <a:ext cx="2703394" cy="8384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="" xmlns:p14="http://schemas.microsoft.com/office/powerpoint/2010/main" val="56770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7" name="Полилиния 16"/>
          <p:cNvSpPr/>
          <p:nvPr/>
        </p:nvSpPr>
        <p:spPr>
          <a:xfrm>
            <a:off x="2476500" y="2928517"/>
            <a:ext cx="2628912" cy="1070557"/>
          </a:xfrm>
          <a:custGeom>
            <a:avLst/>
            <a:gdLst>
              <a:gd name="connsiteX0" fmla="*/ 0 w 2628912"/>
              <a:gd name="connsiteY0" fmla="*/ 348083 h 1070557"/>
              <a:gd name="connsiteX1" fmla="*/ 2616200 w 2628912"/>
              <a:gd name="connsiteY1" fmla="*/ 348083 h 1070557"/>
              <a:gd name="connsiteX2" fmla="*/ 990600 w 2628912"/>
              <a:gd name="connsiteY2" fmla="*/ 17883 h 1070557"/>
              <a:gd name="connsiteX3" fmla="*/ 825500 w 2628912"/>
              <a:gd name="connsiteY3" fmla="*/ 970383 h 1070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912" h="1070557">
                <a:moveTo>
                  <a:pt x="0" y="348083"/>
                </a:moveTo>
                <a:cubicBezTo>
                  <a:pt x="1225550" y="375599"/>
                  <a:pt x="2451100" y="403116"/>
                  <a:pt x="2616200" y="348083"/>
                </a:cubicBezTo>
                <a:cubicBezTo>
                  <a:pt x="2781300" y="293050"/>
                  <a:pt x="1289050" y="-85834"/>
                  <a:pt x="990600" y="17883"/>
                </a:cubicBezTo>
                <a:cubicBezTo>
                  <a:pt x="692150" y="121600"/>
                  <a:pt x="1562100" y="1438166"/>
                  <a:pt x="825500" y="970383"/>
                </a:cubicBezTo>
              </a:path>
            </a:pathLst>
          </a:custGeom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1475656" y="2910633"/>
            <a:ext cx="6474246" cy="718488"/>
            <a:chOff x="515285" y="3140968"/>
            <a:chExt cx="6575408" cy="718488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515285" y="3140968"/>
              <a:ext cx="6575408" cy="292100"/>
              <a:chOff x="12816" y="5013176"/>
              <a:chExt cx="6575408" cy="292100"/>
            </a:xfrm>
          </p:grpSpPr>
          <p:cxnSp>
            <p:nvCxnSpPr>
              <p:cNvPr id="36" name="Прямая соединительная линия 35"/>
              <p:cNvCxnSpPr/>
              <p:nvPr/>
            </p:nvCxnSpPr>
            <p:spPr bwMode="auto">
              <a:xfrm flipV="1">
                <a:off x="12816" y="5157192"/>
                <a:ext cx="6575408" cy="416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7" name="Прямая соединительная линия 36"/>
              <p:cNvCxnSpPr/>
              <p:nvPr/>
            </p:nvCxnSpPr>
            <p:spPr bwMode="auto">
              <a:xfrm>
                <a:off x="1979712" y="5013176"/>
                <a:ext cx="0" cy="28803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4700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67944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0" name="Picture 4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6136" y="5013176"/>
                <a:ext cx="12700" cy="292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7" name="TextBox 26"/>
            <p:cNvSpPr txBox="1"/>
            <p:nvPr/>
          </p:nvSpPr>
          <p:spPr>
            <a:xfrm>
              <a:off x="2195736" y="3397790"/>
              <a:ext cx="5760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15</a:t>
              </a:r>
              <a:endParaRPr lang="ru-RU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18732" y="3396055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25</a:t>
              </a: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886102" y="3397791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30</a:t>
              </a:r>
              <a:endParaRPr lang="ru-RU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28554" y="3396054"/>
              <a:ext cx="5400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40</a:t>
              </a:r>
              <a:endParaRPr lang="ru-RU" dirty="0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4570413" y="3289149"/>
              <a:ext cx="504056" cy="0"/>
            </a:xfrm>
            <a:prstGeom prst="line">
              <a:avLst/>
            </a:prstGeom>
            <a:solidFill>
              <a:schemeClr val="accent1"/>
            </a:solidFill>
            <a:ln w="635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1" name="Прямая соединительная линия 40"/>
          <p:cNvCxnSpPr/>
          <p:nvPr/>
        </p:nvCxnSpPr>
        <p:spPr bwMode="auto">
          <a:xfrm>
            <a:off x="2783087" y="2928517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TextBox 41"/>
          <p:cNvSpPr txBox="1"/>
          <p:nvPr/>
        </p:nvSpPr>
        <p:spPr>
          <a:xfrm>
            <a:off x="2499487" y="3167457"/>
            <a:ext cx="5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 bwMode="auto">
          <a:xfrm flipV="1">
            <a:off x="2783087" y="3058814"/>
            <a:ext cx="2703394" cy="8384"/>
          </a:xfrm>
          <a:prstGeom prst="line">
            <a:avLst/>
          </a:prstGeom>
          <a:solidFill>
            <a:schemeClr val="accent1"/>
          </a:solidFill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56246" y="3463794"/>
            <a:ext cx="763309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>
                <a:solidFill>
                  <a:srgbClr val="000000"/>
                </a:solidFill>
              </a:rPr>
              <a:t>По условию нашей задачи, нам нужна </a:t>
            </a:r>
            <a:r>
              <a:rPr lang="ru-RU" sz="3200" b="1" dirty="0" smtClean="0">
                <a:solidFill>
                  <a:srgbClr val="000000"/>
                </a:solidFill>
              </a:rPr>
              <a:t>максимальная </a:t>
            </a:r>
            <a:r>
              <a:rPr lang="ru-RU" sz="3200" b="1" dirty="0">
                <a:solidFill>
                  <a:srgbClr val="000000"/>
                </a:solidFill>
              </a:rPr>
              <a:t>длина отрезка А</a:t>
            </a:r>
            <a:r>
              <a:rPr lang="ru-RU" sz="3200" dirty="0">
                <a:solidFill>
                  <a:srgbClr val="000000"/>
                </a:solidFill>
              </a:rPr>
              <a:t>. Находим ее: </a:t>
            </a:r>
            <a:r>
              <a:rPr lang="ru-RU" sz="3200" b="1" dirty="0" smtClean="0">
                <a:solidFill>
                  <a:srgbClr val="C00000"/>
                </a:solidFill>
              </a:rPr>
              <a:t>30 </a:t>
            </a:r>
            <a:r>
              <a:rPr lang="ru-RU" sz="3200" b="1" dirty="0">
                <a:solidFill>
                  <a:srgbClr val="C00000"/>
                </a:solidFill>
              </a:rPr>
              <a:t>– </a:t>
            </a:r>
            <a:r>
              <a:rPr lang="ru-RU" sz="3200" b="1" dirty="0" smtClean="0">
                <a:solidFill>
                  <a:srgbClr val="C00000"/>
                </a:solidFill>
              </a:rPr>
              <a:t>10 </a:t>
            </a:r>
            <a:r>
              <a:rPr lang="ru-RU" sz="3200" b="1" dirty="0">
                <a:solidFill>
                  <a:srgbClr val="C00000"/>
                </a:solidFill>
              </a:rPr>
              <a:t>= </a:t>
            </a:r>
            <a:r>
              <a:rPr lang="ru-RU" sz="3200" b="1" dirty="0" smtClean="0">
                <a:solidFill>
                  <a:srgbClr val="C00000"/>
                </a:solidFill>
              </a:rPr>
              <a:t>20</a:t>
            </a:r>
            <a:r>
              <a:rPr lang="ru-RU" sz="3200" dirty="0" smtClean="0">
                <a:solidFill>
                  <a:srgbClr val="000000"/>
                </a:solidFill>
              </a:rPr>
              <a:t>.</a:t>
            </a:r>
            <a:endParaRPr lang="ru-RU" sz="3200" dirty="0">
              <a:solidFill>
                <a:srgbClr val="000000"/>
              </a:solidFill>
            </a:endParaRPr>
          </a:p>
          <a:p>
            <a:pPr lvl="0"/>
            <a:r>
              <a:rPr lang="ru-RU" sz="3200" dirty="0">
                <a:solidFill>
                  <a:srgbClr val="000000"/>
                </a:solidFill>
              </a:rPr>
              <a:t>Ответ: </a:t>
            </a:r>
            <a:r>
              <a:rPr lang="ru-RU" sz="3200" b="1" dirty="0" smtClean="0">
                <a:solidFill>
                  <a:srgbClr val="000000"/>
                </a:solidFill>
              </a:rPr>
              <a:t>20</a:t>
            </a:r>
            <a:r>
              <a:rPr lang="ru-RU" sz="3200" dirty="0" smtClean="0">
                <a:solidFill>
                  <a:srgbClr val="000000"/>
                </a:solidFill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4738" y="1700808"/>
            <a:ext cx="37160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R 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400" b="1" dirty="0">
                <a:solidFill>
                  <a:srgbClr val="C00000"/>
                </a:solidFill>
                <a:latin typeface="Times New Roman"/>
              </a:rPr>
              <a:t> P</a:t>
            </a:r>
            <a:endParaRPr lang="ru-RU" sz="32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090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2. Задания на множества</a:t>
            </a: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1174750" y="1628775"/>
            <a:ext cx="727233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dirty="0" smtClean="0"/>
              <a:t>Элементами </a:t>
            </a:r>
            <a:r>
              <a:rPr lang="ru-RU" sz="3200" dirty="0"/>
              <a:t>множеств А, P, Q являются натуральные числа, причём </a:t>
            </a:r>
            <a:r>
              <a:rPr lang="ru-RU" sz="3200" b="1" dirty="0"/>
              <a:t>P={1,2,3,4,5,6}, Q={3,5,15}. </a:t>
            </a:r>
            <a:r>
              <a:rPr lang="ru-RU" sz="3200" dirty="0"/>
              <a:t>Известно, что выражение</a:t>
            </a:r>
            <a:br>
              <a:rPr lang="ru-RU" sz="3200" dirty="0"/>
            </a:br>
            <a:r>
              <a:rPr lang="ru-RU" sz="3200" b="1" dirty="0"/>
              <a:t>(x ∉ A) → ((x ∉ P</a:t>
            </a:r>
            <a:r>
              <a:rPr lang="ru-RU" sz="3200" b="1" dirty="0" smtClean="0"/>
              <a:t>) </a:t>
            </a:r>
            <a:r>
              <a:rPr lang="ru-RU" sz="3200" b="1" dirty="0"/>
              <a:t>∧ (x ∈ Q)) ∨ (x ∉ Q)</a:t>
            </a:r>
          </a:p>
          <a:p>
            <a:r>
              <a:rPr lang="ru-RU" sz="3200" dirty="0"/>
              <a:t>истинно (т.е.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значении переменной х. Определите наименьшее возможное количество элементов в множестве 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Интерпретация полученного результата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  <a:endParaRPr lang="en-US" sz="3600" i="1" dirty="0" smtClean="0"/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 smtClean="0">
                <a:solidFill>
                  <a:srgbClr val="C00000"/>
                </a:solidFill>
              </a:rPr>
              <a:t>A = </a:t>
            </a:r>
            <a:r>
              <a:rPr lang="ru-RU" sz="4000" b="1" dirty="0" smtClean="0">
                <a:solidFill>
                  <a:srgbClr val="C00000"/>
                </a:solidFill>
              </a:rPr>
              <a:t>x </a:t>
            </a:r>
            <a:r>
              <a:rPr lang="ru-RU" sz="4000" b="1" dirty="0">
                <a:solidFill>
                  <a:srgbClr val="C00000"/>
                </a:solidFill>
              </a:rPr>
              <a:t>∈ </a:t>
            </a:r>
            <a:r>
              <a:rPr lang="en-US" sz="4000" b="1" dirty="0" smtClean="0">
                <a:solidFill>
                  <a:srgbClr val="C00000"/>
                </a:solidFill>
              </a:rPr>
              <a:t>A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 smtClean="0">
                <a:solidFill>
                  <a:srgbClr val="C00000"/>
                </a:solidFill>
              </a:rPr>
              <a:t>P = </a:t>
            </a:r>
            <a:r>
              <a:rPr lang="ru-RU" sz="4000" b="1" dirty="0" smtClean="0">
                <a:solidFill>
                  <a:srgbClr val="C00000"/>
                </a:solidFill>
              </a:rPr>
              <a:t>x </a:t>
            </a:r>
            <a:r>
              <a:rPr lang="ru-RU" sz="4000" b="1" dirty="0">
                <a:solidFill>
                  <a:srgbClr val="C00000"/>
                </a:solidFill>
              </a:rPr>
              <a:t>∈ </a:t>
            </a:r>
            <a:r>
              <a:rPr lang="en-US" sz="4000" b="1" dirty="0" smtClean="0">
                <a:solidFill>
                  <a:srgbClr val="C00000"/>
                </a:solidFill>
              </a:rPr>
              <a:t>P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 smtClean="0">
                <a:solidFill>
                  <a:srgbClr val="C00000"/>
                </a:solidFill>
              </a:rPr>
              <a:t>Q = </a:t>
            </a:r>
            <a:r>
              <a:rPr lang="ru-RU" sz="4000" b="1" dirty="0" smtClean="0">
                <a:solidFill>
                  <a:srgbClr val="C00000"/>
                </a:solidFill>
              </a:rPr>
              <a:t>x </a:t>
            </a:r>
            <a:r>
              <a:rPr lang="ru-RU" sz="4000" b="1" dirty="0">
                <a:solidFill>
                  <a:srgbClr val="C00000"/>
                </a:solidFill>
              </a:rPr>
              <a:t>∈ Q</a:t>
            </a:r>
            <a:endParaRPr lang="en-US" sz="4000" b="1" dirty="0" smtClean="0">
              <a:solidFill>
                <a:srgbClr val="C0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endParaRPr lang="en-US" sz="3600" dirty="0"/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5135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2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Решающая формула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08175" y="2420888"/>
            <a:ext cx="5976938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800" b="1" dirty="0">
                <a:solidFill>
                  <a:srgbClr val="C00000"/>
                </a:solidFill>
                <a:latin typeface="+mj-lt"/>
              </a:rPr>
              <a:t>А </a:t>
            </a:r>
            <a:r>
              <a:rPr lang="ru-RU" sz="8800" b="1" dirty="0">
                <a:solidFill>
                  <a:srgbClr val="C00000"/>
                </a:solidFill>
                <a:latin typeface="+mj-lt"/>
                <a:sym typeface="Symbol"/>
              </a:rPr>
              <a:t></a:t>
            </a:r>
            <a:r>
              <a:rPr lang="ru-RU" sz="88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8800" b="1" dirty="0">
                <a:solidFill>
                  <a:srgbClr val="C00000"/>
                </a:solidFill>
                <a:latin typeface="+mj-lt"/>
                <a:cs typeface="Arial"/>
              </a:rPr>
              <a:t>¬А = 1</a:t>
            </a:r>
            <a:endParaRPr lang="ru-RU" sz="8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30276" y="5445224"/>
            <a:ext cx="597693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latin typeface="+mj-lt"/>
              </a:rPr>
              <a:t>А </a:t>
            </a:r>
            <a:r>
              <a:rPr lang="ru-RU" sz="6000" b="1" dirty="0">
                <a:sym typeface="Symbol"/>
              </a:rPr>
              <a:t></a:t>
            </a:r>
            <a:r>
              <a:rPr lang="ru-RU" sz="6000" b="1" dirty="0">
                <a:latin typeface="+mj-lt"/>
              </a:rPr>
              <a:t> </a:t>
            </a:r>
            <a:r>
              <a:rPr lang="ru-RU" sz="6000" b="1" dirty="0">
                <a:latin typeface="+mj-lt"/>
                <a:cs typeface="Arial"/>
              </a:rPr>
              <a:t>¬А = 0</a:t>
            </a:r>
            <a:endParaRPr lang="ru-RU" sz="60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912" y="1628800"/>
            <a:ext cx="7127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 алгебре логики есть формула дополнения до целого: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331912" y="3624839"/>
            <a:ext cx="7704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 некоторых задачах мы будем использовать вместо этой формулы умножение противоположностей: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179512" y="1628800"/>
            <a:ext cx="7640959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2) </a:t>
            </a:r>
            <a:r>
              <a:rPr lang="ru-RU" sz="3600" i="1" dirty="0" smtClean="0"/>
              <a:t>Формализация условия</a:t>
            </a:r>
            <a:endParaRPr lang="en-US" sz="3600" i="1" dirty="0" smtClean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Было:</a:t>
            </a:r>
            <a:endParaRPr lang="en-US" sz="3600" dirty="0" smtClean="0"/>
          </a:p>
          <a:p>
            <a:pPr marL="0" indent="0" eaLnBrk="1" hangingPunct="1">
              <a:spcBef>
                <a:spcPts val="1200"/>
              </a:spcBef>
            </a:pPr>
            <a:r>
              <a:rPr lang="ru-RU" sz="3200" b="1" dirty="0" smtClean="0"/>
              <a:t>(</a:t>
            </a:r>
            <a:r>
              <a:rPr lang="ru-RU" sz="3200" b="1" dirty="0"/>
              <a:t>x ∉ A) → ((x ∉ P</a:t>
            </a:r>
            <a:r>
              <a:rPr lang="ru-RU" sz="3200" b="1" dirty="0" smtClean="0"/>
              <a:t>) </a:t>
            </a:r>
            <a:r>
              <a:rPr lang="ru-RU" sz="3200" b="1" dirty="0"/>
              <a:t>∧ (x ∈ Q)) ∨ (x ∉ Q</a:t>
            </a:r>
            <a:r>
              <a:rPr lang="ru-RU" sz="3200" b="1" dirty="0" smtClean="0"/>
              <a:t>)</a:t>
            </a:r>
            <a:r>
              <a:rPr lang="en-US" sz="3200" b="1" dirty="0" smtClean="0"/>
              <a:t> = 1</a:t>
            </a:r>
            <a:endParaRPr lang="ru-RU" sz="3200" b="1" dirty="0" smtClean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Стало: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  <a:latin typeface="Times New Roman"/>
                <a:cs typeface="Arial"/>
              </a:rPr>
              <a:t>¬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→ </a:t>
            </a:r>
            <a:r>
              <a:rPr lang="en-US" sz="4000" b="1" dirty="0" smtClean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000" b="1" dirty="0" smtClean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∧ </a:t>
            </a:r>
            <a:r>
              <a:rPr lang="en-US" sz="4000" b="1" dirty="0" smtClean="0">
                <a:solidFill>
                  <a:srgbClr val="C00000"/>
                </a:solidFill>
                <a:latin typeface="Times New Roman"/>
              </a:rPr>
              <a:t>Q)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/>
              </a:rPr>
              <a:t>Q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en-US" sz="4000" b="1" dirty="0" smtClean="0">
                <a:solidFill>
                  <a:srgbClr val="C00000"/>
                </a:solidFill>
                <a:latin typeface="Times New Roman"/>
              </a:rPr>
              <a:t>1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655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en-US" sz="3600" i="1" dirty="0" smtClean="0"/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000" b="1" dirty="0">
                <a:solidFill>
                  <a:srgbClr val="C00000"/>
                </a:solidFill>
                <a:latin typeface="Times New Roman"/>
                <a:cs typeface="Arial"/>
              </a:rPr>
              <a:t>¬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A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→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0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Q)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Times New Roman"/>
              </a:rPr>
              <a:t>Q = 1</a:t>
            </a:r>
            <a:endParaRPr lang="ru-RU" sz="4000" b="1" dirty="0">
              <a:solidFill>
                <a:srgbClr val="C00000"/>
              </a:solidFill>
            </a:endParaRPr>
          </a:p>
          <a:p>
            <a:pPr lvl="0">
              <a:spcBef>
                <a:spcPts val="1200"/>
              </a:spcBef>
            </a:pPr>
            <a:r>
              <a:rPr lang="ru-RU" sz="3600" dirty="0" smtClean="0">
                <a:solidFill>
                  <a:srgbClr val="000000"/>
                </a:solidFill>
              </a:rPr>
              <a:t>3.1</a:t>
            </a:r>
            <a:r>
              <a:rPr lang="ru-RU" sz="3600" dirty="0">
                <a:solidFill>
                  <a:srgbClr val="000000"/>
                </a:solidFill>
              </a:rPr>
              <a:t>. Представим логическое следование в базовых логических операциях </a:t>
            </a:r>
            <a:r>
              <a:rPr lang="ru-RU" sz="3600" dirty="0" smtClean="0">
                <a:solidFill>
                  <a:srgbClr val="000000"/>
                </a:solidFill>
              </a:rPr>
              <a:t>и сгруппируем</a:t>
            </a:r>
            <a:r>
              <a:rPr lang="ru-RU" sz="3600" dirty="0" smtClean="0">
                <a:solidFill>
                  <a:srgbClr val="000000"/>
                </a:solidFill>
                <a:cs typeface="Arial"/>
                <a:sym typeface="Symbol"/>
              </a:rPr>
              <a:t>:</a:t>
            </a:r>
            <a:endParaRPr lang="en-US" sz="3600" dirty="0">
              <a:solidFill>
                <a:srgbClr val="000000"/>
              </a:solidFill>
              <a:cs typeface="Arial"/>
              <a:sym typeface="Symbol"/>
            </a:endParaRP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800" b="1" dirty="0">
                <a:latin typeface="Times New Roman"/>
              </a:rPr>
              <a:t>A </a:t>
            </a:r>
            <a:r>
              <a:rPr lang="ru-RU" sz="4800" b="1" dirty="0">
                <a:latin typeface="Times New Roman"/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 ((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)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)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>
                <a:latin typeface="Times New Roman"/>
              </a:rPr>
              <a:t>= </a:t>
            </a:r>
            <a:r>
              <a:rPr lang="en-US" sz="4800" b="1" dirty="0" smtClean="0">
                <a:latin typeface="Times New Roman"/>
              </a:rPr>
              <a:t>1</a:t>
            </a:r>
            <a:endParaRPr lang="ru-RU" sz="4800" b="1" dirty="0"/>
          </a:p>
        </p:txBody>
      </p:sp>
    </p:spTree>
    <p:extLst>
      <p:ext uri="{BB962C8B-B14F-4D97-AF65-F5344CB8AC3E}">
        <p14:creationId xmlns="" xmlns:p14="http://schemas.microsoft.com/office/powerpoint/2010/main" val="181792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lvl="0" indent="0" algn="ctr" eaLnBrk="1" hangingPunct="1">
              <a:spcBef>
                <a:spcPts val="1200"/>
              </a:spcBef>
            </a:pPr>
            <a:r>
              <a:rPr lang="ru-RU" sz="4800" b="1" dirty="0" smtClean="0">
                <a:latin typeface="Times New Roman"/>
              </a:rPr>
              <a:t>A </a:t>
            </a:r>
            <a:r>
              <a:rPr lang="ru-RU" sz="4800" b="1" dirty="0">
                <a:latin typeface="Times New Roman"/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 ((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)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)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= 1</a:t>
            </a:r>
            <a:endParaRPr lang="ru-RU" sz="4800" b="1" dirty="0">
              <a:solidFill>
                <a:srgbClr val="C00000"/>
              </a:solidFill>
            </a:endParaRPr>
          </a:p>
          <a:p>
            <a:pPr marL="0" indent="0"/>
            <a:r>
              <a:rPr lang="ru-RU" sz="3600" dirty="0">
                <a:solidFill>
                  <a:srgbClr val="000000"/>
                </a:solidFill>
              </a:rPr>
              <a:t>3.2. Сведем </a:t>
            </a:r>
            <a:r>
              <a:rPr lang="ru-RU" sz="3600" dirty="0" smtClean="0">
                <a:solidFill>
                  <a:srgbClr val="000000"/>
                </a:solidFill>
              </a:rPr>
              <a:t>получившееся выражение </a:t>
            </a:r>
            <a:r>
              <a:rPr lang="ru-RU" sz="3600" dirty="0">
                <a:solidFill>
                  <a:srgbClr val="000000"/>
                </a:solidFill>
              </a:rPr>
              <a:t>к решающей формуле: </a:t>
            </a:r>
            <a:endParaRPr lang="ru-RU" sz="3600" dirty="0" smtClean="0">
              <a:solidFill>
                <a:srgbClr val="000000"/>
              </a:solidFill>
            </a:endParaRPr>
          </a:p>
          <a:p>
            <a:pPr marL="0" indent="0" algn="ctr"/>
            <a:r>
              <a:rPr lang="ru-RU" sz="4400" b="1" dirty="0" smtClean="0">
                <a:solidFill>
                  <a:srgbClr val="000000"/>
                </a:solidFill>
              </a:rPr>
              <a:t>А </a:t>
            </a:r>
            <a:r>
              <a:rPr lang="ru-RU" sz="4400" b="1" dirty="0" smtClean="0">
                <a:solidFill>
                  <a:srgbClr val="000000"/>
                </a:solidFill>
                <a:sym typeface="Symbol"/>
              </a:rPr>
              <a:t> </a:t>
            </a:r>
            <a:r>
              <a:rPr lang="ru-RU" sz="44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400" b="1" dirty="0">
                <a:solidFill>
                  <a:srgbClr val="000000"/>
                </a:solidFill>
                <a:cs typeface="Arial"/>
              </a:rPr>
              <a:t> = </a:t>
            </a:r>
            <a:r>
              <a:rPr lang="ru-RU" sz="4400" b="1" dirty="0" smtClean="0">
                <a:solidFill>
                  <a:srgbClr val="000000"/>
                </a:solidFill>
                <a:cs typeface="Arial"/>
              </a:rPr>
              <a:t>1 </a:t>
            </a:r>
          </a:p>
          <a:p>
            <a:pPr marL="0" indent="0"/>
            <a:r>
              <a:rPr lang="ru-RU" sz="3600" dirty="0" smtClean="0">
                <a:solidFill>
                  <a:srgbClr val="000000"/>
                </a:solidFill>
                <a:cs typeface="Arial"/>
              </a:rPr>
              <a:t>и</a:t>
            </a:r>
            <a:r>
              <a:rPr lang="ru-RU" sz="3600" b="1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ru-RU" sz="3600" dirty="0">
                <a:solidFill>
                  <a:srgbClr val="000000"/>
                </a:solidFill>
                <a:cs typeface="Arial"/>
              </a:rPr>
              <a:t>найдем, чему равно </a:t>
            </a:r>
            <a:r>
              <a:rPr lang="ru-RU" sz="44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3600" b="1" dirty="0">
                <a:solidFill>
                  <a:srgbClr val="C00000"/>
                </a:solidFill>
                <a:cs typeface="Arial"/>
              </a:rPr>
              <a:t> </a:t>
            </a:r>
            <a:r>
              <a:rPr lang="ru-RU" sz="3600" dirty="0">
                <a:solidFill>
                  <a:srgbClr val="000000"/>
                </a:solidFill>
                <a:cs typeface="Arial"/>
              </a:rPr>
              <a:t>:</a:t>
            </a:r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4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)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endParaRPr lang="ru-RU" sz="36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10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cs typeface="Arial"/>
              </a:rPr>
              <a:t>А</a:t>
            </a:r>
            <a:r>
              <a:rPr lang="ru-RU" sz="44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∧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)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endParaRPr lang="ru-RU" sz="3600" dirty="0">
              <a:solidFill>
                <a:srgbClr val="000000"/>
              </a:solidFill>
              <a:cs typeface="Arial"/>
            </a:endParaRPr>
          </a:p>
          <a:p>
            <a:pPr marL="0" indent="0"/>
            <a:r>
              <a:rPr lang="ru-RU" sz="3600" dirty="0">
                <a:solidFill>
                  <a:srgbClr val="000000"/>
                </a:solidFill>
              </a:rPr>
              <a:t>3.3. Упростим выражение для </a:t>
            </a:r>
            <a:r>
              <a:rPr lang="ru-RU" sz="4400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ru-RU" sz="3600" b="1" dirty="0">
                <a:solidFill>
                  <a:srgbClr val="C00000"/>
                </a:solidFill>
                <a:cs typeface="Arial"/>
              </a:rPr>
              <a:t>¬</a:t>
            </a:r>
            <a:r>
              <a:rPr lang="ru-RU" sz="3600" b="1" dirty="0" smtClean="0">
                <a:solidFill>
                  <a:srgbClr val="C00000"/>
                </a:solidFill>
                <a:cs typeface="Arial"/>
              </a:rPr>
              <a:t>А,</a:t>
            </a:r>
            <a:r>
              <a:rPr lang="ru-RU" sz="4400" b="1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cs typeface="Arial"/>
              </a:rPr>
              <a:t>раскрыв скобки по закону дистрибутивности сложения:</a:t>
            </a:r>
            <a:endParaRPr lang="ru-RU" sz="3600" dirty="0">
              <a:latin typeface="Times New Roman"/>
            </a:endParaRPr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400" b="1" dirty="0">
                <a:solidFill>
                  <a:srgbClr val="C00000"/>
                </a:solidFill>
                <a:cs typeface="Arial"/>
              </a:rPr>
              <a:t> = </a:t>
            </a:r>
            <a:r>
              <a:rPr lang="en-US" sz="4400" b="1" dirty="0" smtClean="0">
                <a:solidFill>
                  <a:srgbClr val="C00000"/>
                </a:solidFill>
                <a:cs typeface="Arial"/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 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Q)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sym typeface="Symbol"/>
              </a:rPr>
              <a:t> </a:t>
            </a:r>
            <a:r>
              <a:rPr lang="en-US" sz="4800" b="1" dirty="0" smtClean="0">
                <a:latin typeface="Times New Roman"/>
                <a:sym typeface="Symbol"/>
              </a:rPr>
              <a:t>(</a:t>
            </a:r>
            <a:r>
              <a:rPr lang="en-US" sz="4800" b="1" dirty="0" smtClean="0">
                <a:latin typeface="Times New Roman"/>
              </a:rPr>
              <a:t>Q</a:t>
            </a:r>
            <a:r>
              <a:rPr lang="ru-RU" sz="4800" b="1" dirty="0" smtClean="0">
                <a:latin typeface="Times New Roman"/>
              </a:rPr>
              <a:t>  </a:t>
            </a:r>
            <a:r>
              <a:rPr lang="ru-RU" sz="4800" b="1" dirty="0">
                <a:latin typeface="Times New Roman"/>
                <a:sym typeface="Symbol"/>
              </a:rPr>
              <a:t></a:t>
            </a:r>
            <a:r>
              <a:rPr lang="ru-RU" sz="4800" b="1" dirty="0">
                <a:latin typeface="Times New Roman"/>
              </a:rPr>
              <a:t> </a:t>
            </a:r>
            <a:r>
              <a:rPr lang="ru-RU" sz="4800" b="1" dirty="0">
                <a:latin typeface="Times New Roman"/>
                <a:cs typeface="Arial"/>
              </a:rPr>
              <a:t>¬</a:t>
            </a:r>
            <a:r>
              <a:rPr lang="en-US" sz="4800" b="1" dirty="0">
                <a:latin typeface="Times New Roman"/>
              </a:rPr>
              <a:t>Q</a:t>
            </a:r>
            <a:r>
              <a:rPr lang="ru-RU" sz="4800" b="1" dirty="0" smtClean="0">
                <a:latin typeface="Times New Roman"/>
              </a:rPr>
              <a:t>)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 </a:t>
            </a:r>
            <a:endParaRPr lang="ru-RU" sz="4800" b="1" dirty="0" smtClean="0">
              <a:solidFill>
                <a:srgbClr val="C00000"/>
              </a:solidFill>
              <a:latin typeface="Times New Roman"/>
            </a:endParaRPr>
          </a:p>
          <a:p>
            <a:pPr algn="ctr"/>
            <a:r>
              <a:rPr lang="en-US" sz="4800" b="1" dirty="0">
                <a:latin typeface="Times New Roman"/>
              </a:rPr>
              <a:t>Q</a:t>
            </a:r>
            <a:r>
              <a:rPr lang="ru-RU" sz="4800" b="1" dirty="0">
                <a:latin typeface="Times New Roman"/>
              </a:rPr>
              <a:t>  </a:t>
            </a:r>
            <a:r>
              <a:rPr lang="ru-RU" sz="4800" b="1" dirty="0">
                <a:latin typeface="Times New Roman"/>
                <a:sym typeface="Symbol"/>
              </a:rPr>
              <a:t></a:t>
            </a:r>
            <a:r>
              <a:rPr lang="ru-RU" sz="4800" b="1" dirty="0">
                <a:latin typeface="Times New Roman"/>
              </a:rPr>
              <a:t> </a:t>
            </a:r>
            <a:r>
              <a:rPr lang="ru-RU" sz="4800" b="1" dirty="0">
                <a:latin typeface="Times New Roman"/>
                <a:cs typeface="Arial"/>
              </a:rPr>
              <a:t>¬</a:t>
            </a:r>
            <a:r>
              <a:rPr lang="en-US" sz="4800" b="1" dirty="0" smtClean="0">
                <a:latin typeface="Times New Roman"/>
              </a:rPr>
              <a:t>Q</a:t>
            </a:r>
            <a:r>
              <a:rPr lang="ru-RU" sz="4800" b="1" dirty="0" smtClean="0">
                <a:latin typeface="Times New Roman"/>
              </a:rPr>
              <a:t> = 1</a:t>
            </a:r>
            <a:endParaRPr lang="ru-RU" sz="4800" b="1" dirty="0">
              <a:solidFill>
                <a:srgbClr val="C00000"/>
              </a:solidFill>
              <a:latin typeface="Times New Roman"/>
              <a:cs typeface="Arial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cs typeface="Arial"/>
              </a:rPr>
              <a:t>А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en-US" sz="4800" b="1" dirty="0">
                <a:solidFill>
                  <a:srgbClr val="C00000"/>
                </a:solidFill>
                <a:cs typeface="Arial"/>
              </a:rPr>
              <a:t>(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 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Q)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 </a:t>
            </a:r>
            <a:endParaRPr lang="ru-RU" sz="4800" dirty="0"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491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cs typeface="Arial"/>
              </a:rPr>
              <a:t>А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en-US" sz="4800" b="1" dirty="0">
                <a:solidFill>
                  <a:srgbClr val="C00000"/>
                </a:solidFill>
                <a:cs typeface="Arial"/>
              </a:rPr>
              <a:t>(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 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¬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Q)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cs typeface="Arial"/>
              </a:rPr>
              <a:t> </a:t>
            </a:r>
            <a:endParaRPr lang="ru-RU" sz="4800" dirty="0">
              <a:cs typeface="Arial"/>
            </a:endParaRP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По закону де Моргана:</a:t>
            </a:r>
            <a:endParaRPr lang="en-US" sz="3600" dirty="0" smtClean="0"/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>
                <a:solidFill>
                  <a:srgbClr val="C00000"/>
                </a:solidFill>
                <a:cs typeface="Arial"/>
              </a:rPr>
              <a:t>¬А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¬(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sym typeface="Symbol"/>
              </a:rPr>
              <a:t> 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Q)</a:t>
            </a:r>
            <a:endParaRPr lang="ru-RU" sz="4800" b="1" dirty="0" smtClean="0">
              <a:solidFill>
                <a:srgbClr val="C00000"/>
              </a:solidFill>
              <a:latin typeface="Times New Roman"/>
            </a:endParaRP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>
                <a:solidFill>
                  <a:srgbClr val="000000"/>
                </a:solidFill>
              </a:rPr>
              <a:t>3.4. Очевидно, что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А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sym typeface="Symbol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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endParaRPr lang="en-US" sz="4800" i="1" dirty="0"/>
          </a:p>
        </p:txBody>
      </p:sp>
    </p:spTree>
    <p:extLst>
      <p:ext uri="{BB962C8B-B14F-4D97-AF65-F5344CB8AC3E}">
        <p14:creationId xmlns="" xmlns:p14="http://schemas.microsoft.com/office/powerpoint/2010/main" val="3781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8360" y="1628799"/>
            <a:ext cx="74168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А </a:t>
            </a:r>
            <a:r>
              <a:rPr lang="en-US" sz="4800" b="1" dirty="0">
                <a:solidFill>
                  <a:srgbClr val="C00000"/>
                </a:solidFill>
                <a:latin typeface="Times New Roman"/>
              </a:rPr>
              <a:t>=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  <a:cs typeface="Arial"/>
              </a:rPr>
              <a:t>P</a:t>
            </a:r>
            <a:r>
              <a:rPr lang="ru-RU" sz="4800" b="1" dirty="0" smtClean="0">
                <a:solidFill>
                  <a:srgbClr val="C00000"/>
                </a:solidFill>
                <a:latin typeface="Times New Roman"/>
                <a:sym typeface="Symbol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Times New Roman"/>
                <a:sym typeface="Symbol"/>
              </a:rPr>
              <a:t></a:t>
            </a:r>
            <a:r>
              <a:rPr lang="ru-RU" sz="4800" b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4800" b="1" dirty="0" smtClean="0">
                <a:solidFill>
                  <a:srgbClr val="C00000"/>
                </a:solidFill>
                <a:latin typeface="Times New Roman"/>
              </a:rPr>
              <a:t>Q</a:t>
            </a:r>
            <a:endParaRPr lang="en-US" sz="4800" i="1" dirty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i="1" dirty="0"/>
              <a:t>4) Интерпретация полученного результата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4000" dirty="0" smtClean="0"/>
              <a:t>Искомое множество </a:t>
            </a:r>
            <a:r>
              <a:rPr lang="ru-RU" sz="4000" b="1" dirty="0" smtClean="0"/>
              <a:t>А</a:t>
            </a:r>
            <a:r>
              <a:rPr lang="ru-RU" sz="4000" dirty="0" smtClean="0"/>
              <a:t> представляет собой пересечение множеств </a:t>
            </a:r>
            <a:r>
              <a:rPr lang="en-US" sz="4000" b="1" dirty="0" smtClean="0"/>
              <a:t>P</a:t>
            </a:r>
            <a:r>
              <a:rPr lang="ru-RU" sz="4000" dirty="0" smtClean="0"/>
              <a:t> и </a:t>
            </a:r>
            <a:r>
              <a:rPr lang="en-US" sz="4000" b="1" dirty="0" smtClean="0"/>
              <a:t>Q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352008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8360" y="1628799"/>
            <a:ext cx="7742112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600"/>
              </a:spcBef>
            </a:pPr>
            <a:r>
              <a:rPr lang="ru-RU" sz="4000" dirty="0" smtClean="0"/>
              <a:t>Искомое множество </a:t>
            </a:r>
            <a:r>
              <a:rPr lang="ru-RU" sz="4000" b="1" dirty="0" smtClean="0"/>
              <a:t>А</a:t>
            </a:r>
            <a:r>
              <a:rPr lang="ru-RU" sz="4000" dirty="0" smtClean="0"/>
              <a:t> есть пересечение множеств  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en-US" sz="4000" b="1" dirty="0" smtClean="0"/>
              <a:t>P = </a:t>
            </a:r>
            <a:r>
              <a:rPr lang="en-US" sz="4000" b="1" dirty="0" smtClean="0">
                <a:sym typeface="Symbol"/>
              </a:rPr>
              <a:t></a:t>
            </a:r>
            <a:r>
              <a:rPr lang="ru-RU" sz="4000" dirty="0" smtClean="0"/>
              <a:t>1,</a:t>
            </a:r>
            <a:r>
              <a:rPr lang="en-US" sz="4000" dirty="0" smtClean="0"/>
              <a:t> </a:t>
            </a:r>
            <a:r>
              <a:rPr lang="ru-RU" sz="4000" dirty="0" smtClean="0"/>
              <a:t>2,</a:t>
            </a:r>
            <a:r>
              <a:rPr lang="en-US" sz="4000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3</a:t>
            </a:r>
            <a:r>
              <a:rPr lang="ru-RU" sz="4000" dirty="0" smtClean="0"/>
              <a:t>,</a:t>
            </a:r>
            <a:r>
              <a:rPr lang="en-US" sz="4000" dirty="0" smtClean="0"/>
              <a:t> </a:t>
            </a:r>
            <a:r>
              <a:rPr lang="ru-RU" sz="4000" dirty="0" smtClean="0"/>
              <a:t>4,</a:t>
            </a:r>
            <a:r>
              <a:rPr lang="en-US" sz="4000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5</a:t>
            </a:r>
            <a:r>
              <a:rPr lang="ru-RU" sz="4000" dirty="0" smtClean="0"/>
              <a:t>,</a:t>
            </a:r>
            <a:r>
              <a:rPr lang="en-US" sz="4000" dirty="0" smtClean="0"/>
              <a:t> </a:t>
            </a:r>
            <a:r>
              <a:rPr lang="ru-RU" sz="4000" dirty="0" smtClean="0"/>
              <a:t>6</a:t>
            </a:r>
            <a:r>
              <a:rPr lang="en-US" sz="4000" b="1" dirty="0" smtClean="0">
                <a:sym typeface="Symbol"/>
              </a:rPr>
              <a:t></a:t>
            </a:r>
            <a:r>
              <a:rPr lang="ru-RU" sz="4000" b="1" dirty="0" smtClean="0">
                <a:sym typeface="Symbol"/>
              </a:rPr>
              <a:t> </a:t>
            </a:r>
            <a:r>
              <a:rPr lang="ru-RU" sz="4000" dirty="0" smtClean="0">
                <a:sym typeface="Symbol"/>
              </a:rPr>
              <a:t>и </a:t>
            </a:r>
            <a:r>
              <a:rPr lang="ru-RU" sz="4000" b="1" dirty="0" smtClean="0"/>
              <a:t>Q</a:t>
            </a:r>
            <a:r>
              <a:rPr lang="en-US" sz="4000" b="1" dirty="0" smtClean="0"/>
              <a:t> </a:t>
            </a:r>
            <a:r>
              <a:rPr lang="ru-RU" sz="4000" b="1" dirty="0" smtClean="0"/>
              <a:t>=</a:t>
            </a:r>
            <a:r>
              <a:rPr lang="ru-RU" sz="4000" dirty="0" smtClean="0"/>
              <a:t>{</a:t>
            </a:r>
            <a:r>
              <a:rPr lang="ru-RU" sz="4000" b="1" dirty="0">
                <a:solidFill>
                  <a:srgbClr val="C00000"/>
                </a:solidFill>
              </a:rPr>
              <a:t>3</a:t>
            </a:r>
            <a:r>
              <a:rPr lang="ru-RU" sz="4000" dirty="0" smtClean="0"/>
              <a:t>,</a:t>
            </a:r>
            <a:r>
              <a:rPr lang="en-US" sz="4000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5</a:t>
            </a:r>
            <a:r>
              <a:rPr lang="ru-RU" sz="4000" dirty="0" smtClean="0"/>
              <a:t>,</a:t>
            </a:r>
            <a:r>
              <a:rPr lang="en-US" sz="4000" dirty="0" smtClean="0"/>
              <a:t>1</a:t>
            </a:r>
            <a:r>
              <a:rPr lang="ru-RU" sz="4000" dirty="0" smtClean="0"/>
              <a:t>5}, таким образом </a:t>
            </a:r>
            <a:r>
              <a:rPr lang="en-US" sz="4000" b="1" dirty="0" smtClean="0"/>
              <a:t>A </a:t>
            </a:r>
            <a:r>
              <a:rPr lang="ru-RU" sz="4000" b="1" dirty="0"/>
              <a:t>=</a:t>
            </a:r>
            <a:r>
              <a:rPr lang="ru-RU" sz="4000" dirty="0"/>
              <a:t>{</a:t>
            </a:r>
            <a:r>
              <a:rPr lang="ru-RU" sz="4000" b="1" dirty="0">
                <a:solidFill>
                  <a:srgbClr val="C00000"/>
                </a:solidFill>
              </a:rPr>
              <a:t>3</a:t>
            </a:r>
            <a:r>
              <a:rPr lang="ru-RU" sz="4000" dirty="0"/>
              <a:t>,</a:t>
            </a:r>
            <a:r>
              <a:rPr lang="en-US" sz="4000" dirty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5</a:t>
            </a:r>
            <a:r>
              <a:rPr lang="ru-RU" sz="4000" dirty="0" smtClean="0"/>
              <a:t>}</a:t>
            </a:r>
            <a:r>
              <a:rPr lang="en-US" sz="4000" dirty="0" smtClean="0"/>
              <a:t> </a:t>
            </a:r>
            <a:endParaRPr lang="ru-RU" sz="4000" dirty="0" smtClean="0"/>
          </a:p>
          <a:p>
            <a:pPr marL="0" indent="0" eaLnBrk="1" hangingPunct="1">
              <a:spcBef>
                <a:spcPts val="600"/>
              </a:spcBef>
            </a:pPr>
            <a:r>
              <a:rPr lang="ru-RU" sz="4000" dirty="0" smtClean="0"/>
              <a:t>и содержит только 2 элемента.</a:t>
            </a:r>
            <a:endParaRPr lang="ru-RU" sz="4000" dirty="0"/>
          </a:p>
          <a:p>
            <a:pPr marL="0" indent="0" eaLnBrk="1" hangingPunct="1">
              <a:spcBef>
                <a:spcPts val="600"/>
              </a:spcBef>
            </a:pPr>
            <a:r>
              <a:rPr lang="ru-RU" sz="4000" dirty="0" smtClean="0"/>
              <a:t>Ответ:</a:t>
            </a:r>
            <a:r>
              <a:rPr lang="ru-RU" sz="4000" b="1" dirty="0" smtClean="0"/>
              <a:t> 2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185476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2. Задания на множества</a:t>
            </a:r>
          </a:p>
        </p:txBody>
      </p:sp>
      <p:sp>
        <p:nvSpPr>
          <p:cNvPr id="16387" name="Прямоугольник 2"/>
          <p:cNvSpPr>
            <a:spLocks noChangeArrowheads="1"/>
          </p:cNvSpPr>
          <p:nvPr/>
        </p:nvSpPr>
        <p:spPr bwMode="auto">
          <a:xfrm>
            <a:off x="1174750" y="1628775"/>
            <a:ext cx="7583488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/>
              <a:t>(№ 368) </a:t>
            </a:r>
            <a:r>
              <a:rPr lang="ru-RU" sz="3200" dirty="0"/>
              <a:t>Элементами множеств А, P, Q являются натуральные числа, причём P={2,4,6,8,10,12} и Q={4,8,12,116}. Известно, что выражение</a:t>
            </a:r>
            <a:br>
              <a:rPr lang="ru-RU" sz="3200" dirty="0"/>
            </a:br>
            <a:r>
              <a:rPr lang="ru-RU" sz="3200" b="1" dirty="0"/>
              <a:t>(x ∈ P) → (((x ∈ Q) ∧ (x ∉ A)) → (x ∉ P))</a:t>
            </a:r>
          </a:p>
          <a:p>
            <a:r>
              <a:rPr lang="ru-RU" sz="3200" dirty="0"/>
              <a:t>истинно (т. е.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) при любом значении переменной х. Определите наименьшее возможное значение </a:t>
            </a:r>
            <a:r>
              <a:rPr lang="ru-RU" sz="3200" b="1" dirty="0"/>
              <a:t>суммы элементов множества A.</a:t>
            </a:r>
            <a:r>
              <a:rPr lang="ru-RU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Интерпретация полученного результата</a:t>
            </a: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1179513" y="1916832"/>
            <a:ext cx="7416800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A = </a:t>
            </a:r>
            <a:r>
              <a:rPr lang="ru-RU" sz="3600" b="1" dirty="0">
                <a:solidFill>
                  <a:srgbClr val="C00000"/>
                </a:solidFill>
              </a:rPr>
              <a:t>x ∈ </a:t>
            </a:r>
            <a:r>
              <a:rPr lang="en-US" sz="3600" b="1" dirty="0">
                <a:solidFill>
                  <a:srgbClr val="C00000"/>
                </a:solidFill>
              </a:rPr>
              <a:t>A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P = </a:t>
            </a:r>
            <a:r>
              <a:rPr lang="ru-RU" sz="3600" b="1" dirty="0">
                <a:solidFill>
                  <a:srgbClr val="C00000"/>
                </a:solidFill>
              </a:rPr>
              <a:t>x ∈ </a:t>
            </a:r>
            <a:r>
              <a:rPr lang="en-US" sz="3600" b="1" dirty="0">
                <a:solidFill>
                  <a:srgbClr val="C00000"/>
                </a:solidFill>
              </a:rPr>
              <a:t>P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Q = </a:t>
            </a:r>
            <a:r>
              <a:rPr lang="ru-RU" sz="3600" b="1" dirty="0">
                <a:solidFill>
                  <a:srgbClr val="C00000"/>
                </a:solidFill>
              </a:rPr>
              <a:t>x ∈ </a:t>
            </a:r>
            <a:r>
              <a:rPr lang="ru-RU" sz="3600" b="1" dirty="0" smtClean="0">
                <a:solidFill>
                  <a:srgbClr val="C00000"/>
                </a:solidFill>
              </a:rPr>
              <a:t>Q</a:t>
            </a:r>
            <a:endParaRPr lang="ru-RU" sz="3600" i="1" dirty="0"/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</p:spTree>
    <p:extLst>
      <p:ext uri="{BB962C8B-B14F-4D97-AF65-F5344CB8AC3E}">
        <p14:creationId xmlns="" xmlns:p14="http://schemas.microsoft.com/office/powerpoint/2010/main" val="183779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Типы задания 18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1187450" y="1773238"/>
            <a:ext cx="7416800" cy="363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eriod"/>
            </a:pPr>
            <a:r>
              <a:rPr lang="ru-RU" sz="4000" dirty="0"/>
              <a:t>Задания на </a:t>
            </a:r>
            <a:r>
              <a:rPr lang="ru-RU" sz="4000" dirty="0" smtClean="0"/>
              <a:t>отрезки</a:t>
            </a:r>
            <a:endParaRPr lang="ru-RU" sz="4000" dirty="0"/>
          </a:p>
          <a:p>
            <a:pPr eaLnBrk="1" hangingPunct="1">
              <a:spcBef>
                <a:spcPts val="1200"/>
              </a:spcBef>
              <a:buFontTx/>
              <a:buAutoNum type="arabicPeriod"/>
            </a:pPr>
            <a:r>
              <a:rPr lang="ru-RU" sz="4000" dirty="0"/>
              <a:t>Задания на множества</a:t>
            </a:r>
          </a:p>
          <a:p>
            <a:pPr eaLnBrk="1" hangingPunct="1">
              <a:spcBef>
                <a:spcPts val="1200"/>
              </a:spcBef>
              <a:buFontTx/>
              <a:buAutoNum type="arabicPeriod"/>
            </a:pPr>
            <a:r>
              <a:rPr lang="ru-RU" sz="4000" dirty="0"/>
              <a:t>Задания на поразрядную конъюнкцию</a:t>
            </a:r>
          </a:p>
          <a:p>
            <a:pPr eaLnBrk="1" hangingPunct="1">
              <a:spcBef>
                <a:spcPts val="1200"/>
              </a:spcBef>
              <a:buFontTx/>
              <a:buAutoNum type="arabicPeriod"/>
            </a:pPr>
            <a:r>
              <a:rPr lang="ru-RU" sz="4000" dirty="0"/>
              <a:t>Задания на условие делимости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1179512" y="1628800"/>
            <a:ext cx="7640959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2) Формализация условия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Было: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200" b="1" dirty="0"/>
              <a:t>(x ∈ P</a:t>
            </a:r>
            <a:r>
              <a:rPr lang="ru-RU" sz="3200" b="1" dirty="0" smtClean="0"/>
              <a:t>)→(((</a:t>
            </a:r>
            <a:r>
              <a:rPr lang="ru-RU" sz="3200" b="1" dirty="0"/>
              <a:t>x ∈ Q) ∧ (x ∉ A</a:t>
            </a:r>
            <a:r>
              <a:rPr lang="ru-RU" sz="3200" b="1" dirty="0" smtClean="0"/>
              <a:t>))→(</a:t>
            </a:r>
            <a:r>
              <a:rPr lang="ru-RU" sz="3200" b="1" dirty="0"/>
              <a:t>x ∉ P</a:t>
            </a:r>
            <a:r>
              <a:rPr lang="ru-RU" sz="3200" b="1" dirty="0" smtClean="0"/>
              <a:t>)) = 1</a:t>
            </a:r>
            <a:endParaRPr lang="ru-RU" sz="3200" dirty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Стало:</a:t>
            </a:r>
            <a:endParaRPr lang="ru-RU" sz="3600" dirty="0"/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P </a:t>
            </a:r>
            <a:r>
              <a:rPr lang="ru-RU" sz="4000" b="1" dirty="0">
                <a:solidFill>
                  <a:srgbClr val="C00000"/>
                </a:solidFill>
              </a:rPr>
              <a:t>→ </a:t>
            </a:r>
            <a:r>
              <a:rPr lang="ru-RU" sz="4000" b="1" dirty="0" smtClean="0">
                <a:solidFill>
                  <a:srgbClr val="C00000"/>
                </a:solidFill>
              </a:rPr>
              <a:t>((Q </a:t>
            </a:r>
            <a:r>
              <a:rPr lang="ru-RU" sz="4000" b="1" dirty="0">
                <a:solidFill>
                  <a:srgbClr val="C00000"/>
                </a:solidFill>
              </a:rPr>
              <a:t>∧ </a:t>
            </a:r>
            <a:r>
              <a:rPr lang="ru-RU" sz="40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000" b="1" dirty="0" smtClean="0">
                <a:solidFill>
                  <a:srgbClr val="C00000"/>
                </a:solidFill>
              </a:rPr>
              <a:t>A) </a:t>
            </a:r>
            <a:r>
              <a:rPr lang="ru-RU" sz="4000" b="1" dirty="0">
                <a:solidFill>
                  <a:srgbClr val="C00000"/>
                </a:solidFill>
              </a:rPr>
              <a:t>→ </a:t>
            </a:r>
            <a:r>
              <a:rPr lang="ru-RU" sz="40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000" b="1" dirty="0" smtClean="0">
                <a:solidFill>
                  <a:srgbClr val="C00000"/>
                </a:solidFill>
              </a:rPr>
              <a:t>P) = 1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</p:spTree>
    <p:extLst>
      <p:ext uri="{BB962C8B-B14F-4D97-AF65-F5344CB8AC3E}">
        <p14:creationId xmlns="" xmlns:p14="http://schemas.microsoft.com/office/powerpoint/2010/main" val="66082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12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en-US" sz="3600" i="1" dirty="0" smtClean="0"/>
              <a:t>3) </a:t>
            </a:r>
            <a:r>
              <a:rPr lang="ru-RU" sz="3600" i="1" dirty="0" smtClean="0"/>
              <a:t>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en-US" sz="3600" i="1" dirty="0" smtClean="0"/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>
                <a:solidFill>
                  <a:srgbClr val="C00000"/>
                </a:solidFill>
              </a:rPr>
              <a:t>P → ((Q ∧ </a:t>
            </a:r>
            <a:r>
              <a:rPr lang="ru-RU" sz="40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</a:rPr>
              <a:t>A) → </a:t>
            </a:r>
            <a:r>
              <a:rPr lang="ru-RU" sz="40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000" b="1" dirty="0">
                <a:solidFill>
                  <a:srgbClr val="C00000"/>
                </a:solidFill>
              </a:rPr>
              <a:t>P) = 1</a:t>
            </a:r>
            <a:endParaRPr lang="ru-RU" sz="4000" dirty="0">
              <a:solidFill>
                <a:srgbClr val="C00000"/>
              </a:solidFill>
            </a:endParaRPr>
          </a:p>
          <a:p>
            <a:pPr lvl="0">
              <a:spcBef>
                <a:spcPts val="1200"/>
              </a:spcBef>
            </a:pPr>
            <a:r>
              <a:rPr lang="ru-RU" sz="3600" dirty="0" smtClean="0">
                <a:solidFill>
                  <a:srgbClr val="000000"/>
                </a:solidFill>
              </a:rPr>
              <a:t>3.1</a:t>
            </a:r>
            <a:r>
              <a:rPr lang="ru-RU" sz="3600" dirty="0">
                <a:solidFill>
                  <a:srgbClr val="000000"/>
                </a:solidFill>
              </a:rPr>
              <a:t>. Представим </a:t>
            </a:r>
            <a:r>
              <a:rPr lang="ru-RU" sz="3600" dirty="0" smtClean="0">
                <a:solidFill>
                  <a:srgbClr val="000000"/>
                </a:solidFill>
              </a:rPr>
              <a:t>первое логическое </a:t>
            </a:r>
            <a:r>
              <a:rPr lang="ru-RU" sz="3600" dirty="0">
                <a:solidFill>
                  <a:srgbClr val="000000"/>
                </a:solidFill>
              </a:rPr>
              <a:t>следование </a:t>
            </a:r>
            <a:r>
              <a:rPr lang="ru-RU" sz="3600" dirty="0" smtClean="0">
                <a:solidFill>
                  <a:srgbClr val="000000"/>
                </a:solidFill>
              </a:rPr>
              <a:t>(в скобках) в </a:t>
            </a:r>
            <a:r>
              <a:rPr lang="ru-RU" sz="3600" dirty="0">
                <a:solidFill>
                  <a:srgbClr val="000000"/>
                </a:solidFill>
              </a:rPr>
              <a:t>базовых логических </a:t>
            </a:r>
            <a:r>
              <a:rPr lang="ru-RU" sz="3600" dirty="0" smtClean="0">
                <a:solidFill>
                  <a:srgbClr val="000000"/>
                </a:solidFill>
              </a:rPr>
              <a:t>операциях </a:t>
            </a:r>
            <a:r>
              <a:rPr lang="ru-RU" sz="3600" dirty="0" smtClean="0">
                <a:solidFill>
                  <a:srgbClr val="000000"/>
                </a:solidFill>
                <a:cs typeface="Arial"/>
                <a:sym typeface="Symbol"/>
              </a:rPr>
              <a:t>:</a:t>
            </a:r>
            <a:endParaRPr lang="en-US" sz="3600" dirty="0">
              <a:solidFill>
                <a:srgbClr val="000000"/>
              </a:solidFill>
              <a:cs typeface="Arial"/>
              <a:sym typeface="Symbol"/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>
                <a:solidFill>
                  <a:srgbClr val="C00000"/>
                </a:solidFill>
              </a:rPr>
              <a:t>P → </a:t>
            </a:r>
            <a:r>
              <a:rPr lang="ru-RU" sz="4800" b="1" dirty="0" smtClean="0">
                <a:solidFill>
                  <a:srgbClr val="C00000"/>
                </a:solidFill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(</a:t>
            </a:r>
            <a:r>
              <a:rPr lang="ru-RU" sz="4800" b="1" dirty="0">
                <a:solidFill>
                  <a:srgbClr val="C00000"/>
                </a:solidFill>
              </a:rPr>
              <a:t>Q ∧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A)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P) = 1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243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 smtClean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</a:rPr>
              <a:t>→ </a:t>
            </a:r>
            <a:r>
              <a:rPr lang="ru-RU" sz="4800" b="1" dirty="0" smtClean="0">
                <a:solidFill>
                  <a:srgbClr val="C00000"/>
                </a:solidFill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(</a:t>
            </a:r>
            <a:r>
              <a:rPr lang="ru-RU" sz="4800" b="1" dirty="0">
                <a:solidFill>
                  <a:srgbClr val="C00000"/>
                </a:solidFill>
              </a:rPr>
              <a:t>Q ∧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A)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P) = </a:t>
            </a:r>
            <a:r>
              <a:rPr lang="ru-RU" sz="4800" b="1" dirty="0" smtClean="0">
                <a:solidFill>
                  <a:srgbClr val="C00000"/>
                </a:solidFill>
              </a:rPr>
              <a:t>1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>
                <a:solidFill>
                  <a:srgbClr val="000000"/>
                </a:solidFill>
              </a:rPr>
              <a:t>Представим второе логическое </a:t>
            </a:r>
            <a:r>
              <a:rPr lang="ru-RU" sz="3600" dirty="0">
                <a:solidFill>
                  <a:srgbClr val="000000"/>
                </a:solidFill>
              </a:rPr>
              <a:t>следование </a:t>
            </a:r>
            <a:r>
              <a:rPr lang="ru-RU" sz="3600" dirty="0" smtClean="0">
                <a:solidFill>
                  <a:srgbClr val="000000"/>
                </a:solidFill>
              </a:rPr>
              <a:t>в </a:t>
            </a:r>
            <a:r>
              <a:rPr lang="ru-RU" sz="3600" dirty="0">
                <a:solidFill>
                  <a:srgbClr val="000000"/>
                </a:solidFill>
              </a:rPr>
              <a:t>базовых логических </a:t>
            </a:r>
            <a:r>
              <a:rPr lang="ru-RU" sz="3600" dirty="0" smtClean="0">
                <a:solidFill>
                  <a:srgbClr val="000000"/>
                </a:solidFill>
              </a:rPr>
              <a:t>операциях, применим закон де Моргана и перегруппируем</a:t>
            </a:r>
            <a:r>
              <a:rPr lang="ru-RU" sz="3600" dirty="0" smtClean="0">
                <a:solidFill>
                  <a:srgbClr val="000000"/>
                </a:solidFill>
                <a:cs typeface="Arial"/>
                <a:sym typeface="Symbol"/>
              </a:rPr>
              <a:t>:</a:t>
            </a:r>
            <a:endParaRPr lang="en-US" sz="3600" dirty="0">
              <a:solidFill>
                <a:srgbClr val="000000"/>
              </a:solidFill>
              <a:cs typeface="Arial"/>
              <a:sym typeface="Symbol"/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P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(Q ∧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A)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P) = 1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Q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 smtClean="0">
                <a:solidFill>
                  <a:srgbClr val="C00000"/>
                </a:solidFill>
              </a:rPr>
              <a:t> A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</a:rPr>
              <a:t>= 1</a:t>
            </a:r>
          </a:p>
          <a:p>
            <a:pPr marL="0" indent="0" algn="ctr" eaLnBrk="1" hangingPunct="1">
              <a:spcBef>
                <a:spcPts val="1200"/>
              </a:spcBef>
            </a:pP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7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 hangingPunct="1">
              <a:spcBef>
                <a:spcPts val="1200"/>
              </a:spcBef>
            </a:pPr>
            <a:r>
              <a:rPr lang="ru-RU" sz="4800" b="1" dirty="0"/>
              <a:t>A </a:t>
            </a:r>
            <a:r>
              <a:rPr lang="ru-RU" sz="4800" b="1" dirty="0"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(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Q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P) </a:t>
            </a:r>
            <a:r>
              <a:rPr lang="ru-RU" sz="4800" b="1" dirty="0"/>
              <a:t>= 1</a:t>
            </a:r>
          </a:p>
          <a:p>
            <a:pPr marL="0" indent="0"/>
            <a:r>
              <a:rPr lang="ru-RU" sz="3600" dirty="0">
                <a:solidFill>
                  <a:srgbClr val="000000"/>
                </a:solidFill>
              </a:rPr>
              <a:t>3.2. Сведем получившееся выражение к решающей формуле: </a:t>
            </a:r>
          </a:p>
          <a:p>
            <a:pPr marL="0" indent="0" algn="ctr"/>
            <a:r>
              <a:rPr lang="ru-RU" sz="4800" b="1" dirty="0">
                <a:solidFill>
                  <a:srgbClr val="000000"/>
                </a:solidFill>
              </a:rPr>
              <a:t>А </a:t>
            </a:r>
            <a:r>
              <a:rPr lang="ru-RU" sz="4800" b="1" dirty="0">
                <a:solidFill>
                  <a:srgbClr val="000000"/>
                </a:solidFill>
                <a:sym typeface="Symbol"/>
              </a:rPr>
              <a:t> </a:t>
            </a:r>
            <a:r>
              <a:rPr lang="ru-RU" sz="4800" b="1" dirty="0">
                <a:solidFill>
                  <a:srgbClr val="C00000"/>
                </a:solidFill>
                <a:cs typeface="Arial"/>
              </a:rPr>
              <a:t>¬А</a:t>
            </a:r>
            <a:r>
              <a:rPr lang="ru-RU" sz="4800" b="1" dirty="0">
                <a:solidFill>
                  <a:srgbClr val="000000"/>
                </a:solidFill>
                <a:cs typeface="Arial"/>
              </a:rPr>
              <a:t> = 1 </a:t>
            </a:r>
          </a:p>
          <a:p>
            <a:pPr marL="0" indent="0"/>
            <a:r>
              <a:rPr lang="ru-RU" sz="3600" dirty="0">
                <a:solidFill>
                  <a:srgbClr val="000000"/>
                </a:solidFill>
                <a:cs typeface="Arial"/>
              </a:rPr>
              <a:t>и</a:t>
            </a:r>
            <a:r>
              <a:rPr lang="ru-RU" sz="3600" b="1" dirty="0">
                <a:solidFill>
                  <a:srgbClr val="000000"/>
                </a:solidFill>
                <a:cs typeface="Arial"/>
              </a:rPr>
              <a:t> </a:t>
            </a:r>
            <a:r>
              <a:rPr lang="ru-RU" sz="3600" dirty="0">
                <a:solidFill>
                  <a:srgbClr val="000000"/>
                </a:solidFill>
                <a:cs typeface="Arial"/>
              </a:rPr>
              <a:t>найдем, чему равно </a:t>
            </a:r>
            <a:r>
              <a:rPr lang="ru-RU" sz="3600" b="1" dirty="0">
                <a:solidFill>
                  <a:srgbClr val="C00000"/>
                </a:solidFill>
                <a:cs typeface="Arial"/>
              </a:rPr>
              <a:t>¬А </a:t>
            </a:r>
            <a:r>
              <a:rPr lang="ru-RU" sz="3600" dirty="0">
                <a:solidFill>
                  <a:srgbClr val="000000"/>
                </a:solidFill>
                <a:cs typeface="Arial"/>
              </a:rPr>
              <a:t>:</a:t>
            </a:r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¬А =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(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Q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P) 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683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1092" y="1628800"/>
            <a:ext cx="74168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4800" b="1" dirty="0" smtClean="0">
                <a:solidFill>
                  <a:srgbClr val="C00000"/>
                </a:solidFill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cs typeface="Arial"/>
              </a:rPr>
              <a:t>А =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Q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P</a:t>
            </a:r>
          </a:p>
          <a:p>
            <a:pPr marL="0" indent="0"/>
            <a:r>
              <a:rPr lang="ru-RU" sz="4800" b="1" dirty="0" smtClean="0">
                <a:solidFill>
                  <a:srgbClr val="C00000"/>
                </a:solidFill>
              </a:rPr>
              <a:t> </a:t>
            </a:r>
            <a:r>
              <a:rPr lang="ru-RU" sz="3600" dirty="0">
                <a:solidFill>
                  <a:srgbClr val="000000"/>
                </a:solidFill>
              </a:rPr>
              <a:t>3.3. Упростим выражение для </a:t>
            </a:r>
            <a:r>
              <a:rPr lang="ru-RU" sz="3600" b="1" dirty="0">
                <a:solidFill>
                  <a:srgbClr val="000000"/>
                </a:solidFill>
                <a:sym typeface="Symbol"/>
              </a:rPr>
              <a:t> </a:t>
            </a:r>
            <a:r>
              <a:rPr lang="ru-RU" sz="3600" b="1" dirty="0">
                <a:solidFill>
                  <a:srgbClr val="C00000"/>
                </a:solidFill>
                <a:cs typeface="Arial"/>
              </a:rPr>
              <a:t>¬</a:t>
            </a:r>
            <a:r>
              <a:rPr lang="ru-RU" sz="3600" b="1" dirty="0" smtClean="0">
                <a:solidFill>
                  <a:srgbClr val="C00000"/>
                </a:solidFill>
                <a:cs typeface="Arial"/>
              </a:rPr>
              <a:t>А</a:t>
            </a:r>
            <a:r>
              <a:rPr lang="ru-RU" sz="3600" b="1" dirty="0">
                <a:solidFill>
                  <a:srgbClr val="C00000"/>
                </a:solidFill>
                <a:cs typeface="Arial"/>
              </a:rPr>
              <a:t> </a:t>
            </a:r>
            <a:r>
              <a:rPr lang="ru-RU" sz="3600" dirty="0" smtClean="0">
                <a:cs typeface="Arial"/>
              </a:rPr>
              <a:t>по формуле </a:t>
            </a:r>
            <a:r>
              <a:rPr lang="ru-RU" sz="3600" b="1" dirty="0" smtClean="0">
                <a:solidFill>
                  <a:srgbClr val="C00000"/>
                </a:solidFill>
                <a:cs typeface="Arial"/>
              </a:rPr>
              <a:t>А </a:t>
            </a:r>
            <a:r>
              <a:rPr lang="ru-RU" sz="3600" b="1" dirty="0">
                <a:solidFill>
                  <a:srgbClr val="C00000"/>
                </a:solidFill>
                <a:sym typeface="Symbol"/>
              </a:rPr>
              <a:t> </a:t>
            </a:r>
            <a:r>
              <a:rPr lang="ru-RU" sz="3600" b="1" dirty="0" smtClean="0">
                <a:solidFill>
                  <a:srgbClr val="C00000"/>
                </a:solidFill>
                <a:cs typeface="Arial"/>
              </a:rPr>
              <a:t>А = А</a:t>
            </a:r>
            <a:r>
              <a:rPr lang="ru-RU" sz="3600" dirty="0" smtClean="0">
                <a:solidFill>
                  <a:srgbClr val="000000"/>
                </a:solidFill>
                <a:cs typeface="Arial"/>
              </a:rPr>
              <a:t>:</a:t>
            </a:r>
            <a:endParaRPr lang="ru-RU" sz="3600" dirty="0">
              <a:latin typeface="Times New Roman"/>
            </a:endParaRPr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¬А =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</a:t>
            </a:r>
            <a:r>
              <a:rPr lang="ru-RU" sz="4800" b="1" dirty="0">
                <a:solidFill>
                  <a:srgbClr val="C00000"/>
                </a:solidFill>
                <a:latin typeface="Arial"/>
                <a:cs typeface="Arial"/>
              </a:rPr>
              <a:t>¬</a:t>
            </a:r>
            <a:r>
              <a:rPr lang="ru-RU" sz="4800" b="1" dirty="0" smtClean="0">
                <a:solidFill>
                  <a:srgbClr val="C00000"/>
                </a:solidFill>
              </a:rPr>
              <a:t>Q</a:t>
            </a:r>
          </a:p>
          <a:p>
            <a:pPr marL="0" indent="0"/>
            <a:r>
              <a:rPr lang="ru-RU" sz="3600" dirty="0" smtClean="0"/>
              <a:t>Далее, по закону де Моргана получаем:</a:t>
            </a:r>
            <a:endParaRPr lang="ru-RU" sz="3600" dirty="0"/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¬А = 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cs typeface="Arial"/>
              </a:rPr>
              <a:t>¬(</a:t>
            </a:r>
            <a:r>
              <a:rPr lang="ru-RU" sz="4800" b="1" dirty="0" smtClean="0">
                <a:solidFill>
                  <a:srgbClr val="C00000"/>
                </a:solidFill>
              </a:rPr>
              <a:t>P </a:t>
            </a:r>
            <a:r>
              <a:rPr lang="ru-RU" sz="4800" b="1" dirty="0" smtClean="0">
                <a:solidFill>
                  <a:srgbClr val="C00000"/>
                </a:solidFill>
                <a:sym typeface="Symbol"/>
              </a:rPr>
              <a:t></a:t>
            </a:r>
            <a:r>
              <a:rPr lang="ru-RU" sz="4800" b="1" dirty="0" smtClean="0">
                <a:solidFill>
                  <a:srgbClr val="C00000"/>
                </a:solidFill>
              </a:rPr>
              <a:t>Q)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319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61716" y="1615698"/>
            <a:ext cx="74168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4800" b="1" dirty="0">
                <a:solidFill>
                  <a:srgbClr val="C00000"/>
                </a:solidFill>
                <a:latin typeface="+mj-lt"/>
                <a:cs typeface="Arial"/>
              </a:rPr>
              <a:t>А = </a:t>
            </a:r>
            <a:r>
              <a:rPr lang="ru-RU" sz="4800" b="1" dirty="0" smtClean="0">
                <a:solidFill>
                  <a:srgbClr val="C00000"/>
                </a:solidFill>
                <a:latin typeface="+mj-lt"/>
                <a:cs typeface="Arial"/>
              </a:rPr>
              <a:t>¬(</a:t>
            </a:r>
            <a:r>
              <a:rPr lang="ru-RU" sz="4800" b="1" dirty="0" smtClean="0">
                <a:solidFill>
                  <a:srgbClr val="C00000"/>
                </a:solidFill>
                <a:latin typeface="+mj-lt"/>
              </a:rPr>
              <a:t>P </a:t>
            </a:r>
            <a:r>
              <a:rPr lang="ru-RU" sz="4800" b="1" dirty="0" smtClean="0">
                <a:solidFill>
                  <a:srgbClr val="C00000"/>
                </a:solidFill>
                <a:latin typeface="+mj-lt"/>
                <a:sym typeface="Symbol"/>
              </a:rPr>
              <a:t></a:t>
            </a:r>
            <a:r>
              <a:rPr lang="ru-RU" sz="4800" b="1" dirty="0" smtClean="0">
                <a:solidFill>
                  <a:srgbClr val="C00000"/>
                </a:solidFill>
                <a:latin typeface="+mj-lt"/>
              </a:rPr>
              <a:t>Q)</a:t>
            </a:r>
          </a:p>
          <a:p>
            <a:r>
              <a:rPr lang="ru-RU" sz="3600" dirty="0">
                <a:solidFill>
                  <a:srgbClr val="000000"/>
                </a:solidFill>
              </a:rPr>
              <a:t>3.4. Очевидно, что</a:t>
            </a:r>
          </a:p>
          <a:p>
            <a:pPr algn="ctr"/>
            <a:r>
              <a:rPr lang="ru-RU" sz="4800" b="1" dirty="0">
                <a:solidFill>
                  <a:srgbClr val="C00000"/>
                </a:solidFill>
                <a:cs typeface="Arial"/>
              </a:rPr>
              <a:t>А = </a:t>
            </a:r>
            <a:r>
              <a:rPr lang="ru-RU" sz="4800" b="1" dirty="0" smtClean="0">
                <a:solidFill>
                  <a:srgbClr val="C00000"/>
                </a:solidFill>
              </a:rPr>
              <a:t>P </a:t>
            </a:r>
            <a:r>
              <a:rPr lang="ru-RU" sz="4800" b="1" dirty="0">
                <a:solidFill>
                  <a:srgbClr val="C00000"/>
                </a:solidFill>
                <a:sym typeface="Symbol"/>
              </a:rPr>
              <a:t></a:t>
            </a:r>
            <a:r>
              <a:rPr lang="ru-RU" sz="4800" b="1" dirty="0" smtClean="0">
                <a:solidFill>
                  <a:srgbClr val="C00000"/>
                </a:solidFill>
              </a:rPr>
              <a:t>Q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4400" i="1" dirty="0"/>
              <a:t>4) Интерпретация полученного результата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/>
              <a:t>Искомое множество </a:t>
            </a:r>
            <a:r>
              <a:rPr lang="ru-RU" sz="3600" b="1" dirty="0"/>
              <a:t>А</a:t>
            </a:r>
            <a:r>
              <a:rPr lang="ru-RU" sz="3600" dirty="0"/>
              <a:t> представляет собой пересечение множеств </a:t>
            </a:r>
            <a:r>
              <a:rPr lang="en-US" sz="3600" b="1" dirty="0"/>
              <a:t>P</a:t>
            </a:r>
            <a:r>
              <a:rPr lang="ru-RU" sz="3600" dirty="0"/>
              <a:t> и </a:t>
            </a:r>
            <a:r>
              <a:rPr lang="en-US" sz="3600" b="1" dirty="0"/>
              <a:t>Q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</p:spTree>
    <p:extLst>
      <p:ext uri="{BB962C8B-B14F-4D97-AF65-F5344CB8AC3E}">
        <p14:creationId xmlns="" xmlns:p14="http://schemas.microsoft.com/office/powerpoint/2010/main" val="262716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042988" y="700088"/>
            <a:ext cx="78501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множества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078360" y="1628799"/>
            <a:ext cx="7742112" cy="515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600"/>
              </a:spcBef>
            </a:pPr>
            <a:r>
              <a:rPr lang="ru-RU" sz="3600" dirty="0" smtClean="0"/>
              <a:t>Искомое множество </a:t>
            </a:r>
            <a:r>
              <a:rPr lang="ru-RU" sz="3600" b="1" dirty="0" smtClean="0"/>
              <a:t>А</a:t>
            </a:r>
            <a:r>
              <a:rPr lang="ru-RU" sz="3600" dirty="0" smtClean="0"/>
              <a:t> есть пересечение множеств  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en-US" sz="4000" b="1" dirty="0" smtClean="0"/>
              <a:t>P = </a:t>
            </a:r>
            <a:r>
              <a:rPr lang="en-US" sz="4000" b="1" dirty="0" smtClean="0">
                <a:sym typeface="Symbol"/>
              </a:rPr>
              <a:t></a:t>
            </a:r>
            <a:r>
              <a:rPr lang="ru-RU" sz="4000" dirty="0" smtClean="0"/>
              <a:t>2, </a:t>
            </a:r>
            <a:r>
              <a:rPr lang="ru-RU" sz="4000" b="1" dirty="0" smtClean="0">
                <a:solidFill>
                  <a:srgbClr val="C00000"/>
                </a:solidFill>
              </a:rPr>
              <a:t>4</a:t>
            </a:r>
            <a:r>
              <a:rPr lang="ru-RU" sz="4000" dirty="0" smtClean="0"/>
              <a:t>, 6, </a:t>
            </a:r>
            <a:r>
              <a:rPr lang="ru-RU" sz="4000" b="1" dirty="0" smtClean="0">
                <a:solidFill>
                  <a:srgbClr val="C00000"/>
                </a:solidFill>
              </a:rPr>
              <a:t>8</a:t>
            </a:r>
            <a:r>
              <a:rPr lang="ru-RU" sz="4000" dirty="0" smtClean="0"/>
              <a:t>, 10, </a:t>
            </a:r>
            <a:r>
              <a:rPr lang="ru-RU" sz="4000" b="1" dirty="0" smtClean="0">
                <a:solidFill>
                  <a:srgbClr val="C00000"/>
                </a:solidFill>
              </a:rPr>
              <a:t>12</a:t>
            </a:r>
            <a:r>
              <a:rPr lang="en-US" sz="4000" b="1" dirty="0" smtClean="0">
                <a:sym typeface="Symbol"/>
              </a:rPr>
              <a:t></a:t>
            </a:r>
            <a:r>
              <a:rPr lang="ru-RU" sz="4000" b="1" dirty="0" smtClean="0">
                <a:sym typeface="Symbol"/>
              </a:rPr>
              <a:t> </a:t>
            </a:r>
            <a:r>
              <a:rPr lang="ru-RU" sz="4000" dirty="0" smtClean="0">
                <a:sym typeface="Symbol"/>
              </a:rPr>
              <a:t>и 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ru-RU" sz="4000" b="1" dirty="0" smtClean="0"/>
              <a:t>Q</a:t>
            </a:r>
            <a:r>
              <a:rPr lang="en-US" sz="4000" b="1" dirty="0" smtClean="0"/>
              <a:t> </a:t>
            </a:r>
            <a:r>
              <a:rPr lang="ru-RU" sz="4000" b="1" dirty="0" smtClean="0"/>
              <a:t>=</a:t>
            </a:r>
            <a:r>
              <a:rPr lang="ru-RU" sz="4000" dirty="0" smtClean="0"/>
              <a:t>{</a:t>
            </a:r>
            <a:r>
              <a:rPr lang="ru-RU" sz="4000" b="1" dirty="0">
                <a:solidFill>
                  <a:srgbClr val="C00000"/>
                </a:solidFill>
              </a:rPr>
              <a:t>4</a:t>
            </a:r>
            <a:r>
              <a:rPr lang="ru-RU" sz="4000" dirty="0" smtClean="0"/>
              <a:t>, </a:t>
            </a:r>
            <a:r>
              <a:rPr lang="ru-RU" sz="4000" b="1" dirty="0" smtClean="0">
                <a:solidFill>
                  <a:srgbClr val="C00000"/>
                </a:solidFill>
              </a:rPr>
              <a:t>8</a:t>
            </a:r>
            <a:r>
              <a:rPr lang="ru-RU" sz="4000" dirty="0" smtClean="0"/>
              <a:t>, </a:t>
            </a:r>
            <a:r>
              <a:rPr lang="ru-RU" sz="4000" b="1" dirty="0" smtClean="0">
                <a:solidFill>
                  <a:srgbClr val="C00000"/>
                </a:solidFill>
              </a:rPr>
              <a:t>12</a:t>
            </a:r>
            <a:r>
              <a:rPr lang="ru-RU" sz="4000" dirty="0" smtClean="0"/>
              <a:t>, 16}, </a:t>
            </a:r>
            <a:r>
              <a:rPr lang="ru-RU" sz="3600" dirty="0" smtClean="0"/>
              <a:t>таким образом 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en-US" sz="4000" b="1" dirty="0" smtClean="0"/>
              <a:t>A </a:t>
            </a:r>
            <a:r>
              <a:rPr lang="ru-RU" sz="4000" b="1" dirty="0" smtClean="0"/>
              <a:t>=</a:t>
            </a:r>
            <a:r>
              <a:rPr lang="ru-RU" sz="4000" dirty="0" smtClean="0"/>
              <a:t>{</a:t>
            </a:r>
            <a:r>
              <a:rPr lang="ru-RU" sz="4000" b="1" dirty="0" smtClean="0">
                <a:solidFill>
                  <a:srgbClr val="C00000"/>
                </a:solidFill>
              </a:rPr>
              <a:t>4</a:t>
            </a:r>
            <a:r>
              <a:rPr lang="ru-RU" sz="4000" dirty="0" smtClean="0"/>
              <a:t>,</a:t>
            </a:r>
            <a:r>
              <a:rPr lang="en-US" sz="4000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8</a:t>
            </a:r>
            <a:r>
              <a:rPr lang="ru-RU" sz="4000" dirty="0" smtClean="0"/>
              <a:t>,</a:t>
            </a:r>
            <a:r>
              <a:rPr lang="ru-RU" sz="4000" b="1" dirty="0" smtClean="0">
                <a:solidFill>
                  <a:srgbClr val="C00000"/>
                </a:solidFill>
              </a:rPr>
              <a:t> 12</a:t>
            </a:r>
            <a:r>
              <a:rPr lang="ru-RU" sz="4000" dirty="0" smtClean="0"/>
              <a:t>}</a:t>
            </a:r>
            <a:r>
              <a:rPr lang="en-US" sz="4000" dirty="0" smtClean="0"/>
              <a:t> </a:t>
            </a:r>
            <a:endParaRPr lang="ru-RU" sz="4000" dirty="0" smtClean="0"/>
          </a:p>
          <a:p>
            <a:pPr marL="0" indent="0" eaLnBrk="1" hangingPunct="1">
              <a:spcBef>
                <a:spcPts val="600"/>
              </a:spcBef>
            </a:pPr>
            <a:r>
              <a:rPr lang="ru-RU" sz="3600" dirty="0" smtClean="0"/>
              <a:t>и содержит только 3 элемента, сумма которых 4+8+12=24 .</a:t>
            </a:r>
            <a:endParaRPr lang="ru-RU" sz="3600" dirty="0"/>
          </a:p>
          <a:p>
            <a:pPr marL="0" indent="0" eaLnBrk="1" hangingPunct="1">
              <a:spcBef>
                <a:spcPts val="600"/>
              </a:spcBef>
            </a:pPr>
            <a:r>
              <a:rPr lang="ru-RU" sz="4000" dirty="0" smtClean="0"/>
              <a:t>Ответ:</a:t>
            </a:r>
            <a:r>
              <a:rPr lang="ru-RU" sz="4000" b="1" dirty="0" smtClean="0"/>
              <a:t> 24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181385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19213" y="182563"/>
            <a:ext cx="71278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3. Задания на поразрядную конъюнкцию</a:t>
            </a: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1174750" y="1628775"/>
            <a:ext cx="7583488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(№ 379) </a:t>
            </a:r>
            <a:r>
              <a:rPr lang="ru-RU" sz="3200" dirty="0"/>
              <a:t>Обозначим через </a:t>
            </a:r>
            <a:r>
              <a:rPr lang="ru-RU" sz="3200" i="1" dirty="0" err="1"/>
              <a:t>m</a:t>
            </a:r>
            <a:r>
              <a:rPr lang="ru-RU" sz="3200" dirty="0" err="1"/>
              <a:t>&amp;</a:t>
            </a:r>
            <a:r>
              <a:rPr lang="ru-RU" sz="3200" i="1" dirty="0" err="1"/>
              <a:t>n</a:t>
            </a:r>
            <a:r>
              <a:rPr lang="ru-RU" sz="3200" dirty="0"/>
              <a:t> </a:t>
            </a:r>
            <a:r>
              <a:rPr lang="ru-RU" sz="3200" dirty="0" err="1"/>
              <a:t>пораз</a:t>
            </a:r>
            <a:r>
              <a:rPr lang="ru-RU" sz="3200" dirty="0"/>
              <a:t>-рядную конъюнкцию неотрицательных целых чисел </a:t>
            </a:r>
            <a:r>
              <a:rPr lang="ru-RU" sz="3200" i="1" dirty="0"/>
              <a:t>m</a:t>
            </a:r>
            <a:r>
              <a:rPr lang="ru-RU" sz="3200" dirty="0"/>
              <a:t> и </a:t>
            </a:r>
            <a:r>
              <a:rPr lang="ru-RU" sz="3200" i="1" dirty="0"/>
              <a:t>n</a:t>
            </a:r>
            <a:r>
              <a:rPr lang="ru-RU" sz="3200" dirty="0"/>
              <a:t>. Так, например, 14 &amp; 5 = 1110</a:t>
            </a:r>
            <a:r>
              <a:rPr lang="ru-RU" sz="3200" baseline="-25000" dirty="0"/>
              <a:t>2</a:t>
            </a:r>
            <a:r>
              <a:rPr lang="ru-RU" sz="3200" dirty="0"/>
              <a:t> &amp; 0101</a:t>
            </a:r>
            <a:r>
              <a:rPr lang="ru-RU" sz="3200" baseline="-25000" dirty="0"/>
              <a:t>2</a:t>
            </a:r>
            <a:r>
              <a:rPr lang="ru-RU" sz="3200" dirty="0"/>
              <a:t> = 0100</a:t>
            </a:r>
            <a:r>
              <a:rPr lang="ru-RU" sz="3200" baseline="-25000" dirty="0"/>
              <a:t>2</a:t>
            </a:r>
            <a:r>
              <a:rPr lang="ru-RU" sz="3200" dirty="0"/>
              <a:t> = 4. Для какого наименьшего неотрицательного целого числа </a:t>
            </a:r>
            <a:r>
              <a:rPr lang="ru-RU" sz="3200" i="1" dirty="0"/>
              <a:t>А</a:t>
            </a:r>
            <a:r>
              <a:rPr lang="ru-RU" sz="3200" dirty="0"/>
              <a:t> формула </a:t>
            </a:r>
            <a:br>
              <a:rPr lang="ru-RU" sz="3200" dirty="0"/>
            </a:br>
            <a:r>
              <a:rPr lang="ru-RU" sz="3000" b="1" dirty="0"/>
              <a:t>(x &amp; 29 ≠ 0) → ((x &amp; 12 = 0) → (x &amp; А ≠ 0))</a:t>
            </a:r>
          </a:p>
          <a:p>
            <a:r>
              <a:rPr lang="ru-RU" sz="3200" dirty="0"/>
              <a:t>тождественно истинна (т.е.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неотрицательном целом значении переменной х)?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Интерпретация полученного результата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186409" y="1761047"/>
            <a:ext cx="74168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eriod"/>
            </a:pPr>
            <a:r>
              <a:rPr lang="ru-RU" sz="3600" i="1" dirty="0" smtClean="0"/>
              <a:t>Легенда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Легенда для задач на поразрядную конъюнкцию отличается от всех остальных случаев: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B</a:t>
            </a:r>
            <a:r>
              <a:rPr lang="ru-RU" sz="3600" b="1" dirty="0" smtClean="0">
                <a:solidFill>
                  <a:srgbClr val="C00000"/>
                </a:solidFill>
              </a:rPr>
              <a:t> = (x</a:t>
            </a:r>
            <a:r>
              <a:rPr lang="ru-RU" sz="3600" b="1" dirty="0">
                <a:solidFill>
                  <a:srgbClr val="C00000"/>
                </a:solidFill>
              </a:rPr>
              <a:t> &amp; 29 ≠ </a:t>
            </a:r>
            <a:r>
              <a:rPr lang="ru-RU" sz="3600" b="1" dirty="0" smtClean="0">
                <a:solidFill>
                  <a:srgbClr val="C00000"/>
                </a:solidFill>
              </a:rPr>
              <a:t>0)</a:t>
            </a:r>
            <a:r>
              <a:rPr lang="ru-RU" sz="3600" b="1" dirty="0">
                <a:solidFill>
                  <a:srgbClr val="C00000"/>
                </a:solidFill>
              </a:rPr>
              <a:t> 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C</a:t>
            </a:r>
            <a:r>
              <a:rPr lang="en-US" sz="3600" b="1" dirty="0" smtClean="0">
                <a:solidFill>
                  <a:srgbClr val="C00000"/>
                </a:solidFill>
              </a:rPr>
              <a:t> = </a:t>
            </a:r>
            <a:r>
              <a:rPr lang="ru-RU" sz="3600" b="1" dirty="0" smtClean="0">
                <a:solidFill>
                  <a:srgbClr val="C00000"/>
                </a:solidFill>
              </a:rPr>
              <a:t>(</a:t>
            </a:r>
            <a:r>
              <a:rPr lang="ru-RU" sz="3600" b="1" dirty="0">
                <a:solidFill>
                  <a:srgbClr val="C00000"/>
                </a:solidFill>
              </a:rPr>
              <a:t>x &amp; 12  ≠  </a:t>
            </a:r>
            <a:r>
              <a:rPr lang="ru-RU" sz="3600" b="1" dirty="0" smtClean="0">
                <a:solidFill>
                  <a:srgbClr val="C00000"/>
                </a:solidFill>
              </a:rPr>
              <a:t>0)</a:t>
            </a:r>
            <a:endParaRPr lang="en-US" sz="3600" b="1" dirty="0" smtClean="0">
              <a:solidFill>
                <a:srgbClr val="C00000"/>
              </a:solidFill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A = (</a:t>
            </a:r>
            <a:r>
              <a:rPr lang="ru-RU" sz="3600" b="1" dirty="0" smtClean="0">
                <a:solidFill>
                  <a:srgbClr val="C00000"/>
                </a:solidFill>
              </a:rPr>
              <a:t>x</a:t>
            </a:r>
            <a:r>
              <a:rPr lang="ru-RU" sz="3600" b="1" dirty="0">
                <a:solidFill>
                  <a:srgbClr val="C00000"/>
                </a:solidFill>
              </a:rPr>
              <a:t> &amp; А ≠ </a:t>
            </a:r>
            <a:r>
              <a:rPr lang="ru-RU" sz="3600" b="1" dirty="0" smtClean="0">
                <a:solidFill>
                  <a:srgbClr val="C00000"/>
                </a:solidFill>
              </a:rPr>
              <a:t>0)</a:t>
            </a:r>
            <a:endParaRPr lang="ru-RU" sz="3600" dirty="0" smtClean="0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9601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 dirty="0" smtClean="0"/>
              <a:t>Задания </a:t>
            </a:r>
            <a:r>
              <a:rPr lang="ru-RU" sz="4400" b="1" dirty="0"/>
              <a:t>на отрезки</a:t>
            </a:r>
          </a:p>
        </p:txBody>
      </p:sp>
      <p:sp>
        <p:nvSpPr>
          <p:cNvPr id="8195" name="Прямоугольник 2"/>
          <p:cNvSpPr>
            <a:spLocks noChangeArrowheads="1"/>
          </p:cNvSpPr>
          <p:nvPr/>
        </p:nvSpPr>
        <p:spPr bwMode="auto">
          <a:xfrm>
            <a:off x="1331913" y="1720850"/>
            <a:ext cx="7343775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dirty="0"/>
              <a:t>(</a:t>
            </a:r>
            <a:r>
              <a:rPr lang="ru-RU" sz="3200" b="1" dirty="0"/>
              <a:t>№ 376</a:t>
            </a:r>
            <a:r>
              <a:rPr lang="ru-RU" sz="3200" dirty="0"/>
              <a:t>) На числовой прямой даны два отрезка: P=[4,15] и Q=[12,20]. Укажите наименьшую возможную длину такого отрезка A, что формула</a:t>
            </a:r>
            <a:br>
              <a:rPr lang="ru-RU" sz="3200" dirty="0"/>
            </a:br>
            <a:r>
              <a:rPr lang="ru-RU" sz="3200" dirty="0"/>
              <a:t>((x ∈ P) ∧ (x ∈ Q)) → (x ∈ A)</a:t>
            </a:r>
          </a:p>
          <a:p>
            <a:r>
              <a:rPr lang="ru-RU" sz="3200" dirty="0"/>
              <a:t>тождественно истинна, то есть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значении переменной 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186409" y="1761047"/>
            <a:ext cx="7416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Мы принимаем за истинное высказывание поразрядную конъюнкцию, отличную от нуля, иначе поразрядная конъюнкция теряет свой логический смысл, т.к. всегда можно представить Х всеми нулями.</a:t>
            </a:r>
            <a:endParaRPr lang="ru-RU" sz="3600" dirty="0"/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24188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042987" y="1682065"/>
            <a:ext cx="785018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2) Формализация условия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Было: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200" b="1" dirty="0"/>
              <a:t>(x &amp; 29 ≠ 0</a:t>
            </a:r>
            <a:r>
              <a:rPr lang="ru-RU" sz="3200" b="1" dirty="0" smtClean="0"/>
              <a:t>)→((</a:t>
            </a:r>
            <a:r>
              <a:rPr lang="ru-RU" sz="3200" b="1" dirty="0"/>
              <a:t>x &amp; 12 = 0</a:t>
            </a:r>
            <a:r>
              <a:rPr lang="ru-RU" sz="3200" b="1" dirty="0" smtClean="0"/>
              <a:t>)→(</a:t>
            </a:r>
            <a:r>
              <a:rPr lang="ru-RU" sz="3200" b="1" dirty="0"/>
              <a:t>x &amp; А ≠ 0</a:t>
            </a:r>
            <a:r>
              <a:rPr lang="ru-RU" sz="3200" b="1" dirty="0" smtClean="0"/>
              <a:t>))=1</a:t>
            </a:r>
            <a:endParaRPr lang="ru-RU" sz="3200" b="1" dirty="0"/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Стало: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В</a:t>
            </a:r>
            <a:r>
              <a:rPr lang="ru-RU" sz="44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→ (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  <a:cs typeface="Arial"/>
              </a:rPr>
              <a:t>¬С → А) = 1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22831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179513" y="1635125"/>
            <a:ext cx="7416800" cy="506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3) Решение </a:t>
            </a:r>
            <a:r>
              <a:rPr lang="ru-RU" sz="3600" dirty="0"/>
              <a:t>логического </a:t>
            </a:r>
            <a:r>
              <a:rPr lang="ru-RU" sz="3600" dirty="0" smtClean="0"/>
              <a:t>уравнения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>
                <a:solidFill>
                  <a:srgbClr val="C00000"/>
                </a:solidFill>
                <a:latin typeface="+mj-lt"/>
              </a:rPr>
              <a:t>В → (</a:t>
            </a:r>
            <a:r>
              <a:rPr lang="ru-RU" sz="3600" b="1" dirty="0">
                <a:solidFill>
                  <a:srgbClr val="C00000"/>
                </a:solidFill>
                <a:latin typeface="+mj-lt"/>
                <a:cs typeface="Arial"/>
              </a:rPr>
              <a:t>¬С → А) =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1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>
                <a:solidFill>
                  <a:srgbClr val="C00000"/>
                </a:solidFill>
                <a:latin typeface="+mj-lt"/>
              </a:rPr>
              <a:t>В →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(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С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  <a:sym typeface="Symbol"/>
              </a:rPr>
              <a:t>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А</a:t>
            </a:r>
            <a:r>
              <a:rPr lang="ru-RU" sz="3600" b="1" dirty="0">
                <a:solidFill>
                  <a:srgbClr val="C00000"/>
                </a:solidFill>
                <a:latin typeface="+mj-lt"/>
                <a:cs typeface="Arial"/>
              </a:rPr>
              <a:t>) = 1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(¬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В </a:t>
            </a:r>
            <a:r>
              <a:rPr lang="ru-RU" sz="3600" b="1" dirty="0">
                <a:solidFill>
                  <a:srgbClr val="C00000"/>
                </a:solidFill>
                <a:latin typeface="+mj-lt"/>
                <a:cs typeface="Arial"/>
                <a:sym typeface="Symbol"/>
              </a:rPr>
              <a:t>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С) </a:t>
            </a:r>
            <a:r>
              <a:rPr lang="ru-RU" sz="3600" b="1" dirty="0">
                <a:latin typeface="+mj-lt"/>
                <a:cs typeface="Arial"/>
                <a:sym typeface="Symbol"/>
              </a:rPr>
              <a:t></a:t>
            </a:r>
            <a:r>
              <a:rPr lang="ru-RU" sz="3600" b="1" dirty="0" smtClean="0">
                <a:latin typeface="+mj-lt"/>
                <a:cs typeface="Arial"/>
              </a:rPr>
              <a:t>А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 </a:t>
            </a:r>
            <a:r>
              <a:rPr lang="ru-RU" sz="3600" b="1" dirty="0">
                <a:latin typeface="+mj-lt"/>
                <a:cs typeface="Arial"/>
              </a:rPr>
              <a:t>= 1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А =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3600" b="1" dirty="0">
                <a:solidFill>
                  <a:srgbClr val="C00000"/>
                </a:solidFill>
                <a:latin typeface="+mj-lt"/>
              </a:rPr>
              <a:t>В </a:t>
            </a:r>
            <a:r>
              <a:rPr lang="ru-RU" sz="3600" b="1" dirty="0">
                <a:solidFill>
                  <a:srgbClr val="C00000"/>
                </a:solidFill>
                <a:latin typeface="+mj-lt"/>
                <a:cs typeface="Arial"/>
                <a:sym typeface="Symbol"/>
              </a:rPr>
              <a:t></a:t>
            </a:r>
            <a:r>
              <a:rPr lang="ru-RU" sz="36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С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>
                <a:solidFill>
                  <a:srgbClr val="C00000"/>
                </a:solidFill>
                <a:latin typeface="+mj-lt"/>
                <a:cs typeface="Arial"/>
              </a:rPr>
              <a:t>¬</a:t>
            </a:r>
            <a:r>
              <a:rPr lang="ru-RU" sz="3600" b="1" dirty="0">
                <a:solidFill>
                  <a:srgbClr val="C00000"/>
                </a:solidFill>
                <a:latin typeface="+mj-lt"/>
              </a:rPr>
              <a:t>А =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¬(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В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  <a:sym typeface="Symbol"/>
              </a:rPr>
              <a:t>¬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+mj-lt"/>
                <a:cs typeface="Arial"/>
              </a:rPr>
              <a:t>С)</a:t>
            </a:r>
          </a:p>
          <a:p>
            <a:pPr marL="0" indent="0" eaLnBrk="1" hangingPunct="1">
              <a:spcBef>
                <a:spcPts val="600"/>
              </a:spcBef>
            </a:pPr>
            <a:r>
              <a:rPr lang="ru-RU" sz="3600" dirty="0">
                <a:cs typeface="Arial"/>
              </a:rPr>
              <a:t>Очевидно, что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3600" b="1" dirty="0">
                <a:solidFill>
                  <a:srgbClr val="C00000"/>
                </a:solidFill>
              </a:rPr>
              <a:t>А = В </a:t>
            </a:r>
            <a:r>
              <a:rPr lang="ru-RU" sz="3600" b="1" dirty="0">
                <a:solidFill>
                  <a:srgbClr val="C00000"/>
                </a:solidFill>
                <a:cs typeface="Arial"/>
                <a:sym typeface="Symbol"/>
              </a:rPr>
              <a:t>¬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cs typeface="Arial"/>
              </a:rPr>
              <a:t>С</a:t>
            </a:r>
            <a:endParaRPr lang="ru-RU" sz="3600" b="1" dirty="0">
              <a:solidFill>
                <a:srgbClr val="C00000"/>
              </a:solidFill>
              <a:cs typeface="Arial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9083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1200"/>
              </a:spcBef>
            </a:pPr>
            <a:r>
              <a:rPr lang="ru-RU" sz="4000" i="1" dirty="0"/>
              <a:t>4) Интерпретация полученного результата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/>
              <a:t>Искомое </a:t>
            </a:r>
            <a:r>
              <a:rPr lang="ru-RU" sz="3600" dirty="0" smtClean="0"/>
              <a:t>двоичное значение поразрядной конъюнкции </a:t>
            </a:r>
            <a:r>
              <a:rPr lang="ru-RU" sz="3600" b="1" dirty="0"/>
              <a:t>А</a:t>
            </a:r>
            <a:r>
              <a:rPr lang="ru-RU" sz="3600" dirty="0"/>
              <a:t> </a:t>
            </a:r>
            <a:r>
              <a:rPr lang="ru-RU" sz="3600" dirty="0" smtClean="0"/>
              <a:t>– это двоичное значение поразрядной конъюнкции значения </a:t>
            </a:r>
            <a:r>
              <a:rPr lang="ru-RU" sz="3600" b="1" dirty="0" smtClean="0"/>
              <a:t>В</a:t>
            </a:r>
            <a:r>
              <a:rPr lang="ru-RU" sz="3600" dirty="0" smtClean="0"/>
              <a:t> и инверсии двоичного значения </a:t>
            </a:r>
            <a:r>
              <a:rPr lang="ru-RU" sz="3600" b="1" dirty="0" smtClean="0"/>
              <a:t>С</a:t>
            </a:r>
            <a:r>
              <a:rPr lang="ru-RU" sz="3600" dirty="0" smtClean="0"/>
              <a:t>.</a:t>
            </a:r>
            <a:endParaRPr lang="ru-RU" sz="3600" b="1" dirty="0"/>
          </a:p>
        </p:txBody>
      </p:sp>
    </p:spTree>
    <p:extLst>
      <p:ext uri="{BB962C8B-B14F-4D97-AF65-F5344CB8AC3E}">
        <p14:creationId xmlns="" xmlns:p14="http://schemas.microsoft.com/office/powerpoint/2010/main" val="374390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>
                <a:solidFill>
                  <a:srgbClr val="C00000"/>
                </a:solidFill>
              </a:rPr>
              <a:t>B</a:t>
            </a:r>
            <a:r>
              <a:rPr lang="ru-RU" sz="4000" b="1" dirty="0">
                <a:solidFill>
                  <a:srgbClr val="C00000"/>
                </a:solidFill>
              </a:rPr>
              <a:t> = (x &amp; 29 ≠ 0</a:t>
            </a:r>
            <a:r>
              <a:rPr lang="ru-RU" sz="4000" b="1" dirty="0" smtClean="0">
                <a:solidFill>
                  <a:srgbClr val="C00000"/>
                </a:solidFill>
              </a:rPr>
              <a:t>)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/>
              <a:t>В или 29 = 11101</a:t>
            </a:r>
            <a:r>
              <a:rPr lang="ru-RU" sz="4000" b="1" baseline="-25000" dirty="0" smtClean="0"/>
              <a:t>2</a:t>
            </a:r>
            <a:r>
              <a:rPr lang="ru-RU" sz="4000" b="1" dirty="0"/>
              <a:t> 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>
                <a:solidFill>
                  <a:srgbClr val="C00000"/>
                </a:solidFill>
              </a:rPr>
              <a:t>C = </a:t>
            </a:r>
            <a:r>
              <a:rPr lang="ru-RU" sz="4000" b="1" dirty="0">
                <a:solidFill>
                  <a:srgbClr val="C00000"/>
                </a:solidFill>
              </a:rPr>
              <a:t>(x &amp; 12  ≠  </a:t>
            </a:r>
            <a:r>
              <a:rPr lang="ru-RU" sz="4000" b="1" dirty="0" smtClean="0">
                <a:solidFill>
                  <a:srgbClr val="C00000"/>
                </a:solidFill>
              </a:rPr>
              <a:t>0)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12 = 1100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2</a:t>
            </a:r>
            <a:endParaRPr lang="en-US" sz="4000" b="1" dirty="0">
              <a:solidFill>
                <a:srgbClr val="C00000"/>
              </a:solidFill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 smtClean="0">
                <a:latin typeface="+mj-lt"/>
                <a:cs typeface="Arial"/>
              </a:rPr>
              <a:t>¬</a:t>
            </a:r>
            <a:r>
              <a:rPr lang="ru-RU" sz="4000" b="1" dirty="0" smtClean="0">
                <a:latin typeface="+mj-lt"/>
                <a:cs typeface="Arial"/>
              </a:rPr>
              <a:t>С или инверсия 12 = 0011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</a:p>
        </p:txBody>
      </p:sp>
    </p:spTree>
    <p:extLst>
      <p:ext uri="{BB962C8B-B14F-4D97-AF65-F5344CB8AC3E}">
        <p14:creationId xmlns="" xmlns:p14="http://schemas.microsoft.com/office/powerpoint/2010/main" val="329395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spcBef>
                <a:spcPts val="1200"/>
              </a:spcBef>
            </a:pPr>
            <a:r>
              <a:rPr lang="ru-RU" sz="4000" dirty="0" smtClean="0"/>
              <a:t>В или 29</a:t>
            </a:r>
            <a:r>
              <a:rPr lang="ru-RU" sz="4000" b="1" dirty="0" smtClean="0"/>
              <a:t> = 11101</a:t>
            </a:r>
            <a:r>
              <a:rPr lang="ru-RU" sz="4000" b="1" baseline="-25000" dirty="0" smtClean="0"/>
              <a:t>2</a:t>
            </a:r>
            <a:r>
              <a:rPr lang="ru-RU" sz="4000" b="1" dirty="0"/>
              <a:t> 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dirty="0" smtClean="0">
                <a:latin typeface="+mj-lt"/>
                <a:cs typeface="Arial"/>
              </a:rPr>
              <a:t>¬</a:t>
            </a:r>
            <a:r>
              <a:rPr lang="ru-RU" sz="4000" dirty="0" smtClean="0">
                <a:latin typeface="+mj-lt"/>
                <a:cs typeface="Arial"/>
              </a:rPr>
              <a:t>С или инверсия 12 </a:t>
            </a:r>
            <a:r>
              <a:rPr lang="ru-RU" sz="4000" b="1" dirty="0" smtClean="0">
                <a:latin typeface="+mj-lt"/>
                <a:cs typeface="Arial"/>
              </a:rPr>
              <a:t>= 0011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</a:p>
          <a:p>
            <a:pPr algn="ctr">
              <a:spcBef>
                <a:spcPts val="1200"/>
              </a:spcBef>
            </a:pPr>
            <a:r>
              <a:rPr lang="ru-RU" sz="4000" b="1" dirty="0">
                <a:solidFill>
                  <a:srgbClr val="C00000"/>
                </a:solidFill>
              </a:rPr>
              <a:t>А = В </a:t>
            </a:r>
            <a:r>
              <a:rPr lang="ru-RU" sz="4000" b="1" dirty="0">
                <a:solidFill>
                  <a:srgbClr val="C00000"/>
                </a:solidFill>
                <a:cs typeface="Arial"/>
                <a:sym typeface="Symbol"/>
              </a:rPr>
              <a:t>¬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С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4000" b="1" baseline="-25000" dirty="0"/>
              <a:t>х</a:t>
            </a:r>
            <a:r>
              <a:rPr lang="ru-RU" sz="4000" b="1" dirty="0" smtClean="0"/>
              <a:t>11101</a:t>
            </a:r>
            <a:r>
              <a:rPr lang="ru-RU" sz="4000" b="1" baseline="-25000" dirty="0" smtClean="0"/>
              <a:t>2</a:t>
            </a:r>
          </a:p>
          <a:p>
            <a:pPr algn="ctr">
              <a:spcBef>
                <a:spcPts val="600"/>
              </a:spcBef>
            </a:pPr>
            <a:r>
              <a:rPr lang="ru-RU" sz="4000" b="1" u="sng" dirty="0" smtClean="0">
                <a:cs typeface="Arial"/>
              </a:rPr>
              <a:t>   0011</a:t>
            </a:r>
            <a:r>
              <a:rPr lang="ru-RU" sz="4000" b="1" baseline="-25000" dirty="0" smtClean="0">
                <a:cs typeface="Arial"/>
              </a:rPr>
              <a:t>2</a:t>
            </a:r>
            <a:endParaRPr lang="ru-RU" sz="4000" b="1" baseline="-25000" dirty="0">
              <a:cs typeface="Arial"/>
            </a:endParaRP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4000" b="1" dirty="0" smtClean="0">
                <a:latin typeface="+mj-lt"/>
                <a:cs typeface="Arial"/>
              </a:rPr>
              <a:t> 10001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  <a:endParaRPr lang="ru-RU" sz="4000" b="1" dirty="0" smtClean="0">
              <a:latin typeface="+mj-lt"/>
              <a:cs typeface="Arial"/>
            </a:endParaRPr>
          </a:p>
          <a:p>
            <a:pPr algn="ctr">
              <a:spcBef>
                <a:spcPts val="600"/>
              </a:spcBef>
            </a:pPr>
            <a:r>
              <a:rPr lang="ru-RU" sz="4000" b="1" dirty="0" smtClean="0">
                <a:latin typeface="+mj-lt"/>
                <a:cs typeface="Arial"/>
              </a:rPr>
              <a:t>А = 1</a:t>
            </a:r>
            <a:r>
              <a:rPr lang="ru-RU" sz="4000" b="1" dirty="0" smtClean="0">
                <a:cs typeface="Arial"/>
              </a:rPr>
              <a:t>0001</a:t>
            </a:r>
            <a:r>
              <a:rPr lang="ru-RU" sz="4000" b="1" baseline="-25000" dirty="0" smtClean="0">
                <a:cs typeface="Arial"/>
              </a:rPr>
              <a:t>2 </a:t>
            </a:r>
            <a:r>
              <a:rPr lang="ru-RU" sz="4000" b="1" dirty="0" smtClean="0">
                <a:cs typeface="Arial"/>
              </a:rPr>
              <a:t>= 17</a:t>
            </a:r>
            <a:endParaRPr lang="ru-RU" sz="4000" b="1" baseline="-25000" dirty="0">
              <a:cs typeface="Arial"/>
            </a:endParaRPr>
          </a:p>
          <a:p>
            <a:pPr marL="0" indent="0" algn="ctr" eaLnBrk="1" hangingPunct="1">
              <a:spcBef>
                <a:spcPts val="1200"/>
              </a:spcBef>
            </a:pPr>
            <a:endParaRPr lang="ru-RU" sz="4000" b="1" dirty="0" smtClean="0"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963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19213" y="182563"/>
            <a:ext cx="71278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3. Задания на поразрядную конъюнкцию</a:t>
            </a:r>
          </a:p>
        </p:txBody>
      </p:sp>
      <p:sp>
        <p:nvSpPr>
          <p:cNvPr id="20483" name="Прямоугольник 2"/>
          <p:cNvSpPr>
            <a:spLocks noChangeArrowheads="1"/>
          </p:cNvSpPr>
          <p:nvPr/>
        </p:nvSpPr>
        <p:spPr bwMode="auto">
          <a:xfrm>
            <a:off x="1174750" y="1628775"/>
            <a:ext cx="7583488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(№ 375) </a:t>
            </a:r>
            <a:r>
              <a:rPr lang="ru-RU" sz="3200" dirty="0"/>
              <a:t>Введём выражение M &amp; K, обозначающее поразрядную конъюнкцию M и K (логическое «И» между </a:t>
            </a:r>
            <a:r>
              <a:rPr lang="ru-RU" sz="3200" dirty="0" err="1"/>
              <a:t>соответ-ствующими</a:t>
            </a:r>
            <a:r>
              <a:rPr lang="ru-RU" sz="3200" dirty="0"/>
              <a:t> битами двоичной записи). Определите наименьшее натуральное число A, такое что выражение</a:t>
            </a:r>
            <a:br>
              <a:rPr lang="ru-RU" sz="3200" dirty="0"/>
            </a:br>
            <a:r>
              <a:rPr lang="ru-RU" sz="3000" b="1" dirty="0"/>
              <a:t>(X &amp; 49 ≠ 0) → ((X &amp; 33 = 0) → (X &amp; A ≠ 0))</a:t>
            </a:r>
          </a:p>
          <a:p>
            <a:r>
              <a:rPr lang="ru-RU" sz="3200" dirty="0"/>
              <a:t>тождественно истинно (то есть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натуральном значении переменной X)?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b="1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b="1"/>
              <a:t>Интерпретация полученного результата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1042988" y="1635125"/>
            <a:ext cx="7416800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/>
              <a:t>Легенда для задач на поразрядную конъюнкцию отличается от всех остальных случаев: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B</a:t>
            </a:r>
            <a:r>
              <a:rPr lang="ru-RU" sz="3600" b="1" dirty="0">
                <a:solidFill>
                  <a:srgbClr val="C00000"/>
                </a:solidFill>
              </a:rPr>
              <a:t> = (x &amp; </a:t>
            </a:r>
            <a:r>
              <a:rPr lang="ru-RU" sz="3600" b="1" dirty="0" smtClean="0">
                <a:solidFill>
                  <a:srgbClr val="C00000"/>
                </a:solidFill>
              </a:rPr>
              <a:t>49</a:t>
            </a:r>
            <a:r>
              <a:rPr lang="ru-RU" sz="3600" b="1" dirty="0">
                <a:solidFill>
                  <a:srgbClr val="C00000"/>
                </a:solidFill>
              </a:rPr>
              <a:t> ≠ 0) 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C = </a:t>
            </a:r>
            <a:r>
              <a:rPr lang="ru-RU" sz="3600" b="1" dirty="0">
                <a:solidFill>
                  <a:srgbClr val="C00000"/>
                </a:solidFill>
              </a:rPr>
              <a:t>(x &amp; </a:t>
            </a:r>
            <a:r>
              <a:rPr lang="ru-RU" sz="3600" b="1" dirty="0" smtClean="0">
                <a:solidFill>
                  <a:srgbClr val="C00000"/>
                </a:solidFill>
              </a:rPr>
              <a:t>33 </a:t>
            </a:r>
            <a:r>
              <a:rPr lang="ru-RU" sz="3600" b="1" dirty="0">
                <a:solidFill>
                  <a:srgbClr val="C00000"/>
                </a:solidFill>
              </a:rPr>
              <a:t>≠  0)</a:t>
            </a:r>
            <a:endParaRPr lang="en-US" sz="3600" b="1" dirty="0">
              <a:solidFill>
                <a:srgbClr val="C00000"/>
              </a:solidFill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>
                <a:solidFill>
                  <a:srgbClr val="C00000"/>
                </a:solidFill>
              </a:rPr>
              <a:t>A = (</a:t>
            </a:r>
            <a:r>
              <a:rPr lang="ru-RU" sz="3600" b="1" dirty="0">
                <a:solidFill>
                  <a:srgbClr val="C00000"/>
                </a:solidFill>
              </a:rPr>
              <a:t>x &amp; А ≠ 0</a:t>
            </a:r>
            <a:r>
              <a:rPr lang="ru-RU" sz="3600" b="1" dirty="0" smtClean="0">
                <a:solidFill>
                  <a:srgbClr val="C00000"/>
                </a:solidFill>
              </a:rPr>
              <a:t>)</a:t>
            </a:r>
            <a:endParaRPr lang="ru-RU" sz="3600" dirty="0"/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231384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"/>
          <p:cNvSpPr txBox="1">
            <a:spLocks noChangeArrowheads="1"/>
          </p:cNvSpPr>
          <p:nvPr/>
        </p:nvSpPr>
        <p:spPr bwMode="auto">
          <a:xfrm>
            <a:off x="1042987" y="1682065"/>
            <a:ext cx="7850187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2) Формализация условия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Было:</a:t>
            </a:r>
          </a:p>
          <a:p>
            <a:pPr marL="0" lvl="0" indent="0" eaLnBrk="1" hangingPunct="1"/>
            <a:r>
              <a:rPr lang="ru-RU" sz="2800" b="1" dirty="0">
                <a:solidFill>
                  <a:srgbClr val="000000"/>
                </a:solidFill>
              </a:rPr>
              <a:t>(X &amp; 49 ≠ 0) → ((X &amp; 33 = 0) → (X &amp; A ≠ 0</a:t>
            </a:r>
            <a:r>
              <a:rPr lang="ru-RU" sz="2800" b="1" dirty="0" smtClean="0">
                <a:solidFill>
                  <a:srgbClr val="000000"/>
                </a:solidFill>
              </a:rPr>
              <a:t>))=1</a:t>
            </a:r>
            <a:endParaRPr lang="ru-RU" sz="2800" b="1" dirty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Стало: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400" b="1" dirty="0" smtClean="0">
                <a:solidFill>
                  <a:srgbClr val="C00000"/>
                </a:solidFill>
                <a:latin typeface="+mj-lt"/>
              </a:rPr>
              <a:t>В → (</a:t>
            </a:r>
            <a:r>
              <a:rPr lang="ru-RU" sz="4400" b="1" dirty="0" smtClean="0">
                <a:solidFill>
                  <a:srgbClr val="C00000"/>
                </a:solidFill>
                <a:latin typeface="+mj-lt"/>
                <a:cs typeface="Arial"/>
              </a:rPr>
              <a:t>¬С → А) = 1</a:t>
            </a:r>
            <a:endParaRPr lang="ru-RU" sz="4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95767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1331913" y="476250"/>
            <a:ext cx="7127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Решающая формула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0576" y="5013176"/>
            <a:ext cx="5976937" cy="1014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latin typeface="+mj-lt"/>
              </a:rPr>
              <a:t>А </a:t>
            </a:r>
            <a:r>
              <a:rPr lang="ru-RU" sz="6000" b="1" dirty="0">
                <a:latin typeface="+mj-lt"/>
                <a:sym typeface="Symbol"/>
              </a:rPr>
              <a:t></a:t>
            </a:r>
            <a:r>
              <a:rPr lang="ru-RU" sz="6000" b="1" dirty="0">
                <a:latin typeface="+mj-lt"/>
              </a:rPr>
              <a:t> </a:t>
            </a:r>
            <a:r>
              <a:rPr lang="ru-RU" sz="6000" b="1" dirty="0">
                <a:latin typeface="+mj-lt"/>
                <a:cs typeface="Arial"/>
              </a:rPr>
              <a:t>¬А </a:t>
            </a:r>
            <a:r>
              <a:rPr lang="ru-RU" sz="6000" b="1" dirty="0">
                <a:solidFill>
                  <a:srgbClr val="C00000"/>
                </a:solidFill>
                <a:latin typeface="+mj-lt"/>
                <a:cs typeface="Arial"/>
              </a:rPr>
              <a:t>= 1</a:t>
            </a:r>
            <a:endParaRPr lang="ru-RU" sz="6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56791"/>
            <a:ext cx="77048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Для выбора решающей формулы важно внимательно прочитать требование задачи. </a:t>
            </a:r>
          </a:p>
          <a:p>
            <a:r>
              <a:rPr lang="ru-RU" sz="3200" dirty="0" smtClean="0">
                <a:solidFill>
                  <a:srgbClr val="000000"/>
                </a:solidFill>
              </a:rPr>
              <a:t>В нашей задаче в требовании сказано: </a:t>
            </a:r>
          </a:p>
          <a:p>
            <a:r>
              <a:rPr lang="ru-RU" sz="4000" dirty="0" smtClean="0">
                <a:solidFill>
                  <a:srgbClr val="C00000"/>
                </a:solidFill>
              </a:rPr>
              <a:t>принимает </a:t>
            </a:r>
            <a:r>
              <a:rPr lang="ru-RU" sz="4000" b="1" dirty="0">
                <a:solidFill>
                  <a:srgbClr val="C00000"/>
                </a:solidFill>
              </a:rPr>
              <a:t>значение 1</a:t>
            </a:r>
            <a:r>
              <a:rPr lang="ru-RU" sz="4000" dirty="0">
                <a:solidFill>
                  <a:srgbClr val="C00000"/>
                </a:solidFill>
              </a:rPr>
              <a:t> при любом значении переменной </a:t>
            </a:r>
            <a:r>
              <a:rPr lang="ru-RU" sz="4000" dirty="0" smtClean="0">
                <a:solidFill>
                  <a:srgbClr val="C00000"/>
                </a:solidFill>
              </a:rPr>
              <a:t>х.</a:t>
            </a:r>
          </a:p>
          <a:p>
            <a:r>
              <a:rPr lang="ru-RU" sz="3200" dirty="0" smtClean="0"/>
              <a:t>Выбор решающей формулы очевиден: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1058392" y="1635125"/>
            <a:ext cx="74168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3) 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3600" b="1" dirty="0" smtClean="0">
                <a:solidFill>
                  <a:srgbClr val="C00000"/>
                </a:solidFill>
                <a:latin typeface="Times New Roman"/>
              </a:rPr>
              <a:t>В </a:t>
            </a:r>
            <a:r>
              <a:rPr lang="ru-RU" sz="3600" b="1" dirty="0">
                <a:solidFill>
                  <a:srgbClr val="C00000"/>
                </a:solidFill>
                <a:latin typeface="Times New Roman"/>
              </a:rPr>
              <a:t>→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¬С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cs typeface="Arial"/>
              </a:rPr>
              <a:t>→ А) =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1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3600" b="1" dirty="0" smtClean="0">
                <a:solidFill>
                  <a:srgbClr val="C00000"/>
                </a:solidFill>
                <a:latin typeface="Times New Roman"/>
              </a:rPr>
              <a:t>В </a:t>
            </a:r>
            <a:r>
              <a:rPr lang="ru-RU" sz="3600" b="1" dirty="0">
                <a:solidFill>
                  <a:srgbClr val="C00000"/>
                </a:solidFill>
                <a:latin typeface="Times New Roman"/>
              </a:rPr>
              <a:t>→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</a:rPr>
              <a:t>(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С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  <a:sym typeface="Symbol"/>
              </a:rPr>
              <a:t>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cs typeface="Arial"/>
              </a:rPr>
              <a:t>А) =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1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3600" b="1" dirty="0" smtClean="0">
                <a:latin typeface="Times New Roman"/>
                <a:cs typeface="Arial"/>
              </a:rPr>
              <a:t>(¬В </a:t>
            </a:r>
            <a:r>
              <a:rPr lang="ru-RU" sz="3600" b="1" dirty="0" smtClean="0">
                <a:latin typeface="Times New Roman"/>
                <a:cs typeface="Arial"/>
                <a:sym typeface="Symbol"/>
              </a:rPr>
              <a:t> </a:t>
            </a:r>
            <a:r>
              <a:rPr lang="ru-RU" sz="3600" b="1" dirty="0" smtClean="0">
                <a:latin typeface="Times New Roman"/>
                <a:cs typeface="Arial"/>
              </a:rPr>
              <a:t>С)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cs typeface="Arial"/>
                <a:sym typeface="Symbol"/>
              </a:rPr>
              <a:t>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cs typeface="Arial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А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cs typeface="Arial"/>
              </a:rPr>
              <a:t>=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1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3600" b="1" dirty="0" smtClean="0">
                <a:solidFill>
                  <a:srgbClr val="C00000"/>
                </a:solidFill>
                <a:latin typeface="Times New Roman"/>
                <a:cs typeface="Arial"/>
              </a:rPr>
              <a:t>¬А = </a:t>
            </a:r>
            <a:r>
              <a:rPr lang="ru-RU" sz="3600" b="1" dirty="0" smtClean="0">
                <a:latin typeface="Times New Roman"/>
                <a:cs typeface="Arial"/>
              </a:rPr>
              <a:t>(¬В </a:t>
            </a:r>
            <a:r>
              <a:rPr lang="ru-RU" sz="3600" b="1" dirty="0">
                <a:latin typeface="Times New Roman"/>
                <a:cs typeface="Arial"/>
                <a:sym typeface="Symbol"/>
              </a:rPr>
              <a:t> </a:t>
            </a:r>
            <a:r>
              <a:rPr lang="ru-RU" sz="3600" b="1" dirty="0" smtClean="0">
                <a:latin typeface="Times New Roman"/>
                <a:cs typeface="Arial"/>
              </a:rPr>
              <a:t>С) </a:t>
            </a:r>
            <a:endParaRPr lang="ru-RU" sz="3600" b="1" dirty="0" smtClean="0">
              <a:solidFill>
                <a:srgbClr val="C00000"/>
              </a:solidFill>
              <a:latin typeface="Times New Roman"/>
              <a:cs typeface="Arial"/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3600" dirty="0">
                <a:latin typeface="Times New Roman"/>
                <a:cs typeface="Arial"/>
              </a:rPr>
              <a:t>Очевидно:</a:t>
            </a:r>
          </a:p>
          <a:p>
            <a:pPr marL="0" lv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  <a:latin typeface="+mj-lt"/>
                <a:cs typeface="Arial"/>
              </a:rPr>
              <a:t>А = В </a:t>
            </a:r>
            <a:r>
              <a:rPr lang="ru-RU" sz="4000" b="1" dirty="0" smtClean="0">
                <a:solidFill>
                  <a:srgbClr val="C00000"/>
                </a:solidFill>
                <a:latin typeface="+mj-lt"/>
                <a:cs typeface="Arial"/>
                <a:sym typeface="Symbol"/>
              </a:rPr>
              <a:t>¬С</a:t>
            </a:r>
            <a:endParaRPr lang="ru-RU" sz="4000" b="1" dirty="0">
              <a:solidFill>
                <a:srgbClr val="C00000"/>
              </a:solidFill>
              <a:latin typeface="+mj-lt"/>
              <a:cs typeface="Arial"/>
            </a:endParaRP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</p:spTree>
    <p:extLst>
      <p:ext uri="{BB962C8B-B14F-4D97-AF65-F5344CB8AC3E}">
        <p14:creationId xmlns="" xmlns:p14="http://schemas.microsoft.com/office/powerpoint/2010/main" val="412631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1200"/>
              </a:spcBef>
            </a:pPr>
            <a:r>
              <a:rPr lang="ru-RU" sz="4000" i="1" dirty="0"/>
              <a:t>4) Интерпретация полученного результата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/>
              <a:t>Искомое </a:t>
            </a:r>
            <a:r>
              <a:rPr lang="ru-RU" sz="3600" dirty="0" smtClean="0"/>
              <a:t>двоичное значение поразрядной конъюнкции </a:t>
            </a:r>
            <a:r>
              <a:rPr lang="ru-RU" sz="3600" b="1" dirty="0"/>
              <a:t>А</a:t>
            </a:r>
            <a:r>
              <a:rPr lang="ru-RU" sz="3600" dirty="0"/>
              <a:t> </a:t>
            </a:r>
            <a:r>
              <a:rPr lang="ru-RU" sz="3600" dirty="0" smtClean="0"/>
              <a:t>– это двоичное значение поразрядной конъюнкции значения </a:t>
            </a:r>
            <a:r>
              <a:rPr lang="ru-RU" sz="3600" b="1" dirty="0" smtClean="0"/>
              <a:t>В</a:t>
            </a:r>
            <a:r>
              <a:rPr lang="ru-RU" sz="3600" dirty="0" smtClean="0"/>
              <a:t> и инверсии двоичного значения </a:t>
            </a:r>
            <a:r>
              <a:rPr lang="ru-RU" sz="3600" b="1" dirty="0" smtClean="0"/>
              <a:t>С</a:t>
            </a:r>
            <a:r>
              <a:rPr lang="ru-RU" sz="3600" dirty="0" smtClean="0"/>
              <a:t>.</a:t>
            </a:r>
            <a:endParaRPr lang="ru-RU" sz="3600" b="1" dirty="0"/>
          </a:p>
        </p:txBody>
      </p:sp>
    </p:spTree>
    <p:extLst>
      <p:ext uri="{BB962C8B-B14F-4D97-AF65-F5344CB8AC3E}">
        <p14:creationId xmlns="" xmlns:p14="http://schemas.microsoft.com/office/powerpoint/2010/main" val="257813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>
                <a:solidFill>
                  <a:srgbClr val="C00000"/>
                </a:solidFill>
              </a:rPr>
              <a:t>B</a:t>
            </a:r>
            <a:r>
              <a:rPr lang="ru-RU" sz="4000" b="1" dirty="0">
                <a:solidFill>
                  <a:srgbClr val="C00000"/>
                </a:solidFill>
              </a:rPr>
              <a:t> = (x &amp; </a:t>
            </a:r>
            <a:r>
              <a:rPr lang="ru-RU" sz="4000" b="1" dirty="0" smtClean="0">
                <a:solidFill>
                  <a:srgbClr val="C00000"/>
                </a:solidFill>
              </a:rPr>
              <a:t>49</a:t>
            </a:r>
            <a:r>
              <a:rPr lang="ru-RU" sz="4000" b="1" dirty="0">
                <a:solidFill>
                  <a:srgbClr val="C00000"/>
                </a:solidFill>
              </a:rPr>
              <a:t> ≠ 0</a:t>
            </a:r>
            <a:r>
              <a:rPr lang="ru-RU" sz="4000" b="1" dirty="0" smtClean="0">
                <a:solidFill>
                  <a:srgbClr val="C00000"/>
                </a:solidFill>
              </a:rPr>
              <a:t>)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/>
              <a:t>В или 49 = 110001</a:t>
            </a:r>
            <a:r>
              <a:rPr lang="ru-RU" sz="4000" b="1" baseline="-25000" dirty="0" smtClean="0"/>
              <a:t>2</a:t>
            </a:r>
            <a:r>
              <a:rPr lang="ru-RU" sz="4000" b="1" dirty="0"/>
              <a:t> 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>
                <a:solidFill>
                  <a:srgbClr val="C00000"/>
                </a:solidFill>
              </a:rPr>
              <a:t>C = </a:t>
            </a:r>
            <a:r>
              <a:rPr lang="ru-RU" sz="4000" b="1" dirty="0">
                <a:solidFill>
                  <a:srgbClr val="C00000"/>
                </a:solidFill>
              </a:rPr>
              <a:t>(x &amp; </a:t>
            </a:r>
            <a:r>
              <a:rPr lang="ru-RU" sz="4000" b="1" dirty="0" smtClean="0">
                <a:solidFill>
                  <a:srgbClr val="C00000"/>
                </a:solidFill>
              </a:rPr>
              <a:t>33</a:t>
            </a:r>
            <a:r>
              <a:rPr lang="ru-RU" sz="4000" b="1" dirty="0">
                <a:solidFill>
                  <a:srgbClr val="C00000"/>
                </a:solidFill>
              </a:rPr>
              <a:t>  ≠  </a:t>
            </a:r>
            <a:r>
              <a:rPr lang="ru-RU" sz="4000" b="1" dirty="0" smtClean="0">
                <a:solidFill>
                  <a:srgbClr val="C00000"/>
                </a:solidFill>
              </a:rPr>
              <a:t>0)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C00000"/>
                </a:solidFill>
              </a:rPr>
              <a:t>33 = 100001</a:t>
            </a:r>
            <a:r>
              <a:rPr lang="ru-RU" sz="4000" b="1" baseline="-25000" dirty="0" smtClean="0">
                <a:solidFill>
                  <a:srgbClr val="C00000"/>
                </a:solidFill>
              </a:rPr>
              <a:t>2</a:t>
            </a:r>
            <a:endParaRPr lang="en-US" sz="4000" b="1" dirty="0">
              <a:solidFill>
                <a:srgbClr val="C00000"/>
              </a:solidFill>
            </a:endParaRP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b="1" dirty="0" smtClean="0">
                <a:latin typeface="+mj-lt"/>
                <a:cs typeface="Arial"/>
              </a:rPr>
              <a:t>¬</a:t>
            </a:r>
            <a:r>
              <a:rPr lang="ru-RU" sz="4000" b="1" dirty="0" smtClean="0">
                <a:latin typeface="+mj-lt"/>
                <a:cs typeface="Arial"/>
              </a:rPr>
              <a:t>С или инверсия 33 = 011110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</a:p>
        </p:txBody>
      </p:sp>
    </p:spTree>
    <p:extLst>
      <p:ext uri="{BB962C8B-B14F-4D97-AF65-F5344CB8AC3E}">
        <p14:creationId xmlns="" xmlns:p14="http://schemas.microsoft.com/office/powerpoint/2010/main" val="161035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на поразрядную конъюнкцию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635125"/>
            <a:ext cx="7850187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spcBef>
                <a:spcPts val="1200"/>
              </a:spcBef>
            </a:pPr>
            <a:r>
              <a:rPr lang="ru-RU" sz="4000" dirty="0" smtClean="0"/>
              <a:t>В или 49</a:t>
            </a:r>
            <a:r>
              <a:rPr lang="ru-RU" sz="4000" b="1" dirty="0" smtClean="0"/>
              <a:t> = </a:t>
            </a:r>
            <a:r>
              <a:rPr lang="ru-RU" sz="4000" b="1" dirty="0">
                <a:solidFill>
                  <a:srgbClr val="000000"/>
                </a:solidFill>
              </a:rPr>
              <a:t>110001</a:t>
            </a:r>
            <a:r>
              <a:rPr lang="ru-RU" sz="4000" b="1" baseline="-25000" dirty="0">
                <a:solidFill>
                  <a:srgbClr val="000000"/>
                </a:solidFill>
              </a:rPr>
              <a:t>2</a:t>
            </a:r>
            <a:endParaRPr lang="ru-RU" sz="4000" b="1" dirty="0"/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4000" dirty="0" smtClean="0">
                <a:latin typeface="+mj-lt"/>
                <a:cs typeface="Arial"/>
              </a:rPr>
              <a:t>¬</a:t>
            </a:r>
            <a:r>
              <a:rPr lang="ru-RU" sz="4000" dirty="0" smtClean="0">
                <a:latin typeface="+mj-lt"/>
                <a:cs typeface="Arial"/>
              </a:rPr>
              <a:t>С или инверсия 33 </a:t>
            </a:r>
            <a:r>
              <a:rPr lang="ru-RU" sz="4000" b="1" dirty="0" smtClean="0">
                <a:latin typeface="+mj-lt"/>
                <a:cs typeface="Arial"/>
              </a:rPr>
              <a:t>= 011110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</a:p>
          <a:p>
            <a:pPr algn="ctr">
              <a:spcBef>
                <a:spcPts val="1200"/>
              </a:spcBef>
            </a:pPr>
            <a:r>
              <a:rPr lang="ru-RU" sz="4000" b="1" dirty="0">
                <a:solidFill>
                  <a:srgbClr val="C00000"/>
                </a:solidFill>
              </a:rPr>
              <a:t>А = В </a:t>
            </a:r>
            <a:r>
              <a:rPr lang="ru-RU" sz="4000" b="1" dirty="0">
                <a:solidFill>
                  <a:srgbClr val="C00000"/>
                </a:solidFill>
                <a:cs typeface="Arial"/>
                <a:sym typeface="Symbol"/>
              </a:rPr>
              <a:t>¬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000" b="1" dirty="0">
                <a:solidFill>
                  <a:srgbClr val="C00000"/>
                </a:solidFill>
                <a:cs typeface="Arial"/>
              </a:rPr>
              <a:t>С</a:t>
            </a: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4000" b="1" baseline="-25000" dirty="0" smtClean="0"/>
              <a:t>х</a:t>
            </a:r>
            <a:r>
              <a:rPr lang="ru-RU" sz="4000" b="1" dirty="0" smtClean="0"/>
              <a:t>110001</a:t>
            </a:r>
            <a:r>
              <a:rPr lang="ru-RU" sz="4000" b="1" baseline="-25000" dirty="0" smtClean="0"/>
              <a:t>2</a:t>
            </a:r>
          </a:p>
          <a:p>
            <a:pPr algn="ctr">
              <a:spcBef>
                <a:spcPts val="600"/>
              </a:spcBef>
            </a:pPr>
            <a:r>
              <a:rPr lang="ru-RU" sz="4000" b="1" u="sng" dirty="0" smtClean="0">
                <a:cs typeface="Arial"/>
              </a:rPr>
              <a:t> 011110</a:t>
            </a:r>
            <a:r>
              <a:rPr lang="ru-RU" sz="4000" b="1" baseline="-25000" dirty="0" smtClean="0">
                <a:cs typeface="Arial"/>
              </a:rPr>
              <a:t>2</a:t>
            </a:r>
            <a:endParaRPr lang="ru-RU" sz="4000" b="1" baseline="-25000" dirty="0">
              <a:cs typeface="Arial"/>
            </a:endParaRPr>
          </a:p>
          <a:p>
            <a:pPr marL="0" indent="0" algn="ctr" eaLnBrk="1" hangingPunct="1">
              <a:spcBef>
                <a:spcPts val="600"/>
              </a:spcBef>
            </a:pPr>
            <a:r>
              <a:rPr lang="ru-RU" sz="4000" b="1" dirty="0" smtClean="0">
                <a:latin typeface="+mj-lt"/>
                <a:cs typeface="Arial"/>
              </a:rPr>
              <a:t>  010000</a:t>
            </a:r>
            <a:r>
              <a:rPr lang="ru-RU" sz="4000" b="1" baseline="-25000" dirty="0" smtClean="0">
                <a:latin typeface="+mj-lt"/>
                <a:cs typeface="Arial"/>
              </a:rPr>
              <a:t>2</a:t>
            </a:r>
            <a:endParaRPr lang="ru-RU" sz="4000" b="1" dirty="0" smtClean="0">
              <a:latin typeface="+mj-lt"/>
              <a:cs typeface="Arial"/>
            </a:endParaRPr>
          </a:p>
          <a:p>
            <a:pPr algn="ctr">
              <a:spcBef>
                <a:spcPts val="600"/>
              </a:spcBef>
            </a:pPr>
            <a:r>
              <a:rPr lang="ru-RU" sz="4000" b="1" dirty="0" smtClean="0">
                <a:latin typeface="+mj-lt"/>
                <a:cs typeface="Arial"/>
              </a:rPr>
              <a:t>А = 1</a:t>
            </a:r>
            <a:r>
              <a:rPr lang="ru-RU" sz="4000" b="1" dirty="0" smtClean="0">
                <a:cs typeface="Arial"/>
              </a:rPr>
              <a:t>0000</a:t>
            </a:r>
            <a:r>
              <a:rPr lang="ru-RU" sz="4000" b="1" baseline="-25000" dirty="0" smtClean="0">
                <a:cs typeface="Arial"/>
              </a:rPr>
              <a:t>2 </a:t>
            </a:r>
            <a:r>
              <a:rPr lang="ru-RU" sz="4000" b="1" dirty="0" smtClean="0">
                <a:cs typeface="Arial"/>
              </a:rPr>
              <a:t>= 16</a:t>
            </a:r>
            <a:endParaRPr lang="ru-RU" sz="4000" b="1" baseline="-25000" dirty="0">
              <a:cs typeface="Arial"/>
            </a:endParaRPr>
          </a:p>
          <a:p>
            <a:pPr marL="0" indent="0" algn="ctr" eaLnBrk="1" hangingPunct="1">
              <a:spcBef>
                <a:spcPts val="1200"/>
              </a:spcBef>
            </a:pPr>
            <a:endParaRPr lang="ru-RU" sz="4000" b="1" dirty="0" smtClean="0"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304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174750" y="207963"/>
            <a:ext cx="7583488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4. Задания на условие делимости</a:t>
            </a:r>
          </a:p>
        </p:txBody>
      </p:sp>
      <p:sp>
        <p:nvSpPr>
          <p:cNvPr id="22531" name="Прямоугольник 2"/>
          <p:cNvSpPr>
            <a:spLocks noChangeArrowheads="1"/>
          </p:cNvSpPr>
          <p:nvPr/>
        </p:nvSpPr>
        <p:spPr bwMode="auto">
          <a:xfrm>
            <a:off x="1174750" y="1625079"/>
            <a:ext cx="758348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(№ 372) </a:t>
            </a:r>
            <a:r>
              <a:rPr lang="ru-RU" sz="3200" dirty="0"/>
              <a:t>Обозначим через ДЕЛ(n, m) утверждение «натуральное число n делится без остатка на натуральное число m». Для какого наибольшего натурального числа А формула</a:t>
            </a:r>
            <a:br>
              <a:rPr lang="ru-RU" sz="3200" dirty="0"/>
            </a:br>
            <a:r>
              <a:rPr lang="ru-RU" sz="3200" b="1" dirty="0"/>
              <a:t>¬ДЕЛ(</a:t>
            </a:r>
            <a:r>
              <a:rPr lang="ru-RU" sz="3200" b="1" dirty="0" err="1"/>
              <a:t>x,А</a:t>
            </a:r>
            <a:r>
              <a:rPr lang="ru-RU" sz="3200" b="1" dirty="0"/>
              <a:t>) → (¬ДЕЛ(x,21) ∧ ¬ДЕЛ(x,35))</a:t>
            </a:r>
          </a:p>
          <a:p>
            <a:r>
              <a:rPr lang="ru-RU" sz="3200" dirty="0"/>
              <a:t>тождественно истинна (то есть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натуральном значении переменной х)?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b="1"/>
              <a:t>Интерпретация полученного результата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153369" y="1737409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  <a:endParaRPr lang="ru-RU" sz="3600" i="1" dirty="0"/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9513" y="2564904"/>
            <a:ext cx="7416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Легенда простая:</a:t>
            </a:r>
            <a:r>
              <a:rPr lang="ru-RU" sz="3200" dirty="0">
                <a:solidFill>
                  <a:srgbClr val="000000"/>
                </a:solidFill>
              </a:rPr>
              <a:t/>
            </a:r>
            <a:br>
              <a:rPr lang="ru-RU" sz="3200" dirty="0">
                <a:solidFill>
                  <a:srgbClr val="000000"/>
                </a:solidFill>
              </a:rPr>
            </a:br>
            <a:r>
              <a:rPr lang="ru-RU" sz="3200" dirty="0" smtClean="0">
                <a:solidFill>
                  <a:srgbClr val="000000"/>
                </a:solidFill>
              </a:rPr>
              <a:t>	</a:t>
            </a:r>
            <a:r>
              <a:rPr lang="ru-RU" sz="4000" b="1" dirty="0" smtClean="0">
                <a:solidFill>
                  <a:srgbClr val="000000"/>
                </a:solidFill>
              </a:rPr>
              <a:t>А = ДЕЛ(</a:t>
            </a:r>
            <a:r>
              <a:rPr lang="ru-RU" sz="4000" b="1" dirty="0" err="1" smtClean="0">
                <a:solidFill>
                  <a:srgbClr val="000000"/>
                </a:solidFill>
              </a:rPr>
              <a:t>x,А</a:t>
            </a:r>
            <a:r>
              <a:rPr lang="ru-RU" sz="4000" b="1" dirty="0" smtClean="0">
                <a:solidFill>
                  <a:srgbClr val="000000"/>
                </a:solidFill>
              </a:rPr>
              <a:t>)</a:t>
            </a:r>
          </a:p>
          <a:p>
            <a:r>
              <a:rPr lang="ru-RU" sz="4000" b="1" dirty="0" smtClean="0">
                <a:solidFill>
                  <a:srgbClr val="000000"/>
                </a:solidFill>
              </a:rPr>
              <a:t>	21 = ДЕЛ(х,21)</a:t>
            </a:r>
          </a:p>
          <a:p>
            <a:r>
              <a:rPr lang="ru-RU" sz="4000" b="1" dirty="0" smtClean="0">
                <a:solidFill>
                  <a:srgbClr val="000000"/>
                </a:solidFill>
              </a:rPr>
              <a:t>	35 = ДЕЛ(x,35)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6895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042988" y="1635125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2) Формализация условия</a:t>
            </a:r>
            <a:endParaRPr lang="ru-RU" sz="3600" i="1" dirty="0"/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67396" y="2296726"/>
            <a:ext cx="76810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rgbClr val="000000"/>
                </a:solidFill>
              </a:rPr>
              <a:t>Было:</a:t>
            </a:r>
          </a:p>
          <a:p>
            <a:pPr lvl="0"/>
            <a:endParaRPr lang="ru-RU" sz="1600" b="1" dirty="0" smtClean="0">
              <a:solidFill>
                <a:srgbClr val="000000"/>
              </a:solidFill>
            </a:endParaRPr>
          </a:p>
          <a:p>
            <a:pPr lvl="0"/>
            <a:r>
              <a:rPr lang="ru-RU" sz="3200" b="1" dirty="0" smtClean="0">
                <a:solidFill>
                  <a:srgbClr val="000000"/>
                </a:solidFill>
              </a:rPr>
              <a:t>¬</a:t>
            </a:r>
            <a:r>
              <a:rPr lang="ru-RU" sz="3200" b="1" dirty="0">
                <a:solidFill>
                  <a:srgbClr val="000000"/>
                </a:solidFill>
              </a:rPr>
              <a:t>ДЕЛ(</a:t>
            </a:r>
            <a:r>
              <a:rPr lang="ru-RU" sz="3200" b="1" dirty="0" err="1">
                <a:solidFill>
                  <a:srgbClr val="000000"/>
                </a:solidFill>
              </a:rPr>
              <a:t>x,А</a:t>
            </a:r>
            <a:r>
              <a:rPr lang="ru-RU" sz="3200" b="1" dirty="0">
                <a:solidFill>
                  <a:srgbClr val="000000"/>
                </a:solidFill>
              </a:rPr>
              <a:t>) → (¬ДЕЛ(x,21) ∧ ¬ДЕЛ(x,35))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34866" y="5721643"/>
            <a:ext cx="50330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b="1" dirty="0" smtClean="0">
                <a:solidFill>
                  <a:srgbClr val="990000"/>
                </a:solidFill>
              </a:rPr>
              <a:t>¬А </a:t>
            </a:r>
            <a:r>
              <a:rPr lang="ru-RU" sz="4000" b="1" dirty="0">
                <a:solidFill>
                  <a:srgbClr val="990000"/>
                </a:solidFill>
              </a:rPr>
              <a:t>→ </a:t>
            </a:r>
            <a:r>
              <a:rPr lang="ru-RU" sz="4000" b="1" dirty="0" smtClean="0">
                <a:solidFill>
                  <a:srgbClr val="990000"/>
                </a:solidFill>
              </a:rPr>
              <a:t>(¬21 </a:t>
            </a:r>
            <a:r>
              <a:rPr lang="ru-RU" sz="4000" b="1" dirty="0">
                <a:solidFill>
                  <a:srgbClr val="990000"/>
                </a:solidFill>
              </a:rPr>
              <a:t>∧ </a:t>
            </a:r>
            <a:r>
              <a:rPr lang="ru-RU" sz="4000" b="1" dirty="0" smtClean="0">
                <a:solidFill>
                  <a:srgbClr val="990000"/>
                </a:solidFill>
              </a:rPr>
              <a:t>¬35) = 1</a:t>
            </a:r>
            <a:endParaRPr lang="ru-RU" sz="4000" b="1" dirty="0">
              <a:solidFill>
                <a:srgbClr val="99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9600" y="3659540"/>
            <a:ext cx="76566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</a:rPr>
              <a:t>тождественно истинна (то есть принимает значение </a:t>
            </a:r>
            <a:r>
              <a:rPr lang="ru-RU" sz="3200" dirty="0" smtClean="0">
                <a:solidFill>
                  <a:srgbClr val="000000"/>
                </a:solidFill>
              </a:rPr>
              <a:t>1)</a:t>
            </a:r>
          </a:p>
          <a:p>
            <a:endParaRPr lang="ru-RU" sz="3200" dirty="0" smtClean="0">
              <a:solidFill>
                <a:srgbClr val="000000"/>
              </a:solidFill>
            </a:endParaRPr>
          </a:p>
          <a:p>
            <a:r>
              <a:rPr lang="ru-RU" sz="3200" dirty="0" smtClean="0">
                <a:solidFill>
                  <a:srgbClr val="000000"/>
                </a:solidFill>
              </a:rPr>
              <a:t>Стало: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453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071712" y="1638300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3) 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  <a:endParaRPr lang="ru-RU" sz="3600" i="1" dirty="0"/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2284631"/>
            <a:ext cx="51125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b="1" dirty="0">
                <a:solidFill>
                  <a:srgbClr val="990000"/>
                </a:solidFill>
              </a:rPr>
              <a:t>¬А → (¬21 ∧ ¬35) = </a:t>
            </a:r>
            <a:r>
              <a:rPr lang="ru-RU" sz="4000" b="1" dirty="0" smtClean="0">
                <a:solidFill>
                  <a:srgbClr val="990000"/>
                </a:solidFill>
              </a:rPr>
              <a:t>1</a:t>
            </a:r>
          </a:p>
          <a:p>
            <a:pPr lvl="0" algn="ctr"/>
            <a:r>
              <a:rPr lang="ru-RU" sz="4000" b="1" dirty="0" smtClean="0">
                <a:solidFill>
                  <a:srgbClr val="990000"/>
                </a:solidFill>
              </a:rPr>
              <a:t>А</a:t>
            </a:r>
            <a:r>
              <a:rPr lang="ru-RU" sz="4000" b="1" dirty="0" smtClean="0">
                <a:solidFill>
                  <a:srgbClr val="990000"/>
                </a:solidFill>
                <a:sym typeface="Symbol"/>
              </a:rPr>
              <a:t></a:t>
            </a:r>
            <a:r>
              <a:rPr lang="ru-RU" sz="4000" b="1" dirty="0">
                <a:solidFill>
                  <a:srgbClr val="990000"/>
                </a:solidFill>
              </a:rPr>
              <a:t> </a:t>
            </a:r>
            <a:r>
              <a:rPr lang="ru-RU" sz="4000" b="1" dirty="0" smtClean="0"/>
              <a:t>(¬</a:t>
            </a:r>
            <a:r>
              <a:rPr lang="ru-RU" sz="4000" b="1" dirty="0"/>
              <a:t>21 ∧ ¬</a:t>
            </a:r>
            <a:r>
              <a:rPr lang="ru-RU" sz="4000" b="1" dirty="0" smtClean="0"/>
              <a:t>35) </a:t>
            </a:r>
            <a:r>
              <a:rPr lang="ru-RU" sz="4000" b="1" dirty="0" smtClean="0">
                <a:solidFill>
                  <a:srgbClr val="990000"/>
                </a:solidFill>
              </a:rPr>
              <a:t>= 1</a:t>
            </a:r>
          </a:p>
          <a:p>
            <a:pPr lvl="0" algn="ctr"/>
            <a:r>
              <a:rPr lang="ru-RU" sz="4000" b="1" dirty="0">
                <a:solidFill>
                  <a:srgbClr val="990000"/>
                </a:solidFill>
              </a:rPr>
              <a:t>¬</a:t>
            </a:r>
            <a:r>
              <a:rPr lang="ru-RU" sz="4000" b="1" dirty="0" smtClean="0">
                <a:solidFill>
                  <a:srgbClr val="990000"/>
                </a:solidFill>
              </a:rPr>
              <a:t>А = </a:t>
            </a:r>
            <a:r>
              <a:rPr lang="ru-RU" sz="4000" b="1" dirty="0" smtClean="0">
                <a:solidFill>
                  <a:srgbClr val="000000"/>
                </a:solidFill>
              </a:rPr>
              <a:t>¬</a:t>
            </a:r>
            <a:r>
              <a:rPr lang="ru-RU" sz="4000" b="1" dirty="0">
                <a:solidFill>
                  <a:srgbClr val="000000"/>
                </a:solidFill>
              </a:rPr>
              <a:t>21 ∧ ¬</a:t>
            </a:r>
            <a:r>
              <a:rPr lang="ru-RU" sz="4000" b="1" dirty="0" smtClean="0">
                <a:solidFill>
                  <a:srgbClr val="000000"/>
                </a:solidFill>
              </a:rPr>
              <a:t>35</a:t>
            </a:r>
          </a:p>
          <a:p>
            <a:pPr algn="ctr"/>
            <a:r>
              <a:rPr lang="ru-RU" sz="4000" dirty="0">
                <a:cs typeface="Arial"/>
              </a:rPr>
              <a:t>Очевидно, что</a:t>
            </a:r>
          </a:p>
          <a:p>
            <a:pPr algn="ctr"/>
            <a:r>
              <a:rPr lang="ru-RU" sz="4000" b="1" dirty="0" smtClean="0"/>
              <a:t>А = </a:t>
            </a:r>
            <a:r>
              <a:rPr lang="ru-RU" sz="4000" b="1" dirty="0">
                <a:solidFill>
                  <a:srgbClr val="000000"/>
                </a:solidFill>
              </a:rPr>
              <a:t>21 </a:t>
            </a:r>
            <a:r>
              <a:rPr lang="ru-RU" sz="4000" b="1" dirty="0" smtClean="0">
                <a:solidFill>
                  <a:srgbClr val="000000"/>
                </a:solidFill>
                <a:sym typeface="Symbol"/>
              </a:rPr>
              <a:t> </a:t>
            </a:r>
            <a:r>
              <a:rPr lang="ru-RU" sz="4000" b="1" dirty="0" smtClean="0">
                <a:solidFill>
                  <a:srgbClr val="000000"/>
                </a:solidFill>
              </a:rPr>
              <a:t>35</a:t>
            </a:r>
            <a:endParaRPr lang="ru-RU" sz="4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94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179513" y="1638300"/>
            <a:ext cx="74168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4) Интерпретация </a:t>
            </a:r>
            <a:r>
              <a:rPr lang="ru-RU" sz="3600" i="1" dirty="0"/>
              <a:t>полученного </a:t>
            </a:r>
            <a:r>
              <a:rPr lang="ru-RU" sz="3600" i="1" dirty="0" smtClean="0"/>
              <a:t>результата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>
                <a:solidFill>
                  <a:srgbClr val="990000"/>
                </a:solidFill>
              </a:rPr>
              <a:t>А = 21 </a:t>
            </a:r>
            <a:r>
              <a:rPr lang="ru-RU" sz="4000" b="1" dirty="0">
                <a:solidFill>
                  <a:srgbClr val="990000"/>
                </a:solidFill>
                <a:sym typeface="Symbol"/>
              </a:rPr>
              <a:t> </a:t>
            </a:r>
            <a:r>
              <a:rPr lang="ru-RU" sz="4000" b="1" dirty="0">
                <a:solidFill>
                  <a:srgbClr val="990000"/>
                </a:solidFill>
              </a:rPr>
              <a:t>35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В данной задаче это самый сложный этап решения. Нужно понять, что же представляет из себя число А – НОК или НОД или …</a:t>
            </a:r>
            <a:endParaRPr lang="ru-RU" sz="3600" dirty="0"/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310338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187450" y="2439989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dirty="0"/>
              <a:t>Интерпретация полученного результата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31640" y="1700808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Разделим решение задачи на этапы: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1179513" y="1556792"/>
            <a:ext cx="7416800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4) Интерпретация </a:t>
            </a:r>
            <a:r>
              <a:rPr lang="ru-RU" sz="3600" i="1" dirty="0"/>
              <a:t>полученного </a:t>
            </a:r>
            <a:r>
              <a:rPr lang="ru-RU" sz="3600" i="1" dirty="0" smtClean="0"/>
              <a:t>результата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>
                <a:solidFill>
                  <a:srgbClr val="990000"/>
                </a:solidFill>
              </a:rPr>
              <a:t>А = 21 </a:t>
            </a:r>
            <a:r>
              <a:rPr lang="ru-RU" sz="4000" b="1" dirty="0">
                <a:solidFill>
                  <a:srgbClr val="990000"/>
                </a:solidFill>
                <a:sym typeface="Symbol"/>
              </a:rPr>
              <a:t> </a:t>
            </a:r>
            <a:r>
              <a:rPr lang="ru-RU" sz="4000" b="1" dirty="0">
                <a:solidFill>
                  <a:srgbClr val="990000"/>
                </a:solidFill>
              </a:rPr>
              <a:t>35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200" dirty="0" smtClean="0"/>
              <a:t>Итак, наше число А таково, что Х делится на него без остатка, тогда и только тогда, когда Х делится без остатка на 21 или на 35. В этом случае ищем 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200" b="1" dirty="0" smtClean="0">
                <a:solidFill>
                  <a:srgbClr val="990000"/>
                </a:solidFill>
              </a:rPr>
              <a:t>А = НОД (21, 35) = 7</a:t>
            </a:r>
            <a:endParaRPr lang="ru-RU" sz="3200" dirty="0">
              <a:solidFill>
                <a:srgbClr val="990000"/>
              </a:solidFill>
            </a:endParaRP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228608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174750" y="207963"/>
            <a:ext cx="7583488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4. Задания на условие делимости</a:t>
            </a: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1174750" y="1628775"/>
            <a:ext cx="758348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(№ 370) </a:t>
            </a:r>
            <a:r>
              <a:rPr lang="ru-RU" sz="3200" dirty="0"/>
              <a:t>Обозначим через ДЕЛ(n, m) утверждение «натуральное число n делится без остатка на натуральное число m». Для какого наибольшего натурального числа А формула</a:t>
            </a:r>
            <a:br>
              <a:rPr lang="ru-RU" sz="3200" dirty="0"/>
            </a:br>
            <a:r>
              <a:rPr lang="ru-RU" sz="3200" b="1" dirty="0"/>
              <a:t>¬ДЕЛ(</a:t>
            </a:r>
            <a:r>
              <a:rPr lang="ru-RU" sz="3200" b="1" dirty="0" err="1"/>
              <a:t>x,А</a:t>
            </a:r>
            <a:r>
              <a:rPr lang="ru-RU" sz="3200" b="1" dirty="0"/>
              <a:t>) → ((ДЕЛ(x,6) → ¬ДЕЛ(x,4))</a:t>
            </a:r>
          </a:p>
          <a:p>
            <a:r>
              <a:rPr lang="ru-RU" sz="3200" dirty="0"/>
              <a:t>тождественно истинна (то есть принимает </a:t>
            </a:r>
            <a:r>
              <a:rPr lang="ru-RU" sz="3200" b="1" dirty="0"/>
              <a:t>значение 1</a:t>
            </a:r>
            <a:r>
              <a:rPr lang="ru-RU" sz="3200" dirty="0"/>
              <a:t> при любом натуральном значении переменной х)?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179513" y="2060575"/>
            <a:ext cx="7416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Легенда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Формализация условия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/>
              <a:t>Решение логического уравнения</a:t>
            </a:r>
          </a:p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b="1"/>
              <a:t>Интерпретация полученного результата</a:t>
            </a: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093788" y="1635125"/>
            <a:ext cx="7416800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</a:p>
          <a:p>
            <a:pPr marL="0" indent="0" eaLnBrk="1" hangingPunct="1">
              <a:spcBef>
                <a:spcPts val="1200"/>
              </a:spcBef>
            </a:pPr>
            <a:endParaRPr lang="ru-RU" sz="3200" b="1" dirty="0" smtClean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r>
              <a:rPr lang="ru-RU" sz="4000" b="1" dirty="0" smtClean="0">
                <a:solidFill>
                  <a:srgbClr val="000000"/>
                </a:solidFill>
              </a:rPr>
              <a:t>	А = ДЕЛ(</a:t>
            </a:r>
            <a:r>
              <a:rPr lang="ru-RU" sz="4000" b="1" dirty="0" err="1" smtClean="0">
                <a:solidFill>
                  <a:srgbClr val="000000"/>
                </a:solidFill>
              </a:rPr>
              <a:t>x,А</a:t>
            </a:r>
            <a:r>
              <a:rPr lang="ru-RU" sz="4000" b="1" dirty="0" smtClean="0">
                <a:solidFill>
                  <a:srgbClr val="000000"/>
                </a:solidFill>
              </a:rPr>
              <a:t>)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4000" b="1" dirty="0" smtClean="0"/>
              <a:t>	6 =</a:t>
            </a:r>
            <a:r>
              <a:rPr lang="ru-RU" sz="4000" dirty="0" smtClean="0"/>
              <a:t> </a:t>
            </a:r>
            <a:r>
              <a:rPr lang="ru-RU" sz="4000" b="1" dirty="0" smtClean="0"/>
              <a:t>ДЕЛ(x,6)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4000" b="1" dirty="0" smtClean="0"/>
              <a:t>	4 = ДЕЛ(x,4)</a:t>
            </a:r>
            <a:endParaRPr lang="ru-RU" sz="4000" dirty="0"/>
          </a:p>
          <a:p>
            <a:pPr marL="0" indent="0" eaLnBrk="1" hangingPunct="1">
              <a:spcBef>
                <a:spcPts val="1200"/>
              </a:spcBef>
            </a:pPr>
            <a:endParaRPr lang="ru-RU" sz="3600" dirty="0"/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264886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058888" y="1635125"/>
            <a:ext cx="7416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2) Формализация условия</a:t>
            </a:r>
            <a:endParaRPr lang="ru-RU" sz="3600" b="1" i="1" dirty="0"/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1588" y="2264316"/>
            <a:ext cx="76048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rgbClr val="000000"/>
                </a:solidFill>
              </a:rPr>
              <a:t>Было:</a:t>
            </a:r>
          </a:p>
          <a:p>
            <a:pPr lvl="0"/>
            <a:endParaRPr lang="ru-RU" sz="1600" b="1" dirty="0" smtClean="0">
              <a:solidFill>
                <a:srgbClr val="000000"/>
              </a:solidFill>
            </a:endParaRPr>
          </a:p>
          <a:p>
            <a:pPr lvl="0"/>
            <a:r>
              <a:rPr lang="ru-RU" sz="3200" b="1" dirty="0" smtClean="0">
                <a:solidFill>
                  <a:srgbClr val="000000"/>
                </a:solidFill>
              </a:rPr>
              <a:t>¬</a:t>
            </a:r>
            <a:r>
              <a:rPr lang="ru-RU" sz="3200" b="1" dirty="0">
                <a:solidFill>
                  <a:srgbClr val="000000"/>
                </a:solidFill>
              </a:rPr>
              <a:t>ДЕЛ(</a:t>
            </a:r>
            <a:r>
              <a:rPr lang="ru-RU" sz="3200" b="1" dirty="0" err="1">
                <a:solidFill>
                  <a:srgbClr val="000000"/>
                </a:solidFill>
              </a:rPr>
              <a:t>x,А</a:t>
            </a:r>
            <a:r>
              <a:rPr lang="ru-RU" sz="3200" b="1" dirty="0">
                <a:solidFill>
                  <a:srgbClr val="000000"/>
                </a:solidFill>
              </a:rPr>
              <a:t>) → ((ДЕЛ(x,6) → ¬ДЕЛ(x,4))</a:t>
            </a:r>
          </a:p>
          <a:p>
            <a:pPr lvl="0"/>
            <a:r>
              <a:rPr lang="ru-RU" sz="3200" dirty="0">
                <a:solidFill>
                  <a:srgbClr val="000000"/>
                </a:solidFill>
              </a:rPr>
              <a:t>тождественно истинна (то есть принимает </a:t>
            </a:r>
            <a:r>
              <a:rPr lang="ru-RU" sz="3200" b="1" dirty="0">
                <a:solidFill>
                  <a:srgbClr val="000000"/>
                </a:solidFill>
              </a:rPr>
              <a:t>значение 1</a:t>
            </a:r>
            <a:r>
              <a:rPr lang="ru-RU" sz="3200" dirty="0">
                <a:solidFill>
                  <a:srgbClr val="000000"/>
                </a:solidFill>
              </a:rPr>
              <a:t> </a:t>
            </a:r>
            <a:endParaRPr lang="ru-RU" sz="3200" dirty="0" smtClean="0">
              <a:solidFill>
                <a:srgbClr val="000000"/>
              </a:solidFill>
            </a:endParaRPr>
          </a:p>
          <a:p>
            <a:pPr lvl="0"/>
            <a:endParaRPr lang="ru-RU" sz="1600" dirty="0" smtClean="0">
              <a:solidFill>
                <a:srgbClr val="000000"/>
              </a:solidFill>
            </a:endParaRPr>
          </a:p>
          <a:p>
            <a:pPr lvl="0"/>
            <a:r>
              <a:rPr lang="ru-RU" sz="3200" dirty="0" smtClean="0">
                <a:solidFill>
                  <a:srgbClr val="000000"/>
                </a:solidFill>
              </a:rPr>
              <a:t>Стало:</a:t>
            </a:r>
          </a:p>
          <a:p>
            <a:pPr lvl="0"/>
            <a:endParaRPr lang="ru-RU" sz="1600" b="1" dirty="0">
              <a:solidFill>
                <a:srgbClr val="000000"/>
              </a:solidFill>
            </a:endParaRPr>
          </a:p>
          <a:p>
            <a:pPr lvl="0" algn="ctr"/>
            <a:r>
              <a:rPr lang="ru-RU" sz="4000" b="1" dirty="0" smtClean="0">
                <a:solidFill>
                  <a:srgbClr val="990000"/>
                </a:solidFill>
              </a:rPr>
              <a:t>¬А </a:t>
            </a:r>
            <a:r>
              <a:rPr lang="ru-RU" sz="4000" b="1" dirty="0">
                <a:solidFill>
                  <a:srgbClr val="990000"/>
                </a:solidFill>
              </a:rPr>
              <a:t>→ </a:t>
            </a:r>
            <a:r>
              <a:rPr lang="ru-RU" sz="4000" b="1" dirty="0" smtClean="0">
                <a:solidFill>
                  <a:srgbClr val="990000"/>
                </a:solidFill>
              </a:rPr>
              <a:t>(6 </a:t>
            </a:r>
            <a:r>
              <a:rPr lang="ru-RU" sz="4000" b="1" dirty="0">
                <a:solidFill>
                  <a:srgbClr val="990000"/>
                </a:solidFill>
              </a:rPr>
              <a:t>→ </a:t>
            </a:r>
            <a:r>
              <a:rPr lang="ru-RU" sz="4000" b="1" dirty="0" smtClean="0">
                <a:solidFill>
                  <a:srgbClr val="990000"/>
                </a:solidFill>
              </a:rPr>
              <a:t>¬4) = 1</a:t>
            </a:r>
            <a:endParaRPr lang="ru-RU" sz="4000" b="1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437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078880" y="1621805"/>
            <a:ext cx="7416800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3) Решение </a:t>
            </a:r>
            <a:r>
              <a:rPr lang="ru-RU" sz="3600" i="1" dirty="0"/>
              <a:t>логического </a:t>
            </a:r>
            <a:r>
              <a:rPr lang="ru-RU" sz="3600" i="1" dirty="0" smtClean="0"/>
              <a:t>уравнения</a:t>
            </a:r>
          </a:p>
          <a:p>
            <a:pPr marL="0" lvl="0" indent="0" algn="ctr" eaLnBrk="1" hangingPunct="1"/>
            <a:r>
              <a:rPr lang="ru-RU" sz="4000" b="1" dirty="0">
                <a:solidFill>
                  <a:srgbClr val="990000"/>
                </a:solidFill>
              </a:rPr>
              <a:t>¬А → (6 → ¬4) = </a:t>
            </a:r>
            <a:r>
              <a:rPr lang="ru-RU" sz="4000" b="1" dirty="0" smtClean="0">
                <a:solidFill>
                  <a:srgbClr val="990000"/>
                </a:solidFill>
              </a:rPr>
              <a:t>1</a:t>
            </a:r>
          </a:p>
          <a:p>
            <a:pPr marL="0" lvl="0" indent="0" algn="ctr" eaLnBrk="1" hangingPunct="1"/>
            <a:r>
              <a:rPr lang="ru-RU" sz="4000" b="1" dirty="0">
                <a:solidFill>
                  <a:srgbClr val="990000"/>
                </a:solidFill>
              </a:rPr>
              <a:t>¬А → </a:t>
            </a:r>
            <a:r>
              <a:rPr lang="ru-RU" sz="4000" b="1" dirty="0" smtClean="0">
                <a:solidFill>
                  <a:srgbClr val="990000"/>
                </a:solidFill>
              </a:rPr>
              <a:t>(</a:t>
            </a:r>
            <a:r>
              <a:rPr lang="ru-RU" sz="4000" b="1" dirty="0">
                <a:solidFill>
                  <a:srgbClr val="990000"/>
                </a:solidFill>
              </a:rPr>
              <a:t>¬ </a:t>
            </a:r>
            <a:r>
              <a:rPr lang="ru-RU" sz="4000" b="1" dirty="0" smtClean="0">
                <a:solidFill>
                  <a:srgbClr val="990000"/>
                </a:solidFill>
              </a:rPr>
              <a:t>6 </a:t>
            </a:r>
            <a:r>
              <a:rPr lang="ru-RU" sz="4000" b="1" dirty="0" smtClean="0">
                <a:solidFill>
                  <a:srgbClr val="990000"/>
                </a:solidFill>
                <a:sym typeface="Symbol"/>
              </a:rPr>
              <a:t></a:t>
            </a:r>
            <a:r>
              <a:rPr lang="ru-RU" sz="4000" b="1" dirty="0" smtClean="0">
                <a:solidFill>
                  <a:srgbClr val="990000"/>
                </a:solidFill>
              </a:rPr>
              <a:t> </a:t>
            </a:r>
            <a:r>
              <a:rPr lang="ru-RU" sz="4000" b="1" dirty="0">
                <a:solidFill>
                  <a:srgbClr val="990000"/>
                </a:solidFill>
              </a:rPr>
              <a:t>¬4) = </a:t>
            </a:r>
            <a:r>
              <a:rPr lang="ru-RU" sz="4000" b="1" dirty="0" smtClean="0">
                <a:solidFill>
                  <a:srgbClr val="990000"/>
                </a:solidFill>
              </a:rPr>
              <a:t>1</a:t>
            </a:r>
          </a:p>
          <a:p>
            <a:pPr marL="0" lvl="0" indent="0" algn="ctr" eaLnBrk="1" hangingPunct="1"/>
            <a:r>
              <a:rPr lang="ru-RU" sz="4000" b="1" dirty="0" smtClean="0">
                <a:solidFill>
                  <a:srgbClr val="990000"/>
                </a:solidFill>
              </a:rPr>
              <a:t>А </a:t>
            </a:r>
            <a:r>
              <a:rPr lang="ru-RU" sz="4000" b="1" dirty="0">
                <a:solidFill>
                  <a:srgbClr val="990000"/>
                </a:solidFill>
                <a:sym typeface="Symbol"/>
              </a:rPr>
              <a:t></a:t>
            </a:r>
            <a:r>
              <a:rPr lang="ru-RU" sz="4000" b="1" dirty="0" smtClean="0">
                <a:solidFill>
                  <a:srgbClr val="990000"/>
                </a:solidFill>
              </a:rPr>
              <a:t> </a:t>
            </a:r>
            <a:r>
              <a:rPr lang="ru-RU" sz="4000" b="1" dirty="0"/>
              <a:t>(¬ 6 </a:t>
            </a:r>
            <a:r>
              <a:rPr lang="ru-RU" sz="4000" b="1" dirty="0">
                <a:sym typeface="Symbol"/>
              </a:rPr>
              <a:t></a:t>
            </a:r>
            <a:r>
              <a:rPr lang="ru-RU" sz="4000" b="1" dirty="0"/>
              <a:t> ¬4) </a:t>
            </a:r>
            <a:r>
              <a:rPr lang="ru-RU" sz="4000" b="1" dirty="0">
                <a:solidFill>
                  <a:srgbClr val="990000"/>
                </a:solidFill>
              </a:rPr>
              <a:t>= 1</a:t>
            </a:r>
          </a:p>
          <a:p>
            <a:pPr marL="0" lvl="0" indent="0" algn="ctr" eaLnBrk="1" hangingPunct="1"/>
            <a:r>
              <a:rPr lang="ru-RU" sz="4000" b="1" dirty="0"/>
              <a:t>¬</a:t>
            </a:r>
            <a:r>
              <a:rPr lang="ru-RU" sz="4000" b="1" dirty="0" smtClean="0"/>
              <a:t>А = </a:t>
            </a:r>
            <a:r>
              <a:rPr lang="ru-RU" sz="4000" b="1" dirty="0" smtClean="0">
                <a:solidFill>
                  <a:srgbClr val="000000"/>
                </a:solidFill>
              </a:rPr>
              <a:t>¬ </a:t>
            </a:r>
            <a:r>
              <a:rPr lang="ru-RU" sz="4000" b="1" dirty="0">
                <a:solidFill>
                  <a:srgbClr val="000000"/>
                </a:solidFill>
              </a:rPr>
              <a:t>6 </a:t>
            </a:r>
            <a:r>
              <a:rPr lang="ru-RU" sz="4000" b="1" dirty="0">
                <a:solidFill>
                  <a:srgbClr val="000000"/>
                </a:solidFill>
                <a:sym typeface="Symbol"/>
              </a:rPr>
              <a:t></a:t>
            </a:r>
            <a:r>
              <a:rPr lang="ru-RU" sz="4000" b="1" dirty="0">
                <a:solidFill>
                  <a:srgbClr val="000000"/>
                </a:solidFill>
              </a:rPr>
              <a:t> ¬</a:t>
            </a:r>
            <a:r>
              <a:rPr lang="ru-RU" sz="4000" b="1" dirty="0" smtClean="0">
                <a:solidFill>
                  <a:srgbClr val="000000"/>
                </a:solidFill>
              </a:rPr>
              <a:t>4</a:t>
            </a:r>
          </a:p>
          <a:p>
            <a:pPr marL="0" lvl="0" indent="0" algn="ctr" eaLnBrk="1" hangingPunct="1"/>
            <a:r>
              <a:rPr lang="ru-RU" sz="4000" dirty="0" smtClean="0">
                <a:solidFill>
                  <a:srgbClr val="000000"/>
                </a:solidFill>
              </a:rPr>
              <a:t>Очевидно:</a:t>
            </a:r>
          </a:p>
          <a:p>
            <a:pPr marL="0" lvl="0" indent="0" algn="ctr" eaLnBrk="1" hangingPunct="1"/>
            <a:r>
              <a:rPr lang="ru-RU" sz="4000" b="1" dirty="0" smtClean="0">
                <a:solidFill>
                  <a:srgbClr val="990000"/>
                </a:solidFill>
              </a:rPr>
              <a:t>А = 6</a:t>
            </a:r>
            <a:r>
              <a:rPr lang="ru-RU" sz="4000" b="1" dirty="0" smtClean="0">
                <a:solidFill>
                  <a:srgbClr val="990000"/>
                </a:solidFill>
                <a:sym typeface="Symbol"/>
              </a:rPr>
              <a:t>4</a:t>
            </a:r>
            <a:endParaRPr lang="ru-RU" sz="4000" b="1" dirty="0">
              <a:solidFill>
                <a:srgbClr val="990000"/>
              </a:solidFill>
            </a:endParaRPr>
          </a:p>
          <a:p>
            <a:pPr marL="0" lvl="0" indent="0" algn="ctr" eaLnBrk="1" hangingPunct="1"/>
            <a:endParaRPr lang="ru-RU" sz="4000" b="1" dirty="0">
              <a:solidFill>
                <a:srgbClr val="99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endParaRPr lang="ru-RU" sz="3600" dirty="0"/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415950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1042988" y="1635125"/>
            <a:ext cx="74168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4) Интерпретация </a:t>
            </a:r>
            <a:r>
              <a:rPr lang="ru-RU" sz="3600" i="1" dirty="0"/>
              <a:t>полученного </a:t>
            </a:r>
            <a:r>
              <a:rPr lang="ru-RU" sz="3600" i="1" dirty="0" smtClean="0"/>
              <a:t>результата</a:t>
            </a:r>
          </a:p>
          <a:p>
            <a:pPr marL="0" lvl="0" indent="0" algn="ctr" eaLnBrk="1" hangingPunct="1"/>
            <a:r>
              <a:rPr lang="ru-RU" sz="4000" b="1" dirty="0">
                <a:solidFill>
                  <a:srgbClr val="990000"/>
                </a:solidFill>
              </a:rPr>
              <a:t>А = 6</a:t>
            </a:r>
            <a:r>
              <a:rPr lang="ru-RU" sz="4000" b="1" dirty="0">
                <a:solidFill>
                  <a:srgbClr val="990000"/>
                </a:solidFill>
                <a:sym typeface="Symbol"/>
              </a:rPr>
              <a:t>4</a:t>
            </a:r>
            <a:endParaRPr lang="ru-RU" sz="4000" b="1" dirty="0">
              <a:solidFill>
                <a:srgbClr val="990000"/>
              </a:solidFill>
            </a:endParaRPr>
          </a:p>
          <a:p>
            <a:pPr marL="0" indent="0" eaLnBrk="1" hangingPunct="1">
              <a:spcBef>
                <a:spcPts val="1200"/>
              </a:spcBef>
            </a:pPr>
            <a:r>
              <a:rPr lang="ru-RU" sz="3600" dirty="0" smtClean="0"/>
              <a:t>Итак, А таково, что Х делится на него без остатка тогда и только тогда, когда Х делится без остатка и на 6, и на 4. Т.е. </a:t>
            </a:r>
            <a:r>
              <a:rPr lang="ru-RU" sz="3600" b="1" dirty="0" smtClean="0">
                <a:solidFill>
                  <a:srgbClr val="990000"/>
                </a:solidFill>
              </a:rPr>
              <a:t>А = НОК(6, 4) = 12</a:t>
            </a:r>
            <a:endParaRPr lang="ru-RU" sz="3600" b="1" dirty="0">
              <a:solidFill>
                <a:srgbClr val="990000"/>
              </a:solidFill>
            </a:endParaRP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1042988" y="188913"/>
            <a:ext cx="78501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400" b="1"/>
              <a:t>Решение задачи </a:t>
            </a:r>
          </a:p>
          <a:p>
            <a:pPr algn="ctr" eaLnBrk="1" hangingPunct="1"/>
            <a:r>
              <a:rPr lang="ru-RU" sz="4400" b="1"/>
              <a:t>на условие делимости</a:t>
            </a:r>
          </a:p>
        </p:txBody>
      </p:sp>
    </p:spTree>
    <p:extLst>
      <p:ext uri="{BB962C8B-B14F-4D97-AF65-F5344CB8AC3E}">
        <p14:creationId xmlns="" xmlns:p14="http://schemas.microsoft.com/office/powerpoint/2010/main" val="271419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043607" y="1628800"/>
            <a:ext cx="7705105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AutoNum type="arabicParenR"/>
            </a:pPr>
            <a:r>
              <a:rPr lang="ru-RU" sz="3600" i="1" dirty="0" smtClean="0"/>
              <a:t>Легенда</a:t>
            </a:r>
            <a:r>
              <a:rPr lang="ru-RU" sz="3600" dirty="0" smtClean="0"/>
              <a:t> – это удобные нам условные обозначения, которые мы будем использовать при решении.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3600" dirty="0" smtClean="0"/>
              <a:t>Введем следующие обозначения: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P = x </a:t>
            </a: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 P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Q = x  Q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A = x </a:t>
            </a:r>
            <a:r>
              <a:rPr lang="en-US" sz="3600" b="1" dirty="0" smtClean="0">
                <a:solidFill>
                  <a:srgbClr val="C00000"/>
                </a:solidFill>
                <a:sym typeface="Symbol"/>
              </a:rPr>
              <a:t> A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50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87450" y="700088"/>
            <a:ext cx="75612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4400" b="1"/>
              <a:t>Решение задачи на отрезки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187202" y="1628800"/>
            <a:ext cx="74168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ts val="1200"/>
              </a:spcBef>
            </a:pPr>
            <a:r>
              <a:rPr lang="ru-RU" sz="3600" i="1" dirty="0" smtClean="0"/>
              <a:t>2)</a:t>
            </a:r>
            <a:r>
              <a:rPr lang="ru-RU" sz="3600" dirty="0" smtClean="0"/>
              <a:t> </a:t>
            </a:r>
            <a:r>
              <a:rPr lang="ru-RU" sz="3600" i="1" dirty="0" smtClean="0"/>
              <a:t>Формализация условия </a:t>
            </a:r>
            <a:r>
              <a:rPr lang="ru-RU" sz="3600" dirty="0" smtClean="0"/>
              <a:t>– перепишем формулу из условия задачи в соответствие с легендой.</a:t>
            </a:r>
          </a:p>
          <a:p>
            <a:pPr marL="0" indent="0" eaLnBrk="1" hangingPunct="1">
              <a:spcBef>
                <a:spcPts val="1200"/>
              </a:spcBef>
            </a:pPr>
            <a:r>
              <a:rPr lang="ru-RU" sz="3200" dirty="0" smtClean="0"/>
              <a:t>Было: 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000" b="1" dirty="0" smtClean="0"/>
              <a:t>((</a:t>
            </a:r>
            <a:r>
              <a:rPr lang="ru-RU" sz="4000" b="1" dirty="0"/>
              <a:t>x ∈ P) ∧ (x ∈ Q)) → (x ∈ A</a:t>
            </a:r>
            <a:r>
              <a:rPr lang="ru-RU" sz="4000" b="1" dirty="0" smtClean="0"/>
              <a:t>) = 1</a:t>
            </a:r>
            <a:endParaRPr lang="ru-RU" sz="4000" b="1" dirty="0"/>
          </a:p>
          <a:p>
            <a:pPr marL="0" indent="0" eaLnBrk="1" hangingPunct="1">
              <a:spcBef>
                <a:spcPts val="1200"/>
              </a:spcBef>
            </a:pPr>
            <a:r>
              <a:rPr lang="ru-RU" sz="3200" dirty="0" smtClean="0"/>
              <a:t>Стало:</a:t>
            </a:r>
          </a:p>
          <a:p>
            <a:pPr marL="0" indent="0" algn="ctr" eaLnBrk="1" hangingPunct="1">
              <a:spcBef>
                <a:spcPts val="1200"/>
              </a:spcBef>
            </a:pPr>
            <a:r>
              <a:rPr lang="ru-RU" sz="4400" b="1" dirty="0" smtClean="0">
                <a:solidFill>
                  <a:srgbClr val="C00000"/>
                </a:solidFill>
              </a:rPr>
              <a:t>(P ∧ Q) </a:t>
            </a:r>
            <a:r>
              <a:rPr lang="ru-RU" sz="4400" b="1" dirty="0">
                <a:solidFill>
                  <a:srgbClr val="C00000"/>
                </a:solidFill>
              </a:rPr>
              <a:t>→ </a:t>
            </a:r>
            <a:r>
              <a:rPr lang="ru-RU" sz="4400" b="1" dirty="0" smtClean="0">
                <a:solidFill>
                  <a:srgbClr val="C00000"/>
                </a:solidFill>
              </a:rPr>
              <a:t>A = 1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909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Designs\Тетрадь.pot</Template>
  <TotalTime>479</TotalTime>
  <Words>2598</Words>
  <Application>Microsoft Office PowerPoint</Application>
  <PresentationFormat>Экран (4:3)</PresentationFormat>
  <Paragraphs>433</Paragraphs>
  <Slides>76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76</vt:i4>
      </vt:variant>
    </vt:vector>
  </HeadingPairs>
  <TitlesOfParts>
    <vt:vector size="77" baseType="lpstr">
      <vt:lpstr>Тетрадь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  <vt:lpstr>Слайд 72</vt:lpstr>
      <vt:lpstr>Слайд 73</vt:lpstr>
      <vt:lpstr>Слайд 74</vt:lpstr>
      <vt:lpstr>Слайд 75</vt:lpstr>
      <vt:lpstr>Слайд 76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Игали СОШ Зам по УВР</cp:lastModifiedBy>
  <cp:revision>147</cp:revision>
  <dcterms:created xsi:type="dcterms:W3CDTF">2005-12-17T12:40:14Z</dcterms:created>
  <dcterms:modified xsi:type="dcterms:W3CDTF">2017-11-10T06:00:00Z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323657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