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78" r:id="rId2"/>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FF"/>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62" d="100"/>
          <a:sy n="62" d="100"/>
        </p:scale>
        <p:origin x="-636" y="-7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546D13B7-C962-4B4F-919D-6B3560442324}" type="datetimeFigureOut">
              <a:rPr lang="ru-RU" smtClean="0"/>
              <a:pPr/>
              <a:t>24.09.2017</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FAF759CD-4562-4A0C-97FB-D94D7CA9EF3B}" type="slidenum">
              <a:rPr lang="ru-RU" smtClean="0"/>
              <a:pPr/>
              <a:t>‹#›</a:t>
            </a:fld>
            <a:endParaRPr lang="ru-RU"/>
          </a:p>
        </p:txBody>
      </p:sp>
    </p:spTree>
  </p:cSld>
  <p:clrMapOvr>
    <a:masterClrMapping/>
  </p:clrMapOvr>
  <p:transition spd="slow" advTm="1500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46D13B7-C962-4B4F-919D-6B3560442324}" type="datetimeFigureOut">
              <a:rPr lang="ru-RU" smtClean="0"/>
              <a:pPr/>
              <a:t>24.09.2017</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FAF759CD-4562-4A0C-97FB-D94D7CA9EF3B}" type="slidenum">
              <a:rPr lang="ru-RU" smtClean="0"/>
              <a:pPr/>
              <a:t>‹#›</a:t>
            </a:fld>
            <a:endParaRPr lang="ru-RU"/>
          </a:p>
        </p:txBody>
      </p:sp>
    </p:spTree>
  </p:cSld>
  <p:clrMapOvr>
    <a:masterClrMapping/>
  </p:clrMapOvr>
  <p:transition spd="slow" advTm="1500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46D13B7-C962-4B4F-919D-6B3560442324}" type="datetimeFigureOut">
              <a:rPr lang="ru-RU" smtClean="0"/>
              <a:pPr/>
              <a:t>24.09.2017</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FAF759CD-4562-4A0C-97FB-D94D7CA9EF3B}" type="slidenum">
              <a:rPr lang="ru-RU" smtClean="0"/>
              <a:pPr/>
              <a:t>‹#›</a:t>
            </a:fld>
            <a:endParaRPr lang="ru-RU"/>
          </a:p>
        </p:txBody>
      </p:sp>
    </p:spTree>
  </p:cSld>
  <p:clrMapOvr>
    <a:masterClrMapping/>
  </p:clrMapOvr>
  <p:transition spd="slow" advTm="1500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46D13B7-C962-4B4F-919D-6B3560442324}" type="datetimeFigureOut">
              <a:rPr lang="ru-RU" smtClean="0"/>
              <a:pPr/>
              <a:t>24.09.2017</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FAF759CD-4562-4A0C-97FB-D94D7CA9EF3B}" type="slidenum">
              <a:rPr lang="ru-RU" smtClean="0"/>
              <a:pPr/>
              <a:t>‹#›</a:t>
            </a:fld>
            <a:endParaRPr lang="ru-RU"/>
          </a:p>
        </p:txBody>
      </p:sp>
    </p:spTree>
  </p:cSld>
  <p:clrMapOvr>
    <a:masterClrMapping/>
  </p:clrMapOvr>
  <p:transition spd="slow" advTm="1500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546D13B7-C962-4B4F-919D-6B3560442324}" type="datetimeFigureOut">
              <a:rPr lang="ru-RU" smtClean="0"/>
              <a:pPr/>
              <a:t>24.09.2017</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FAF759CD-4562-4A0C-97FB-D94D7CA9EF3B}" type="slidenum">
              <a:rPr lang="ru-RU" smtClean="0"/>
              <a:pPr/>
              <a:t>‹#›</a:t>
            </a:fld>
            <a:endParaRPr lang="ru-RU"/>
          </a:p>
        </p:txBody>
      </p:sp>
    </p:spTree>
  </p:cSld>
  <p:clrMapOvr>
    <a:masterClrMapping/>
  </p:clrMapOvr>
  <p:transition spd="slow" advTm="1500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546D13B7-C962-4B4F-919D-6B3560442324}" type="datetimeFigureOut">
              <a:rPr lang="ru-RU" smtClean="0"/>
              <a:pPr/>
              <a:t>24.09.2017</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FAF759CD-4562-4A0C-97FB-D94D7CA9EF3B}" type="slidenum">
              <a:rPr lang="ru-RU" smtClean="0"/>
              <a:pPr/>
              <a:t>‹#›</a:t>
            </a:fld>
            <a:endParaRPr lang="ru-RU"/>
          </a:p>
        </p:txBody>
      </p:sp>
    </p:spTree>
  </p:cSld>
  <p:clrMapOvr>
    <a:masterClrMapping/>
  </p:clrMapOvr>
  <p:transition spd="slow" advTm="1500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546D13B7-C962-4B4F-919D-6B3560442324}" type="datetimeFigureOut">
              <a:rPr lang="ru-RU" smtClean="0"/>
              <a:pPr/>
              <a:t>24.09.2017</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FAF759CD-4562-4A0C-97FB-D94D7CA9EF3B}" type="slidenum">
              <a:rPr lang="ru-RU" smtClean="0"/>
              <a:pPr/>
              <a:t>‹#›</a:t>
            </a:fld>
            <a:endParaRPr lang="ru-RU"/>
          </a:p>
        </p:txBody>
      </p:sp>
    </p:spTree>
  </p:cSld>
  <p:clrMapOvr>
    <a:masterClrMapping/>
  </p:clrMapOvr>
  <p:transition spd="slow" advTm="1500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546D13B7-C962-4B4F-919D-6B3560442324}" type="datetimeFigureOut">
              <a:rPr lang="ru-RU" smtClean="0"/>
              <a:pPr/>
              <a:t>24.09.2017</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FAF759CD-4562-4A0C-97FB-D94D7CA9EF3B}" type="slidenum">
              <a:rPr lang="ru-RU" smtClean="0"/>
              <a:pPr/>
              <a:t>‹#›</a:t>
            </a:fld>
            <a:endParaRPr lang="ru-RU"/>
          </a:p>
        </p:txBody>
      </p:sp>
    </p:spTree>
  </p:cSld>
  <p:clrMapOvr>
    <a:masterClrMapping/>
  </p:clrMapOvr>
  <p:transition spd="slow" advTm="1500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546D13B7-C962-4B4F-919D-6B3560442324}" type="datetimeFigureOut">
              <a:rPr lang="ru-RU" smtClean="0"/>
              <a:pPr/>
              <a:t>24.09.2017</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FAF759CD-4562-4A0C-97FB-D94D7CA9EF3B}" type="slidenum">
              <a:rPr lang="ru-RU" smtClean="0"/>
              <a:pPr/>
              <a:t>‹#›</a:t>
            </a:fld>
            <a:endParaRPr lang="ru-RU"/>
          </a:p>
        </p:txBody>
      </p:sp>
    </p:spTree>
  </p:cSld>
  <p:clrMapOvr>
    <a:masterClrMapping/>
  </p:clrMapOvr>
  <p:transition spd="slow" advTm="1500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546D13B7-C962-4B4F-919D-6B3560442324}" type="datetimeFigureOut">
              <a:rPr lang="ru-RU" smtClean="0"/>
              <a:pPr/>
              <a:t>24.09.2017</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FAF759CD-4562-4A0C-97FB-D94D7CA9EF3B}" type="slidenum">
              <a:rPr lang="ru-RU" smtClean="0"/>
              <a:pPr/>
              <a:t>‹#›</a:t>
            </a:fld>
            <a:endParaRPr lang="ru-RU"/>
          </a:p>
        </p:txBody>
      </p:sp>
    </p:spTree>
  </p:cSld>
  <p:clrMapOvr>
    <a:masterClrMapping/>
  </p:clrMapOvr>
  <p:transition spd="slow" advTm="1500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546D13B7-C962-4B4F-919D-6B3560442324}" type="datetimeFigureOut">
              <a:rPr lang="ru-RU" smtClean="0"/>
              <a:pPr/>
              <a:t>24.09.2017</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FAF759CD-4562-4A0C-97FB-D94D7CA9EF3B}" type="slidenum">
              <a:rPr lang="ru-RU" smtClean="0"/>
              <a:pPr/>
              <a:t>‹#›</a:t>
            </a:fld>
            <a:endParaRPr lang="ru-RU"/>
          </a:p>
        </p:txBody>
      </p:sp>
    </p:spTree>
  </p:cSld>
  <p:clrMapOvr>
    <a:masterClrMapping/>
  </p:clrMapOvr>
  <p:transition spd="slow" advTm="1500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46D13B7-C962-4B4F-919D-6B3560442324}" type="datetimeFigureOut">
              <a:rPr lang="ru-RU" smtClean="0"/>
              <a:pPr/>
              <a:t>24.09.2017</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AF759CD-4562-4A0C-97FB-D94D7CA9EF3B}"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ransition spd="slow" advTm="1500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2">
            <a:schemeClr val="accent6"/>
          </a:lnRef>
          <a:fillRef idx="1">
            <a:schemeClr val="lt1"/>
          </a:fillRef>
          <a:effectRef idx="0">
            <a:schemeClr val="accent6"/>
          </a:effectRef>
          <a:fontRef idx="minor">
            <a:schemeClr val="dk1"/>
          </a:fontRef>
        </p:style>
        <p:txBody>
          <a:bodyPr>
            <a:normAutofit/>
          </a:bodyPr>
          <a:lstStyle/>
          <a:p>
            <a:r>
              <a:rPr lang="ru-RU" sz="5400" b="1" dirty="0" smtClean="0">
                <a:solidFill>
                  <a:srgbClr val="FF0000"/>
                </a:solidFill>
                <a:latin typeface="Georgia" pitchFamily="18" charset="0"/>
              </a:rPr>
              <a:t>ЗАПОМНИ!</a:t>
            </a:r>
            <a:endParaRPr lang="ru-RU" sz="5400" b="1" dirty="0">
              <a:solidFill>
                <a:srgbClr val="FF0000"/>
              </a:solidFill>
              <a:latin typeface="Georgia" pitchFamily="18" charset="0"/>
            </a:endParaRPr>
          </a:p>
        </p:txBody>
      </p:sp>
      <p:sp>
        <p:nvSpPr>
          <p:cNvPr id="3" name="Содержимое 2"/>
          <p:cNvSpPr>
            <a:spLocks noGrp="1"/>
          </p:cNvSpPr>
          <p:nvPr>
            <p:ph idx="1"/>
          </p:nvPr>
        </p:nvSpPr>
        <p:spPr/>
        <p:style>
          <a:lnRef idx="1">
            <a:schemeClr val="accent3"/>
          </a:lnRef>
          <a:fillRef idx="2">
            <a:schemeClr val="accent3"/>
          </a:fillRef>
          <a:effectRef idx="1">
            <a:schemeClr val="accent3"/>
          </a:effectRef>
          <a:fontRef idx="minor">
            <a:schemeClr val="dk1"/>
          </a:fontRef>
        </p:style>
        <p:txBody>
          <a:bodyPr>
            <a:normAutofit fontScale="92500" lnSpcReduction="10000"/>
          </a:bodyPr>
          <a:lstStyle/>
          <a:p>
            <a:pPr>
              <a:buNone/>
            </a:pPr>
            <a:r>
              <a:rPr lang="ru-RU" b="1" dirty="0" smtClean="0">
                <a:solidFill>
                  <a:srgbClr val="0000FF"/>
                </a:solidFill>
                <a:latin typeface="Monotype Corsiva" pitchFamily="66" charset="0"/>
              </a:rPr>
              <a:t>    </a:t>
            </a:r>
            <a:r>
              <a:rPr lang="ru-RU" sz="4000" b="1" dirty="0" smtClean="0">
                <a:solidFill>
                  <a:srgbClr val="0000FF"/>
                </a:solidFill>
                <a:latin typeface="Monotype Corsiva" pitchFamily="66" charset="0"/>
              </a:rPr>
              <a:t>Творчество – это умственная гимнастика</a:t>
            </a:r>
            <a:r>
              <a:rPr lang="ru-RU" b="1" dirty="0" smtClean="0">
                <a:solidFill>
                  <a:srgbClr val="0000FF"/>
                </a:solidFill>
                <a:latin typeface="Monotype Corsiva" pitchFamily="66" charset="0"/>
              </a:rPr>
              <a:t/>
            </a:r>
            <a:br>
              <a:rPr lang="ru-RU" b="1" dirty="0" smtClean="0">
                <a:solidFill>
                  <a:srgbClr val="0000FF"/>
                </a:solidFill>
                <a:latin typeface="Monotype Corsiva" pitchFamily="66" charset="0"/>
              </a:rPr>
            </a:br>
            <a:r>
              <a:rPr lang="ru-RU" b="1" dirty="0" smtClean="0">
                <a:solidFill>
                  <a:srgbClr val="0000FF"/>
                </a:solidFill>
                <a:latin typeface="Monotype Corsiva" pitchFamily="66" charset="0"/>
              </a:rPr>
              <a:t/>
            </a:r>
            <a:br>
              <a:rPr lang="ru-RU" b="1" dirty="0" smtClean="0">
                <a:solidFill>
                  <a:srgbClr val="0000FF"/>
                </a:solidFill>
                <a:latin typeface="Monotype Corsiva" pitchFamily="66" charset="0"/>
              </a:rPr>
            </a:br>
            <a:r>
              <a:rPr lang="ru-RU" sz="3600" b="1" dirty="0" smtClean="0">
                <a:solidFill>
                  <a:srgbClr val="0000FF"/>
                </a:solidFill>
                <a:latin typeface="Monotype Corsiva" pitchFamily="66" charset="0"/>
              </a:rPr>
              <a:t>Творчество – это ключ для развития мышления</a:t>
            </a:r>
            <a:r>
              <a:rPr lang="ru-RU" b="1" dirty="0" smtClean="0">
                <a:solidFill>
                  <a:srgbClr val="0000FF"/>
                </a:solidFill>
                <a:latin typeface="Monotype Corsiva" pitchFamily="66" charset="0"/>
              </a:rPr>
              <a:t/>
            </a:r>
            <a:br>
              <a:rPr lang="ru-RU" b="1" dirty="0" smtClean="0">
                <a:solidFill>
                  <a:srgbClr val="0000FF"/>
                </a:solidFill>
                <a:latin typeface="Monotype Corsiva" pitchFamily="66" charset="0"/>
              </a:rPr>
            </a:br>
            <a:r>
              <a:rPr lang="ru-RU" b="1" dirty="0" smtClean="0">
                <a:solidFill>
                  <a:srgbClr val="0000FF"/>
                </a:solidFill>
                <a:latin typeface="Monotype Corsiva" pitchFamily="66" charset="0"/>
              </a:rPr>
              <a:t/>
            </a:r>
            <a:br>
              <a:rPr lang="ru-RU" b="1" dirty="0" smtClean="0">
                <a:solidFill>
                  <a:srgbClr val="0000FF"/>
                </a:solidFill>
                <a:latin typeface="Monotype Corsiva" pitchFamily="66" charset="0"/>
              </a:rPr>
            </a:br>
            <a:r>
              <a:rPr lang="ru-RU" sz="4000" b="1" dirty="0" smtClean="0">
                <a:solidFill>
                  <a:srgbClr val="0000FF"/>
                </a:solidFill>
                <a:latin typeface="Monotype Corsiva" pitchFamily="66" charset="0"/>
              </a:rPr>
              <a:t>Творчество – это свобода деятельности и мысли</a:t>
            </a:r>
            <a:br>
              <a:rPr lang="ru-RU" sz="4000" b="1" dirty="0" smtClean="0">
                <a:solidFill>
                  <a:srgbClr val="0000FF"/>
                </a:solidFill>
                <a:latin typeface="Monotype Corsiva" pitchFamily="66" charset="0"/>
              </a:rPr>
            </a:br>
            <a:endParaRPr lang="ru-RU" sz="4000" b="1" dirty="0">
              <a:solidFill>
                <a:srgbClr val="0000FF"/>
              </a:solidFill>
              <a:latin typeface="Monotype Corsiva" pitchFamily="66" charset="0"/>
            </a:endParaRPr>
          </a:p>
        </p:txBody>
      </p:sp>
    </p:spTree>
  </p:cSld>
  <p:clrMapOvr>
    <a:masterClrMapping/>
  </p:clrMapOvr>
  <p:transition spd="slow" advTm="15000"/>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642910" y="285728"/>
            <a:ext cx="8143932" cy="584775"/>
          </a:xfrm>
          <a:prstGeom prst="rect">
            <a:avLst/>
          </a:prstGeom>
          <a:noFill/>
        </p:spPr>
        <p:txBody>
          <a:bodyPr wrap="square" rtlCol="0">
            <a:spAutoFit/>
          </a:bodyPr>
          <a:lstStyle/>
          <a:p>
            <a:r>
              <a:rPr lang="ru-RU" dirty="0" smtClean="0"/>
              <a:t>                                               </a:t>
            </a:r>
            <a:r>
              <a:rPr lang="ru-RU" sz="3200" b="1" dirty="0" smtClean="0">
                <a:solidFill>
                  <a:srgbClr val="C00000"/>
                </a:solidFill>
              </a:rPr>
              <a:t>ЗНАЕТЕ ЛИ ВЫ, ЧТО…</a:t>
            </a:r>
            <a:endParaRPr lang="ru-RU" sz="3200" b="1" dirty="0">
              <a:solidFill>
                <a:srgbClr val="C00000"/>
              </a:solidFill>
            </a:endParaRPr>
          </a:p>
        </p:txBody>
      </p:sp>
      <p:sp>
        <p:nvSpPr>
          <p:cNvPr id="4" name="TextBox 3"/>
          <p:cNvSpPr txBox="1"/>
          <p:nvPr/>
        </p:nvSpPr>
        <p:spPr>
          <a:xfrm>
            <a:off x="285720" y="887135"/>
            <a:ext cx="8643998" cy="5539978"/>
          </a:xfrm>
          <a:prstGeom prst="rect">
            <a:avLst/>
          </a:prstGeom>
        </p:spPr>
        <p:style>
          <a:lnRef idx="2">
            <a:schemeClr val="accent2">
              <a:shade val="50000"/>
            </a:schemeClr>
          </a:lnRef>
          <a:fillRef idx="1">
            <a:schemeClr val="accent2"/>
          </a:fillRef>
          <a:effectRef idx="0">
            <a:schemeClr val="accent2"/>
          </a:effectRef>
          <a:fontRef idx="minor">
            <a:schemeClr val="lt1"/>
          </a:fontRef>
        </p:style>
        <p:txBody>
          <a:bodyPr wrap="square" rtlCol="0">
            <a:spAutoFit/>
          </a:bodyPr>
          <a:lstStyle/>
          <a:p>
            <a:r>
              <a:rPr lang="ru-RU" sz="2800" dirty="0" smtClean="0"/>
              <a:t>Слоги китайского языка могут начинаться с любого согласного звука, но оканчиваться только на Й, Н, НЬ. </a:t>
            </a:r>
            <a:br>
              <a:rPr lang="ru-RU" sz="2800" dirty="0" smtClean="0"/>
            </a:br>
            <a:r>
              <a:rPr lang="ru-RU" sz="2800" dirty="0" smtClean="0"/>
              <a:t>• Эскимосские слова никогда на оканчиваются на П, В, Ф, Л, Р. </a:t>
            </a:r>
            <a:br>
              <a:rPr lang="ru-RU" sz="2800" dirty="0" smtClean="0"/>
            </a:br>
            <a:r>
              <a:rPr lang="ru-RU" sz="2800" dirty="0" smtClean="0"/>
              <a:t>• Тюркские языки (турецкий, узбекский, казахский) –</a:t>
            </a:r>
            <a:r>
              <a:rPr lang="ru-RU" sz="2800" dirty="0" err="1" smtClean="0"/>
              <a:t>безродовые</a:t>
            </a:r>
            <a:r>
              <a:rPr lang="ru-RU" sz="2800" dirty="0" smtClean="0"/>
              <a:t>, т.е. имена существительные не относятся ни к какому роду. </a:t>
            </a:r>
            <a:br>
              <a:rPr lang="ru-RU" sz="2800" dirty="0" smtClean="0"/>
            </a:br>
            <a:r>
              <a:rPr lang="ru-RU" sz="2800" dirty="0" smtClean="0"/>
              <a:t>• Во всех языках Восточной и Юго-Восточной Азии(Китайском. Вьетнамском. Бирманском, лионском) не различаются прилагательные и глаголы. </a:t>
            </a:r>
            <a:br>
              <a:rPr lang="ru-RU" sz="2800" dirty="0" smtClean="0"/>
            </a:br>
            <a:r>
              <a:rPr lang="ru-RU" sz="2800" dirty="0" smtClean="0"/>
              <a:t>• Во вьетнамском языке не изменяются глаголы и существительные. </a:t>
            </a:r>
            <a:r>
              <a:rPr lang="ru-RU" dirty="0" smtClean="0"/>
              <a:t/>
            </a:r>
            <a:br>
              <a:rPr lang="ru-RU" dirty="0" smtClean="0"/>
            </a:br>
            <a:endParaRPr lang="ru-RU" dirty="0"/>
          </a:p>
        </p:txBody>
      </p:sp>
    </p:spTree>
  </p:cSld>
  <p:clrMapOvr>
    <a:masterClrMapping/>
  </p:clrMapOvr>
  <p:transition spd="slow" advTm="15000"/>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14282" y="214290"/>
            <a:ext cx="8715436" cy="6124754"/>
          </a:xfrm>
          <a:prstGeom prst="rect">
            <a:avLst/>
          </a:prstGeom>
        </p:spPr>
        <p:style>
          <a:lnRef idx="1">
            <a:schemeClr val="accent1"/>
          </a:lnRef>
          <a:fillRef idx="2">
            <a:schemeClr val="accent1"/>
          </a:fillRef>
          <a:effectRef idx="1">
            <a:schemeClr val="accent1"/>
          </a:effectRef>
          <a:fontRef idx="minor">
            <a:schemeClr val="dk1"/>
          </a:fontRef>
        </p:style>
        <p:txBody>
          <a:bodyPr wrap="square" rtlCol="0">
            <a:spAutoFit/>
          </a:bodyPr>
          <a:lstStyle/>
          <a:p>
            <a:r>
              <a:rPr lang="ru-RU" sz="2800" dirty="0" smtClean="0"/>
              <a:t>В речи взрослого человека имена существительные занимают третью часть по сравнению с другими частями речи. </a:t>
            </a:r>
            <a:br>
              <a:rPr lang="ru-RU" sz="2800" dirty="0" smtClean="0"/>
            </a:br>
            <a:r>
              <a:rPr lang="ru-RU" sz="2800" dirty="0" smtClean="0"/>
              <a:t>• Самой большой в мире книгой считают летопись, которая высечена на стенах храма в Фивах в Египте. Её каменные страницы имеют ширину 40 метров. </a:t>
            </a:r>
            <a:br>
              <a:rPr lang="ru-RU" sz="2800" dirty="0" smtClean="0"/>
            </a:br>
            <a:r>
              <a:rPr lang="ru-RU" sz="2800" dirty="0" smtClean="0"/>
              <a:t>• В итальянском городе </a:t>
            </a:r>
            <a:r>
              <a:rPr lang="ru-RU" sz="2800" dirty="0" err="1" smtClean="0"/>
              <a:t>Бергамо</a:t>
            </a:r>
            <a:r>
              <a:rPr lang="ru-RU" sz="2800" dirty="0" smtClean="0"/>
              <a:t> найдены два экземпляра самой маленькой книжки в мире. Её размер 12*12*7 мм. </a:t>
            </a:r>
            <a:br>
              <a:rPr lang="ru-RU" sz="2800" dirty="0" smtClean="0"/>
            </a:br>
            <a:r>
              <a:rPr lang="ru-RU" sz="2800" dirty="0" smtClean="0"/>
              <a:t>• Самый «долговечный « учебник принадлежит древнегреческому математику </a:t>
            </a:r>
            <a:r>
              <a:rPr lang="ru-RU" sz="2800" dirty="0" err="1" smtClean="0"/>
              <a:t>Звклиду</a:t>
            </a:r>
            <a:r>
              <a:rPr lang="ru-RU" sz="2800" dirty="0" smtClean="0"/>
              <a:t>. Свою систему геометрии он создал за 300 лет до нашей эры. Но теоремы Эвклида изучают в школе и по сей день. </a:t>
            </a:r>
            <a:br>
              <a:rPr lang="ru-RU" sz="2800" dirty="0" smtClean="0"/>
            </a:br>
            <a:endParaRPr lang="ru-RU" sz="2800" dirty="0"/>
          </a:p>
        </p:txBody>
      </p:sp>
    </p:spTree>
  </p:cSld>
  <p:clrMapOvr>
    <a:masterClrMapping/>
  </p:clrMapOvr>
  <p:transition spd="slow" advTm="15000"/>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642910" y="285728"/>
            <a:ext cx="7858180" cy="5909310"/>
          </a:xfrm>
          <a:prstGeom prst="rect">
            <a:avLst/>
          </a:prstGeom>
        </p:spPr>
        <p:style>
          <a:lnRef idx="0">
            <a:schemeClr val="accent2"/>
          </a:lnRef>
          <a:fillRef idx="3">
            <a:schemeClr val="accent2"/>
          </a:fillRef>
          <a:effectRef idx="3">
            <a:schemeClr val="accent2"/>
          </a:effectRef>
          <a:fontRef idx="minor">
            <a:schemeClr val="lt1"/>
          </a:fontRef>
        </p:style>
        <p:txBody>
          <a:bodyPr wrap="square" rtlCol="0">
            <a:spAutoFit/>
          </a:bodyPr>
          <a:lstStyle/>
          <a:p>
            <a:r>
              <a:rPr lang="ru-RU" sz="3600" dirty="0" smtClean="0"/>
              <a:t>Самая древняя газета мира- китайская «</a:t>
            </a:r>
            <a:r>
              <a:rPr lang="ru-RU" sz="3600" dirty="0" err="1" smtClean="0"/>
              <a:t>Конгэсе</a:t>
            </a:r>
            <a:r>
              <a:rPr lang="ru-RU" sz="3600" dirty="0" smtClean="0"/>
              <a:t>», выходящая без перерыва с 1050 г. Любопытно, что само слова «Газета» значительно моложе и означает денежную единицу. </a:t>
            </a:r>
            <a:br>
              <a:rPr lang="ru-RU" sz="3600" dirty="0" smtClean="0"/>
            </a:br>
            <a:r>
              <a:rPr lang="ru-RU" sz="3600" dirty="0" smtClean="0"/>
              <a:t>• Из 11095 рукописных томов состоит Большая китайская энциклопедия. 60 томов занимает только оглавление.400 томов этого уникального издания хранятся сейчас в Париже. </a:t>
            </a:r>
            <a:r>
              <a:rPr lang="ru-RU" dirty="0" smtClean="0"/>
              <a:t/>
            </a:r>
            <a:br>
              <a:rPr lang="ru-RU" dirty="0" smtClean="0"/>
            </a:br>
            <a:endParaRPr lang="ru-RU" dirty="0"/>
          </a:p>
        </p:txBody>
      </p:sp>
    </p:spTree>
  </p:cSld>
  <p:clrMapOvr>
    <a:masterClrMapping/>
  </p:clrMapOvr>
  <p:transition spd="slow" advTm="15000"/>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14282" y="642918"/>
            <a:ext cx="8786874" cy="5324535"/>
          </a:xfrm>
          <a:prstGeom prst="rect">
            <a:avLst/>
          </a:prstGeom>
        </p:spPr>
        <p:style>
          <a:lnRef idx="1">
            <a:schemeClr val="accent1"/>
          </a:lnRef>
          <a:fillRef idx="2">
            <a:schemeClr val="accent1"/>
          </a:fillRef>
          <a:effectRef idx="1">
            <a:schemeClr val="accent1"/>
          </a:effectRef>
          <a:fontRef idx="minor">
            <a:schemeClr val="dk1"/>
          </a:fontRef>
        </p:style>
        <p:txBody>
          <a:bodyPr wrap="square" rtlCol="0">
            <a:spAutoFit/>
          </a:bodyPr>
          <a:lstStyle/>
          <a:p>
            <a:r>
              <a:rPr lang="ru-RU" sz="2800" dirty="0" smtClean="0"/>
              <a:t>                                   8. Аукцион. </a:t>
            </a:r>
            <a:br>
              <a:rPr lang="ru-RU" sz="2800" dirty="0" smtClean="0"/>
            </a:br>
            <a:r>
              <a:rPr lang="ru-RU" sz="2800" dirty="0" smtClean="0"/>
              <a:t>В этой игре побеждает тот, кто последним назовёт фразеологический оборот, в котором встречаются названия животных, птиц, насекомых. </a:t>
            </a:r>
            <a:br>
              <a:rPr lang="ru-RU" sz="2800" dirty="0" smtClean="0"/>
            </a:br>
            <a:r>
              <a:rPr lang="ru-RU" sz="2800" dirty="0" smtClean="0"/>
              <a:t>Покупать кота в мешке, волка ноги кормят, всяк кулик своё болото хвалит, куры не клюют. Комар носа не подточит, когда рак свиснет, мартышкин труд, подложить свинью, кот наплакал, первая ласточка, умирающий лебедь. Брать быка за рога, блоху подковать, надуться как мышь на крупу, хорош гусь, упрямый </a:t>
            </a:r>
            <a:r>
              <a:rPr lang="ru-RU" sz="2800" dirty="0" err="1" smtClean="0"/>
              <a:t>осёл</a:t>
            </a:r>
            <a:r>
              <a:rPr lang="ru-RU" sz="2800" dirty="0" smtClean="0"/>
              <a:t>, носиться как курица с яйцом. </a:t>
            </a:r>
            <a:r>
              <a:rPr lang="ru-RU" sz="3200" dirty="0" smtClean="0"/>
              <a:t/>
            </a:r>
            <a:br>
              <a:rPr lang="ru-RU" sz="3200" dirty="0" smtClean="0"/>
            </a:br>
            <a:endParaRPr lang="ru-RU" sz="3200" dirty="0"/>
          </a:p>
        </p:txBody>
      </p:sp>
    </p:spTree>
  </p:cSld>
  <p:clrMapOvr>
    <a:masterClrMapping/>
  </p:clrMapOvr>
  <p:transition spd="slow" advTm="15000"/>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71472" y="285728"/>
            <a:ext cx="8072494" cy="5693866"/>
          </a:xfrm>
          <a:prstGeom prst="rect">
            <a:avLst/>
          </a:prstGeom>
        </p:spPr>
        <p:style>
          <a:lnRef idx="2">
            <a:schemeClr val="accent5">
              <a:shade val="50000"/>
            </a:schemeClr>
          </a:lnRef>
          <a:fillRef idx="1">
            <a:schemeClr val="accent5"/>
          </a:fillRef>
          <a:effectRef idx="0">
            <a:schemeClr val="accent5"/>
          </a:effectRef>
          <a:fontRef idx="minor">
            <a:schemeClr val="lt1"/>
          </a:fontRef>
        </p:style>
        <p:txBody>
          <a:bodyPr wrap="square" rtlCol="0">
            <a:spAutoFit/>
          </a:bodyPr>
          <a:lstStyle/>
          <a:p>
            <a:r>
              <a:rPr lang="ru-RU" sz="2800" dirty="0" smtClean="0"/>
              <a:t>9. Замени фразеологизм. Учитель называет слова, нужно заменить их фразеологическим оборотом. </a:t>
            </a:r>
            <a:br>
              <a:rPr lang="ru-RU" sz="2800" dirty="0" smtClean="0"/>
            </a:br>
            <a:r>
              <a:rPr lang="ru-RU" sz="2800" dirty="0" smtClean="0"/>
              <a:t>• Метко - не в бровь , а в глаз; </a:t>
            </a:r>
            <a:br>
              <a:rPr lang="ru-RU" sz="2800" dirty="0" smtClean="0"/>
            </a:br>
            <a:r>
              <a:rPr lang="ru-RU" sz="2800" dirty="0" smtClean="0"/>
              <a:t>• Неожиданно – как снег на голову; </a:t>
            </a:r>
            <a:br>
              <a:rPr lang="ru-RU" sz="2800" dirty="0" smtClean="0"/>
            </a:br>
            <a:r>
              <a:rPr lang="ru-RU" sz="2800" dirty="0" smtClean="0"/>
              <a:t>• Тесно – яблоку негде упасть; </a:t>
            </a:r>
            <a:br>
              <a:rPr lang="ru-RU" sz="2800" dirty="0" smtClean="0"/>
            </a:br>
            <a:r>
              <a:rPr lang="ru-RU" sz="2800" dirty="0" smtClean="0"/>
              <a:t>• Опытный – стреляный воробей; </a:t>
            </a:r>
            <a:br>
              <a:rPr lang="ru-RU" sz="2800" dirty="0" smtClean="0"/>
            </a:br>
            <a:r>
              <a:rPr lang="ru-RU" sz="2800" dirty="0" smtClean="0"/>
              <a:t>• Мокрый – ни одной сухой нитки; </a:t>
            </a:r>
            <a:br>
              <a:rPr lang="ru-RU" sz="2800" dirty="0" smtClean="0"/>
            </a:br>
            <a:r>
              <a:rPr lang="ru-RU" sz="2800" dirty="0" smtClean="0"/>
              <a:t>• Молчать – держать язык за зубами; </a:t>
            </a:r>
            <a:br>
              <a:rPr lang="ru-RU" sz="2800" dirty="0" smtClean="0"/>
            </a:br>
            <a:r>
              <a:rPr lang="ru-RU" sz="2800" dirty="0" smtClean="0"/>
              <a:t>• Хвалить – возносить до небес; </a:t>
            </a:r>
            <a:br>
              <a:rPr lang="ru-RU" sz="2800" dirty="0" smtClean="0"/>
            </a:br>
            <a:r>
              <a:rPr lang="ru-RU" sz="2800" dirty="0" smtClean="0"/>
              <a:t>• Обманывать – водить вокруг пальца; </a:t>
            </a:r>
            <a:br>
              <a:rPr lang="ru-RU" sz="2800" dirty="0" smtClean="0"/>
            </a:br>
            <a:r>
              <a:rPr lang="ru-RU" sz="2800" dirty="0" smtClean="0"/>
              <a:t>• Бить – намять бока; </a:t>
            </a:r>
            <a:br>
              <a:rPr lang="ru-RU" sz="2800" dirty="0" smtClean="0"/>
            </a:br>
            <a:r>
              <a:rPr lang="ru-RU" sz="2800" dirty="0" smtClean="0"/>
              <a:t>• Исчезать – рассеиваться как дым. </a:t>
            </a:r>
            <a:br>
              <a:rPr lang="ru-RU" sz="2800" dirty="0" smtClean="0"/>
            </a:br>
            <a:endParaRPr lang="ru-RU" sz="2800" dirty="0"/>
          </a:p>
        </p:txBody>
      </p:sp>
    </p:spTree>
  </p:cSld>
  <p:clrMapOvr>
    <a:masterClrMapping/>
  </p:clrMapOvr>
  <p:transition spd="slow" advTm="15000"/>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28596" y="214290"/>
            <a:ext cx="8358246" cy="5909310"/>
          </a:xfrm>
          <a:prstGeom prst="rect">
            <a:avLst/>
          </a:prstGeom>
        </p:spPr>
        <p:style>
          <a:lnRef idx="0">
            <a:schemeClr val="accent1"/>
          </a:lnRef>
          <a:fillRef idx="3">
            <a:schemeClr val="accent1"/>
          </a:fillRef>
          <a:effectRef idx="3">
            <a:schemeClr val="accent1"/>
          </a:effectRef>
          <a:fontRef idx="minor">
            <a:schemeClr val="lt1"/>
          </a:fontRef>
        </p:style>
        <p:txBody>
          <a:bodyPr wrap="square" rtlCol="0">
            <a:spAutoFit/>
          </a:bodyPr>
          <a:lstStyle/>
          <a:p>
            <a:r>
              <a:rPr lang="ru-RU" sz="2400" dirty="0" smtClean="0"/>
              <a:t>9. Подбери синонимы. К фразеологизмам подобрать синонимические фразеологические обороты. </a:t>
            </a:r>
            <a:br>
              <a:rPr lang="ru-RU" sz="2400" dirty="0" smtClean="0"/>
            </a:br>
            <a:r>
              <a:rPr lang="ru-RU" sz="2400" dirty="0" smtClean="0"/>
              <a:t>• Кот наплакал – с гулькин нос. С мизинец, капля в море, не густо, всего ничего, по пальцам пересчитать можно, раз – два и обчелся. </a:t>
            </a:r>
            <a:br>
              <a:rPr lang="ru-RU" sz="2400" dirty="0" smtClean="0"/>
            </a:br>
            <a:r>
              <a:rPr lang="ru-RU" sz="2400" dirty="0" smtClean="0"/>
              <a:t>• Во всю прыть – что есть духу, со всех ног, сломя голову, на всех парах, в два счета, в мгновенье ока, раз- два и готово, не успеешь моргнуть. </a:t>
            </a:r>
            <a:br>
              <a:rPr lang="ru-RU" sz="2400" dirty="0" smtClean="0"/>
            </a:br>
            <a:r>
              <a:rPr lang="ru-RU" sz="2400" dirty="0" smtClean="0"/>
              <a:t>• В то же миг – сию минуту, не долго думая, не мешкая, не тратя времени, с места в карьер, не отходя от кассы, по горячим следам, как по волшебству, по мановению волшебной палочки, по щучьему велению. </a:t>
            </a:r>
            <a:br>
              <a:rPr lang="ru-RU" sz="2400" dirty="0" smtClean="0"/>
            </a:br>
            <a:r>
              <a:rPr lang="ru-RU" sz="2400" dirty="0" smtClean="0"/>
              <a:t>Видимо – невидимо –тьма – тьмущая, с три короба, деть некуда, хоть отбавляй, пруд пруди, как собак нерезаных, конца – краю нет. </a:t>
            </a:r>
            <a:r>
              <a:rPr lang="ru-RU" dirty="0" smtClean="0"/>
              <a:t/>
            </a:r>
            <a:br>
              <a:rPr lang="ru-RU" dirty="0" smtClean="0"/>
            </a:br>
            <a:endParaRPr lang="ru-RU" dirty="0"/>
          </a:p>
        </p:txBody>
      </p:sp>
    </p:spTree>
  </p:cSld>
  <p:clrMapOvr>
    <a:masterClrMapping/>
  </p:clrMapOvr>
  <p:transition spd="slow" advTm="15000"/>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14282" y="214290"/>
            <a:ext cx="8501122" cy="5632311"/>
          </a:xfrm>
          <a:prstGeom prst="rect">
            <a:avLst/>
          </a:prstGeom>
        </p:spPr>
        <p:style>
          <a:lnRef idx="1">
            <a:schemeClr val="accent6"/>
          </a:lnRef>
          <a:fillRef idx="2">
            <a:schemeClr val="accent6"/>
          </a:fillRef>
          <a:effectRef idx="1">
            <a:schemeClr val="accent6"/>
          </a:effectRef>
          <a:fontRef idx="minor">
            <a:schemeClr val="dk1"/>
          </a:fontRef>
        </p:style>
        <p:txBody>
          <a:bodyPr wrap="square" rtlCol="0">
            <a:spAutoFit/>
          </a:bodyPr>
          <a:lstStyle/>
          <a:p>
            <a:r>
              <a:rPr lang="ru-RU" sz="3600" dirty="0" smtClean="0"/>
              <a:t>10. Закончи фразеологизм. Учитель начинает фразеологический оборот. Ученики должны закончить. </a:t>
            </a:r>
            <a:br>
              <a:rPr lang="ru-RU" sz="3600" dirty="0" smtClean="0"/>
            </a:br>
            <a:r>
              <a:rPr lang="ru-RU" sz="3600" dirty="0" smtClean="0"/>
              <a:t>Дрожит (как осиновый лист), катается (как сыр в масле), выводить ( на чистую воду), держать (в ежовых рукавицах), поразить ( как гром среди ясного неба), вариться (в собственном соку),сидеть ( сложа руки), знать( как свои пять пальцев). </a:t>
            </a:r>
            <a:br>
              <a:rPr lang="ru-RU" sz="3600" dirty="0" smtClean="0"/>
            </a:br>
            <a:endParaRPr lang="ru-RU" sz="3600" dirty="0"/>
          </a:p>
        </p:txBody>
      </p:sp>
    </p:spTree>
  </p:cSld>
  <p:clrMapOvr>
    <a:masterClrMapping/>
  </p:clrMapOvr>
  <p:transition spd="slow" advTm="15000"/>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28596" y="285728"/>
            <a:ext cx="8143932" cy="6001643"/>
          </a:xfrm>
          <a:prstGeom prst="rect">
            <a:avLst/>
          </a:prstGeom>
        </p:spPr>
        <p:style>
          <a:lnRef idx="3">
            <a:schemeClr val="lt1"/>
          </a:lnRef>
          <a:fillRef idx="1">
            <a:schemeClr val="accent3"/>
          </a:fillRef>
          <a:effectRef idx="1">
            <a:schemeClr val="accent3"/>
          </a:effectRef>
          <a:fontRef idx="minor">
            <a:schemeClr val="lt1"/>
          </a:fontRef>
        </p:style>
        <p:txBody>
          <a:bodyPr wrap="square" rtlCol="0">
            <a:spAutoFit/>
          </a:bodyPr>
          <a:lstStyle/>
          <a:p>
            <a:r>
              <a:rPr lang="ru-RU" dirty="0" smtClean="0"/>
              <a:t>                                                                </a:t>
            </a:r>
            <a:r>
              <a:rPr lang="ru-RU" sz="2400" dirty="0" smtClean="0"/>
              <a:t>11.Кто быстрее. </a:t>
            </a:r>
            <a:br>
              <a:rPr lang="ru-RU" sz="2400" dirty="0" smtClean="0"/>
            </a:br>
            <a:r>
              <a:rPr lang="ru-RU" sz="2400" dirty="0" smtClean="0"/>
              <a:t>Побеждает тот, кто быстрее вспомнит фразеологические обороты, в которых встречаются следующие слова: </a:t>
            </a:r>
            <a:br>
              <a:rPr lang="ru-RU" sz="2400" dirty="0" smtClean="0"/>
            </a:br>
            <a:r>
              <a:rPr lang="ru-RU" sz="2400" dirty="0" smtClean="0"/>
              <a:t>• Голова- человек с головой, морочить голову, вскружить голову, потерять голову, не сносить головы, с больной головы на здоровую. </a:t>
            </a:r>
            <a:br>
              <a:rPr lang="ru-RU" sz="2400" dirty="0" smtClean="0"/>
            </a:br>
            <a:r>
              <a:rPr lang="ru-RU" sz="2400" dirty="0" smtClean="0"/>
              <a:t>• Ноги – уносить ноги, встать с левой ноги, падать с ног, путаться под ногами, одна нога здесь- другая там, ног под собой не чувствовать… </a:t>
            </a:r>
            <a:br>
              <a:rPr lang="ru-RU" sz="2400" dirty="0" smtClean="0"/>
            </a:br>
            <a:r>
              <a:rPr lang="ru-RU" sz="2400" dirty="0" smtClean="0"/>
              <a:t>• Глаза – мозолить глаза, пыль в глаза пускать, хлопать глазами, глазом не моргнуть, глазом не моргнуть, хоть глаз выколи, смотреть чужими глазами, как бельмо на глазу. </a:t>
            </a:r>
            <a:br>
              <a:rPr lang="ru-RU" sz="2400" dirty="0" smtClean="0"/>
            </a:br>
            <a:r>
              <a:rPr lang="ru-RU" sz="2400" dirty="0" smtClean="0"/>
              <a:t>• Нос – задирать нос, водить за нос, вешать нос, зарубить на носу, клевать носом, держу нос по ветру, не показывать носа… </a:t>
            </a:r>
            <a:br>
              <a:rPr lang="ru-RU" sz="2400" dirty="0" smtClean="0"/>
            </a:br>
            <a:endParaRPr lang="ru-RU" sz="2400" dirty="0"/>
          </a:p>
        </p:txBody>
      </p:sp>
    </p:spTree>
  </p:cSld>
  <p:clrMapOvr>
    <a:masterClrMapping/>
  </p:clrMapOvr>
  <p:transition spd="slow" advTm="15000"/>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00034" y="214290"/>
            <a:ext cx="8215370" cy="5940088"/>
          </a:xfrm>
          <a:prstGeom prst="rect">
            <a:avLst/>
          </a:prstGeom>
        </p:spPr>
        <p:style>
          <a:lnRef idx="1">
            <a:schemeClr val="accent4"/>
          </a:lnRef>
          <a:fillRef idx="2">
            <a:schemeClr val="accent4"/>
          </a:fillRef>
          <a:effectRef idx="1">
            <a:schemeClr val="accent4"/>
          </a:effectRef>
          <a:fontRef idx="minor">
            <a:schemeClr val="dk1"/>
          </a:fontRef>
        </p:style>
        <p:txBody>
          <a:bodyPr wrap="square" rtlCol="0">
            <a:spAutoFit/>
          </a:bodyPr>
          <a:lstStyle/>
          <a:p>
            <a:r>
              <a:rPr lang="ru-RU" sz="2000" b="1" dirty="0" smtClean="0"/>
              <a:t>                                                               12. Шарады. </a:t>
            </a:r>
            <a:br>
              <a:rPr lang="ru-RU" sz="2000" b="1" dirty="0" smtClean="0"/>
            </a:br>
            <a:r>
              <a:rPr lang="ru-RU" sz="2000" b="1" dirty="0" smtClean="0"/>
              <a:t>• Местоимение, предлог, </a:t>
            </a:r>
            <a:br>
              <a:rPr lang="ru-RU" sz="2000" b="1" dirty="0" smtClean="0"/>
            </a:br>
            <a:r>
              <a:rPr lang="ru-RU" sz="2000" b="1" dirty="0" smtClean="0"/>
              <a:t>Меж них – фамилия поэта, </a:t>
            </a:r>
            <a:br>
              <a:rPr lang="ru-RU" sz="2000" b="1" dirty="0" smtClean="0"/>
            </a:br>
            <a:r>
              <a:rPr lang="ru-RU" sz="2000" b="1" dirty="0" smtClean="0"/>
              <a:t>А целое – известный плод, </a:t>
            </a:r>
            <a:br>
              <a:rPr lang="ru-RU" sz="2000" b="1" dirty="0" smtClean="0"/>
            </a:br>
            <a:r>
              <a:rPr lang="ru-RU" sz="2000" b="1" dirty="0" smtClean="0"/>
              <a:t>Что зреет на исходе лета. ( Яблоко.) </a:t>
            </a:r>
          </a:p>
          <a:p>
            <a:r>
              <a:rPr lang="ru-RU" sz="2000" b="1" dirty="0" smtClean="0"/>
              <a:t>Первое – нота, второе-игра. </a:t>
            </a:r>
            <a:br>
              <a:rPr lang="ru-RU" sz="2000" b="1" dirty="0" smtClean="0"/>
            </a:br>
            <a:r>
              <a:rPr lang="ru-RU" sz="2000" b="1" dirty="0" smtClean="0"/>
              <a:t>Целое встретишь у столяра (Долото.) </a:t>
            </a:r>
            <a:br>
              <a:rPr lang="ru-RU" sz="2000" b="1" dirty="0" smtClean="0"/>
            </a:br>
            <a:r>
              <a:rPr lang="ru-RU" sz="2000" b="1" dirty="0" smtClean="0"/>
              <a:t>• В начале октября ищи мой первый слог. </a:t>
            </a:r>
            <a:br>
              <a:rPr lang="ru-RU" sz="2000" b="1" dirty="0" smtClean="0"/>
            </a:br>
            <a:r>
              <a:rPr lang="ru-RU" sz="2000" b="1" dirty="0" smtClean="0"/>
              <a:t>В начале октября- ищи второй, </a:t>
            </a:r>
            <a:br>
              <a:rPr lang="ru-RU" sz="2000" b="1" dirty="0" smtClean="0"/>
            </a:br>
            <a:r>
              <a:rPr lang="ru-RU" sz="2000" b="1" dirty="0" smtClean="0"/>
              <a:t>А в дом жилой войдешь – там целое найдешь. (Окно.) </a:t>
            </a:r>
            <a:br>
              <a:rPr lang="ru-RU" sz="2000" b="1" dirty="0" smtClean="0"/>
            </a:br>
            <a:r>
              <a:rPr lang="ru-RU" sz="2000" b="1" dirty="0" smtClean="0"/>
              <a:t>• Из меня пальто и брюки , и костюм весьма хорош, </a:t>
            </a:r>
            <a:br>
              <a:rPr lang="ru-RU" sz="2000" b="1" dirty="0" smtClean="0"/>
            </a:br>
            <a:r>
              <a:rPr lang="ru-RU" sz="2000" b="1" dirty="0" smtClean="0"/>
              <a:t>Переставь местами звуки – в геометрии найдешь. </a:t>
            </a:r>
            <a:br>
              <a:rPr lang="ru-RU" sz="2000" b="1" dirty="0" smtClean="0"/>
            </a:br>
            <a:r>
              <a:rPr lang="ru-RU" sz="2000" b="1" dirty="0" smtClean="0"/>
              <a:t>( сукно – конус) </a:t>
            </a:r>
            <a:br>
              <a:rPr lang="ru-RU" sz="2000" b="1" dirty="0" smtClean="0"/>
            </a:br>
            <a:r>
              <a:rPr lang="ru-RU" sz="2000" b="1" dirty="0" smtClean="0"/>
              <a:t>С </a:t>
            </a:r>
            <a:r>
              <a:rPr lang="ru-RU" sz="2000" b="1" dirty="0" err="1" smtClean="0"/>
              <a:t>с</a:t>
            </a:r>
            <a:r>
              <a:rPr lang="ru-RU" sz="2000" b="1" dirty="0" smtClean="0"/>
              <a:t> на дереве расту. </a:t>
            </a:r>
            <a:br>
              <a:rPr lang="ru-RU" sz="2000" b="1" dirty="0" smtClean="0"/>
            </a:br>
            <a:r>
              <a:rPr lang="ru-RU" sz="2000" b="1" dirty="0" smtClean="0"/>
              <a:t>С ж по дереву ползу. ( сук – жук.) </a:t>
            </a:r>
            <a:br>
              <a:rPr lang="ru-RU" sz="2000" b="1" dirty="0" smtClean="0"/>
            </a:br>
            <a:r>
              <a:rPr lang="ru-RU" sz="2000" b="1" dirty="0" smtClean="0"/>
              <a:t>• В оркестре ты меня услышишь </a:t>
            </a:r>
            <a:br>
              <a:rPr lang="ru-RU" sz="2000" b="1" dirty="0" smtClean="0"/>
            </a:br>
            <a:r>
              <a:rPr lang="ru-RU" sz="2000" b="1" dirty="0" smtClean="0"/>
              <a:t>И как приветствие поймешь, </a:t>
            </a:r>
            <a:br>
              <a:rPr lang="ru-RU" sz="2000" b="1" dirty="0" smtClean="0"/>
            </a:br>
            <a:r>
              <a:rPr lang="ru-RU" sz="2000" b="1" dirty="0" smtClean="0"/>
              <a:t>А мягкий знак в конце припишешь, </a:t>
            </a:r>
            <a:br>
              <a:rPr lang="ru-RU" sz="2000" b="1" dirty="0" smtClean="0"/>
            </a:br>
            <a:r>
              <a:rPr lang="ru-RU" sz="2000" b="1" dirty="0" smtClean="0"/>
              <a:t>Так мною вычертишь чертёж. (Туш – тушь). </a:t>
            </a:r>
            <a:endParaRPr lang="ru-RU" sz="2000" b="1" dirty="0"/>
          </a:p>
        </p:txBody>
      </p:sp>
    </p:spTree>
  </p:cSld>
  <p:clrMapOvr>
    <a:masterClrMapping/>
  </p:clrMapOvr>
  <p:transition spd="slow" advTm="15000"/>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57158" y="285728"/>
            <a:ext cx="8429684" cy="5786199"/>
          </a:xfrm>
          <a:prstGeom prst="rect">
            <a:avLst/>
          </a:prstGeom>
        </p:spPr>
        <p:style>
          <a:lnRef idx="3">
            <a:schemeClr val="lt1"/>
          </a:lnRef>
          <a:fillRef idx="1">
            <a:schemeClr val="accent5"/>
          </a:fillRef>
          <a:effectRef idx="1">
            <a:schemeClr val="accent5"/>
          </a:effectRef>
          <a:fontRef idx="minor">
            <a:schemeClr val="lt1"/>
          </a:fontRef>
        </p:style>
        <p:txBody>
          <a:bodyPr wrap="square" rtlCol="0">
            <a:spAutoFit/>
          </a:bodyPr>
          <a:lstStyle/>
          <a:p>
            <a:r>
              <a:rPr lang="ru-RU" sz="3200" dirty="0" smtClean="0"/>
              <a:t>                                13. Вопросы. </a:t>
            </a:r>
            <a:br>
              <a:rPr lang="ru-RU" sz="3200" dirty="0" smtClean="0"/>
            </a:br>
            <a:r>
              <a:rPr lang="ru-RU" sz="3200" dirty="0" smtClean="0"/>
              <a:t>• Что встречается один раз в мгновение, два раза в момент, и ни разу в столетие. ( буква М) </a:t>
            </a:r>
            <a:br>
              <a:rPr lang="ru-RU" sz="3200" dirty="0" smtClean="0"/>
            </a:br>
            <a:r>
              <a:rPr lang="ru-RU" sz="3200" dirty="0" smtClean="0"/>
              <a:t>• Назвать города, которые имеют двойные согласные (Одесса, </a:t>
            </a:r>
            <a:r>
              <a:rPr lang="ru-RU" sz="3200" dirty="0" err="1" smtClean="0"/>
              <a:t>Таллин</a:t>
            </a:r>
            <a:r>
              <a:rPr lang="ru-RU" sz="3200" dirty="0" smtClean="0"/>
              <a:t>, Черкассы, Новороссийск). </a:t>
            </a:r>
            <a:br>
              <a:rPr lang="ru-RU" sz="3200" dirty="0" smtClean="0"/>
            </a:br>
            <a:r>
              <a:rPr lang="ru-RU" sz="3200" dirty="0" smtClean="0"/>
              <a:t>• Что принадлежит только тебе, но употребляется чаще другими, чем самим тобой ? (Имя). </a:t>
            </a:r>
            <a:br>
              <a:rPr lang="ru-RU" sz="3200" dirty="0" smtClean="0"/>
            </a:br>
            <a:r>
              <a:rPr lang="ru-RU" sz="3200" dirty="0" smtClean="0"/>
              <a:t>• От какого города если отнять </a:t>
            </a:r>
            <a:r>
              <a:rPr lang="ru-RU" sz="3200" dirty="0" err="1" smtClean="0"/>
              <a:t>хань</a:t>
            </a:r>
            <a:r>
              <a:rPr lang="ru-RU" sz="3200" dirty="0" smtClean="0"/>
              <a:t>, то получится цветок. (Астрахань ). </a:t>
            </a:r>
            <a:r>
              <a:rPr lang="ru-RU" dirty="0" smtClean="0"/>
              <a:t/>
            </a:r>
            <a:br>
              <a:rPr lang="ru-RU" dirty="0" smtClean="0"/>
            </a:br>
            <a:endParaRPr lang="ru-RU" dirty="0"/>
          </a:p>
        </p:txBody>
      </p:sp>
    </p:spTree>
  </p:cSld>
  <p:clrMapOvr>
    <a:masterClrMapping/>
  </p:clrMapOvr>
  <p:transition spd="slow" advTm="15000"/>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571472" y="714356"/>
            <a:ext cx="7772400" cy="1470025"/>
          </a:xfrm>
          <a:effectLst>
            <a:glow rad="228600">
              <a:schemeClr val="accent6">
                <a:satMod val="175000"/>
                <a:alpha val="40000"/>
              </a:schemeClr>
            </a:glow>
            <a:outerShdw blurRad="40000" dist="20000" dir="5400000" rotWithShape="0">
              <a:srgbClr val="000000">
                <a:alpha val="38000"/>
              </a:srgbClr>
            </a:outerShdw>
          </a:effectLst>
        </p:spPr>
        <p:style>
          <a:lnRef idx="1">
            <a:schemeClr val="accent3"/>
          </a:lnRef>
          <a:fillRef idx="2">
            <a:schemeClr val="accent3"/>
          </a:fillRef>
          <a:effectRef idx="1">
            <a:schemeClr val="accent3"/>
          </a:effectRef>
          <a:fontRef idx="minor">
            <a:schemeClr val="dk1"/>
          </a:fontRef>
        </p:style>
        <p:txBody>
          <a:bodyPr/>
          <a:lstStyle/>
          <a:p>
            <a:r>
              <a:rPr lang="ru-RU" dirty="0" smtClean="0"/>
              <a:t>ТВОРЧЕСКАЯ ЛАБОРАТОРИЯ</a:t>
            </a:r>
            <a:endParaRPr lang="ru-RU" dirty="0"/>
          </a:p>
        </p:txBody>
      </p:sp>
      <p:sp>
        <p:nvSpPr>
          <p:cNvPr id="3" name="Подзаголовок 2"/>
          <p:cNvSpPr>
            <a:spLocks noGrp="1"/>
          </p:cNvSpPr>
          <p:nvPr>
            <p:ph type="subTitle" idx="1"/>
          </p:nvPr>
        </p:nvSpPr>
        <p:spPr>
          <a:xfrm>
            <a:off x="1214414" y="3214686"/>
            <a:ext cx="6400800" cy="1752600"/>
          </a:xfrm>
          <a:effectLst>
            <a:glow rad="228600">
              <a:schemeClr val="accent6">
                <a:satMod val="175000"/>
                <a:alpha val="40000"/>
              </a:schemeClr>
            </a:glow>
            <a:outerShdw blurRad="40000" dist="20000" dir="5400000" rotWithShape="0">
              <a:srgbClr val="000000">
                <a:alpha val="38000"/>
              </a:srgbClr>
            </a:outerShdw>
          </a:effectLst>
        </p:spPr>
        <p:style>
          <a:lnRef idx="1">
            <a:schemeClr val="accent5"/>
          </a:lnRef>
          <a:fillRef idx="2">
            <a:schemeClr val="accent5"/>
          </a:fillRef>
          <a:effectRef idx="1">
            <a:schemeClr val="accent5"/>
          </a:effectRef>
          <a:fontRef idx="minor">
            <a:schemeClr val="dk1"/>
          </a:fontRef>
        </p:style>
        <p:txBody>
          <a:bodyPr>
            <a:normAutofit fontScale="70000" lnSpcReduction="20000"/>
          </a:bodyPr>
          <a:lstStyle/>
          <a:p>
            <a:r>
              <a:rPr lang="ru-RU" b="1" dirty="0" smtClean="0">
                <a:solidFill>
                  <a:srgbClr val="FF0000"/>
                </a:solidFill>
              </a:rPr>
              <a:t>ТВОРЧЕСКИЕ ЗАДАНИЯ </a:t>
            </a:r>
          </a:p>
          <a:p>
            <a:r>
              <a:rPr lang="ru-RU" b="1" dirty="0" smtClean="0">
                <a:solidFill>
                  <a:srgbClr val="FF0000"/>
                </a:solidFill>
              </a:rPr>
              <a:t>для 5-7 классов</a:t>
            </a:r>
          </a:p>
          <a:p>
            <a:r>
              <a:rPr lang="ru-RU" b="1" dirty="0" smtClean="0">
                <a:solidFill>
                  <a:srgbClr val="FF0000"/>
                </a:solidFill>
              </a:rPr>
              <a:t>Копилка учителя  русского языка МКОУ «</a:t>
            </a:r>
            <a:r>
              <a:rPr lang="ru-RU" b="1" dirty="0" err="1" smtClean="0">
                <a:solidFill>
                  <a:srgbClr val="FF0000"/>
                </a:solidFill>
              </a:rPr>
              <a:t>Игалинская</a:t>
            </a:r>
            <a:r>
              <a:rPr lang="ru-RU" b="1" dirty="0" smtClean="0">
                <a:solidFill>
                  <a:srgbClr val="FF0000"/>
                </a:solidFill>
              </a:rPr>
              <a:t> СОШ» </a:t>
            </a:r>
            <a:r>
              <a:rPr lang="ru-RU" b="1" dirty="0" err="1" smtClean="0">
                <a:solidFill>
                  <a:srgbClr val="FF0000"/>
                </a:solidFill>
              </a:rPr>
              <a:t>Эфендиева</a:t>
            </a:r>
            <a:r>
              <a:rPr lang="ru-RU" b="1" dirty="0" smtClean="0">
                <a:solidFill>
                  <a:srgbClr val="FF0000"/>
                </a:solidFill>
              </a:rPr>
              <a:t> М.М.</a:t>
            </a:r>
          </a:p>
          <a:p>
            <a:r>
              <a:rPr lang="ru-RU" b="1" dirty="0" smtClean="0">
                <a:solidFill>
                  <a:srgbClr val="FF0000"/>
                </a:solidFill>
              </a:rPr>
              <a:t>2017 </a:t>
            </a:r>
            <a:r>
              <a:rPr lang="ru-RU" b="1" dirty="0" smtClean="0">
                <a:solidFill>
                  <a:srgbClr val="FF0000"/>
                </a:solidFill>
              </a:rPr>
              <a:t>год</a:t>
            </a:r>
          </a:p>
          <a:p>
            <a:endParaRPr lang="ru-RU" b="1" dirty="0">
              <a:solidFill>
                <a:srgbClr val="FF0000"/>
              </a:solidFill>
            </a:endParaRPr>
          </a:p>
        </p:txBody>
      </p:sp>
    </p:spTree>
  </p:cSld>
  <p:clrMapOvr>
    <a:masterClrMapping/>
  </p:clrMapOvr>
  <p:transition spd="slow" advTm="15000"/>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85720" y="285728"/>
            <a:ext cx="8501122" cy="5693866"/>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wrap="square" rtlCol="0">
            <a:spAutoFit/>
          </a:bodyPr>
          <a:lstStyle/>
          <a:p>
            <a:pPr algn="ctr"/>
            <a:r>
              <a:rPr lang="ru-RU" dirty="0" smtClean="0"/>
              <a:t>                                                  </a:t>
            </a:r>
            <a:r>
              <a:rPr lang="ru-RU" sz="2800" dirty="0" smtClean="0"/>
              <a:t>14.Прочитай ребусы. </a:t>
            </a:r>
            <a:br>
              <a:rPr lang="ru-RU" sz="2800" dirty="0" smtClean="0"/>
            </a:br>
            <a:r>
              <a:rPr lang="ru-RU" sz="2800" dirty="0" smtClean="0"/>
              <a:t>100 л </a:t>
            </a:r>
            <a:br>
              <a:rPr lang="ru-RU" sz="2800" dirty="0" smtClean="0"/>
            </a:br>
            <a:r>
              <a:rPr lang="ru-RU" sz="2800" dirty="0" smtClean="0"/>
              <a:t>100 </a:t>
            </a:r>
            <a:r>
              <a:rPr lang="ru-RU" sz="2800" dirty="0" err="1" smtClean="0"/>
              <a:t>лб</a:t>
            </a:r>
            <a:r>
              <a:rPr lang="ru-RU" sz="2800" dirty="0" smtClean="0"/>
              <a:t> </a:t>
            </a:r>
            <a:br>
              <a:rPr lang="ru-RU" sz="2800" dirty="0" smtClean="0"/>
            </a:br>
            <a:r>
              <a:rPr lang="ru-RU" sz="2800" dirty="0" smtClean="0"/>
              <a:t>100 </a:t>
            </a:r>
            <a:r>
              <a:rPr lang="ru-RU" sz="2800" dirty="0" err="1" smtClean="0"/>
              <a:t>ляр</a:t>
            </a:r>
            <a:r>
              <a:rPr lang="ru-RU" sz="2800" dirty="0" smtClean="0"/>
              <a:t> </a:t>
            </a:r>
            <a:br>
              <a:rPr lang="ru-RU" sz="2800" dirty="0" smtClean="0"/>
            </a:br>
            <a:r>
              <a:rPr lang="ru-RU" sz="2800" dirty="0" smtClean="0"/>
              <a:t>100 лица </a:t>
            </a:r>
            <a:br>
              <a:rPr lang="ru-RU" sz="2800" dirty="0" smtClean="0"/>
            </a:br>
            <a:r>
              <a:rPr lang="ru-RU" sz="2800" dirty="0" smtClean="0"/>
              <a:t>100 рожка </a:t>
            </a:r>
            <a:br>
              <a:rPr lang="ru-RU" sz="2800" dirty="0" smtClean="0"/>
            </a:br>
            <a:r>
              <a:rPr lang="ru-RU" sz="2800" dirty="0" smtClean="0"/>
              <a:t>100 летник. </a:t>
            </a:r>
            <a:br>
              <a:rPr lang="ru-RU" sz="2800" dirty="0" smtClean="0"/>
            </a:br>
            <a:r>
              <a:rPr lang="ru-RU" sz="2800" dirty="0" smtClean="0"/>
              <a:t>3 о </a:t>
            </a:r>
            <a:br>
              <a:rPr lang="ru-RU" sz="2800" dirty="0" smtClean="0"/>
            </a:br>
            <a:r>
              <a:rPr lang="ru-RU" sz="2800" dirty="0" smtClean="0"/>
              <a:t>3 ко </a:t>
            </a:r>
            <a:br>
              <a:rPr lang="ru-RU" sz="2800" dirty="0" smtClean="0"/>
            </a:br>
            <a:r>
              <a:rPr lang="ru-RU" sz="2800" dirty="0" smtClean="0"/>
              <a:t>3 </a:t>
            </a:r>
            <a:r>
              <a:rPr lang="ru-RU" sz="2800" dirty="0" err="1" smtClean="0"/>
              <a:t>умф</a:t>
            </a:r>
            <a:r>
              <a:rPr lang="ru-RU" sz="2800" dirty="0" smtClean="0"/>
              <a:t> </a:t>
            </a:r>
            <a:br>
              <a:rPr lang="ru-RU" sz="2800" dirty="0" smtClean="0"/>
            </a:br>
            <a:r>
              <a:rPr lang="ru-RU" sz="2800" dirty="0" smtClean="0"/>
              <a:t>3 буна </a:t>
            </a:r>
            <a:br>
              <a:rPr lang="ru-RU" sz="2800" dirty="0" smtClean="0"/>
            </a:br>
            <a:r>
              <a:rPr lang="ru-RU" sz="2800" dirty="0" smtClean="0"/>
              <a:t>3 </a:t>
            </a:r>
            <a:r>
              <a:rPr lang="ru-RU" sz="2800" dirty="0" err="1" smtClean="0"/>
              <a:t>котаж</a:t>
            </a:r>
            <a:r>
              <a:rPr lang="ru-RU" sz="2800" dirty="0" smtClean="0"/>
              <a:t>. </a:t>
            </a:r>
            <a:br>
              <a:rPr lang="ru-RU" sz="2800" dirty="0" smtClean="0"/>
            </a:br>
            <a:endParaRPr lang="ru-RU" sz="2800" dirty="0"/>
          </a:p>
        </p:txBody>
      </p:sp>
    </p:spTree>
  </p:cSld>
  <p:clrMapOvr>
    <a:masterClrMapping/>
  </p:clrMapOvr>
  <p:transition spd="slow" advTm="15000"/>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57158" y="285728"/>
            <a:ext cx="8572560" cy="5509200"/>
          </a:xfrm>
          <a:prstGeom prst="rect">
            <a:avLst/>
          </a:prstGeom>
        </p:spPr>
        <p:style>
          <a:lnRef idx="1">
            <a:schemeClr val="accent3"/>
          </a:lnRef>
          <a:fillRef idx="2">
            <a:schemeClr val="accent3"/>
          </a:fillRef>
          <a:effectRef idx="1">
            <a:schemeClr val="accent3"/>
          </a:effectRef>
          <a:fontRef idx="minor">
            <a:schemeClr val="dk1"/>
          </a:fontRef>
        </p:style>
        <p:txBody>
          <a:bodyPr wrap="square" rtlCol="0">
            <a:spAutoFit/>
          </a:bodyPr>
          <a:lstStyle/>
          <a:p>
            <a:r>
              <a:rPr lang="ru-RU" sz="3200" dirty="0" smtClean="0"/>
              <a:t>                    Стихотворение – помощник. </a:t>
            </a:r>
            <a:br>
              <a:rPr lang="ru-RU" sz="3200" dirty="0" smtClean="0"/>
            </a:br>
            <a:r>
              <a:rPr lang="ru-RU" sz="4000" dirty="0" smtClean="0"/>
              <a:t>В жизни трудящихся звуков всякое может случиться: </a:t>
            </a:r>
            <a:br>
              <a:rPr lang="ru-RU" sz="4000" dirty="0" smtClean="0"/>
            </a:br>
            <a:r>
              <a:rPr lang="ru-RU" sz="4000" dirty="0" smtClean="0"/>
              <a:t>Могут они оказаться в сильной и слабой позиции, </a:t>
            </a:r>
            <a:br>
              <a:rPr lang="ru-RU" sz="4000" dirty="0" smtClean="0"/>
            </a:br>
            <a:r>
              <a:rPr lang="ru-RU" sz="4000" dirty="0" smtClean="0"/>
              <a:t>Гласные, да и согласные. Бывают такие опасные! </a:t>
            </a:r>
            <a:br>
              <a:rPr lang="ru-RU" sz="4000" dirty="0" smtClean="0"/>
            </a:br>
            <a:r>
              <a:rPr lang="ru-RU" sz="4000" dirty="0" smtClean="0"/>
              <a:t>Звук будто ясно нам слышится, а буква другая пишется! </a:t>
            </a:r>
            <a:endParaRPr lang="ru-RU" sz="4000" dirty="0"/>
          </a:p>
        </p:txBody>
      </p:sp>
    </p:spTree>
  </p:cSld>
  <p:clrMapOvr>
    <a:masterClrMapping/>
  </p:clrMapOvr>
  <p:transition spd="slow" advTm="15000"/>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00034" y="214290"/>
            <a:ext cx="8143932" cy="5078313"/>
          </a:xfrm>
          <a:prstGeom prst="rect">
            <a:avLst/>
          </a:prstGeom>
        </p:spPr>
        <p:style>
          <a:lnRef idx="0">
            <a:schemeClr val="accent4"/>
          </a:lnRef>
          <a:fillRef idx="3">
            <a:schemeClr val="accent4"/>
          </a:fillRef>
          <a:effectRef idx="3">
            <a:schemeClr val="accent4"/>
          </a:effectRef>
          <a:fontRef idx="minor">
            <a:schemeClr val="lt1"/>
          </a:fontRef>
        </p:style>
        <p:txBody>
          <a:bodyPr wrap="square" rtlCol="0">
            <a:spAutoFit/>
          </a:bodyPr>
          <a:lstStyle/>
          <a:p>
            <a:r>
              <a:rPr lang="ru-RU" sz="3600" dirty="0" smtClean="0"/>
              <a:t>             Стихотворение – подсказка. </a:t>
            </a:r>
            <a:br>
              <a:rPr lang="ru-RU" sz="3600" dirty="0" smtClean="0"/>
            </a:br>
            <a:r>
              <a:rPr lang="ru-RU" sz="3600" dirty="0" smtClean="0"/>
              <a:t>Что в вопросе – то в ответе. </a:t>
            </a:r>
            <a:br>
              <a:rPr lang="ru-RU" sz="3600" dirty="0" smtClean="0"/>
            </a:br>
            <a:r>
              <a:rPr lang="ru-RU" sz="3600" dirty="0" smtClean="0"/>
              <a:t>Правил проще нет на свете. </a:t>
            </a:r>
            <a:br>
              <a:rPr lang="ru-RU" sz="3600" dirty="0" smtClean="0"/>
            </a:br>
            <a:r>
              <a:rPr lang="ru-RU" sz="3600" dirty="0" smtClean="0"/>
              <a:t>Уже сто лет – вопрос – ответ, </a:t>
            </a:r>
            <a:br>
              <a:rPr lang="ru-RU" sz="3600" dirty="0" smtClean="0"/>
            </a:br>
            <a:r>
              <a:rPr lang="ru-RU" sz="3600" dirty="0" smtClean="0"/>
              <a:t>И мягкий знак то есть, то нет, </a:t>
            </a:r>
            <a:br>
              <a:rPr lang="ru-RU" sz="3600" dirty="0" smtClean="0"/>
            </a:br>
            <a:r>
              <a:rPr lang="ru-RU" sz="3600" dirty="0" smtClean="0"/>
              <a:t>Что делать? Постараться! </a:t>
            </a:r>
            <a:br>
              <a:rPr lang="ru-RU" sz="3600" dirty="0" smtClean="0"/>
            </a:br>
            <a:r>
              <a:rPr lang="ru-RU" sz="3600" dirty="0" smtClean="0"/>
              <a:t>И может оказаться, </a:t>
            </a:r>
            <a:br>
              <a:rPr lang="ru-RU" sz="3600" dirty="0" smtClean="0"/>
            </a:br>
            <a:r>
              <a:rPr lang="ru-RU" sz="3600" dirty="0" smtClean="0"/>
              <a:t>Что тот, кто много трудится,- </a:t>
            </a:r>
            <a:br>
              <a:rPr lang="ru-RU" sz="3600" dirty="0" smtClean="0"/>
            </a:br>
            <a:r>
              <a:rPr lang="ru-RU" sz="3600" dirty="0" smtClean="0"/>
              <a:t>Что сделает? Научится!</a:t>
            </a:r>
            <a:endParaRPr lang="ru-RU" sz="3600" dirty="0"/>
          </a:p>
        </p:txBody>
      </p:sp>
    </p:spTree>
  </p:cSld>
  <p:clrMapOvr>
    <a:masterClrMapping/>
  </p:clrMapOvr>
  <p:transition spd="slow" advTm="15000"/>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71472" y="857232"/>
            <a:ext cx="8072494" cy="4524315"/>
          </a:xfrm>
          <a:prstGeom prst="rect">
            <a:avLst/>
          </a:prstGeom>
          <a:noFill/>
        </p:spPr>
        <p:txBody>
          <a:bodyPr wrap="square" rtlCol="0">
            <a:spAutoFit/>
          </a:bodyPr>
          <a:lstStyle/>
          <a:p>
            <a:r>
              <a:rPr lang="ru-RU" dirty="0" smtClean="0"/>
              <a:t>                            </a:t>
            </a:r>
            <a:r>
              <a:rPr lang="ru-RU" sz="9600" dirty="0" smtClean="0">
                <a:solidFill>
                  <a:srgbClr val="FF0000"/>
                </a:solidFill>
              </a:rPr>
              <a:t>СПАСИБО          </a:t>
            </a:r>
          </a:p>
          <a:p>
            <a:r>
              <a:rPr lang="ru-RU" sz="9600" dirty="0" smtClean="0">
                <a:solidFill>
                  <a:srgbClr val="FF0000"/>
                </a:solidFill>
              </a:rPr>
              <a:t>           ЗА  </a:t>
            </a:r>
          </a:p>
          <a:p>
            <a:r>
              <a:rPr lang="ru-RU" sz="9600" dirty="0" smtClean="0">
                <a:solidFill>
                  <a:srgbClr val="FF0000"/>
                </a:solidFill>
              </a:rPr>
              <a:t>  ВНИМАНИЕ!</a:t>
            </a:r>
            <a:endParaRPr lang="ru-RU" sz="9600" dirty="0">
              <a:solidFill>
                <a:srgbClr val="FF0000"/>
              </a:solidFill>
            </a:endParaRPr>
          </a:p>
        </p:txBody>
      </p:sp>
    </p:spTree>
  </p:cSld>
  <p:clrMapOvr>
    <a:masterClrMapping/>
  </p:clrMapOvr>
  <p:transition spd="slow" advTm="15000"/>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5" presetClass="exit" presetSubtype="0" fill="hold" grpId="0" nodeType="clickEffect">
                                  <p:stCondLst>
                                    <p:cond delay="0"/>
                                  </p:stCondLst>
                                  <p:childTnLst>
                                    <p:anim calcmode="lin" valueType="num">
                                      <p:cBhvr>
                                        <p:cTn id="6" dur="5000"/>
                                        <p:tgtEl>
                                          <p:spTgt spid="2"/>
                                        </p:tgtEl>
                                        <p:attrNameLst>
                                          <p:attrName>ppt_w</p:attrName>
                                        </p:attrNameLst>
                                      </p:cBhvr>
                                      <p:tavLst>
                                        <p:tav tm="0">
                                          <p:val>
                                            <p:strVal val="ppt_w"/>
                                          </p:val>
                                        </p:tav>
                                        <p:tav tm="100000">
                                          <p:val>
                                            <p:strVal val="ppt_w*0.70"/>
                                          </p:val>
                                        </p:tav>
                                      </p:tavLst>
                                    </p:anim>
                                    <p:anim calcmode="lin" valueType="num">
                                      <p:cBhvr>
                                        <p:cTn id="7" dur="5000"/>
                                        <p:tgtEl>
                                          <p:spTgt spid="2"/>
                                        </p:tgtEl>
                                        <p:attrNameLst>
                                          <p:attrName>ppt_h</p:attrName>
                                        </p:attrNameLst>
                                      </p:cBhvr>
                                      <p:tavLst>
                                        <p:tav tm="0">
                                          <p:val>
                                            <p:strVal val="ppt_h"/>
                                          </p:val>
                                        </p:tav>
                                        <p:tav tm="100000">
                                          <p:val>
                                            <p:strVal val="ppt_h"/>
                                          </p:val>
                                        </p:tav>
                                      </p:tavLst>
                                    </p:anim>
                                    <p:animEffect transition="out" filter="fade">
                                      <p:cBhvr>
                                        <p:cTn id="8" dur="5000"/>
                                        <p:tgtEl>
                                          <p:spTgt spid="2"/>
                                        </p:tgtEl>
                                      </p:cBhvr>
                                    </p:animEffect>
                                    <p:set>
                                      <p:cBhvr>
                                        <p:cTn id="9" dur="1" fill="hold">
                                          <p:stCondLst>
                                            <p:cond delay="4999"/>
                                          </p:stCondLst>
                                        </p:cTn>
                                        <p:tgtEl>
                                          <p:spTgt spid="2"/>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57158" y="571480"/>
            <a:ext cx="8215370" cy="4801314"/>
          </a:xfrm>
          <a:prstGeom prst="rect">
            <a:avLst/>
          </a:prstGeom>
          <a:noFill/>
        </p:spPr>
        <p:txBody>
          <a:bodyPr wrap="square" rtlCol="0">
            <a:spAutoFit/>
          </a:bodyPr>
          <a:lstStyle/>
          <a:p>
            <a:r>
              <a:rPr lang="ru-RU" dirty="0" smtClean="0"/>
              <a:t>                                                      </a:t>
            </a:r>
            <a:r>
              <a:rPr lang="ru-RU" b="1" dirty="0" smtClean="0"/>
              <a:t>1</a:t>
            </a:r>
            <a:r>
              <a:rPr lang="ru-RU" b="1" dirty="0"/>
              <a:t>. Подбери пару </a:t>
            </a:r>
            <a:br>
              <a:rPr lang="ru-RU" b="1" dirty="0"/>
            </a:br>
            <a:r>
              <a:rPr lang="ru-RU" b="1" dirty="0"/>
              <a:t>В два столбика написаны имена существительные. Сгруппировав их попарно, можно образовывать новые слова. Побеждает тот, кто сделает это быстрее. </a:t>
            </a:r>
            <a:endParaRPr lang="ru-RU" b="1" dirty="0" smtClean="0"/>
          </a:p>
          <a:p>
            <a:pPr algn="ctr"/>
            <a:r>
              <a:rPr lang="ru-RU" sz="2400" b="1" dirty="0"/>
              <a:t>Пол ежи </a:t>
            </a:r>
            <a:br>
              <a:rPr lang="ru-RU" sz="2400" b="1" dirty="0"/>
            </a:br>
            <a:r>
              <a:rPr lang="ru-RU" sz="2400" b="1" dirty="0"/>
              <a:t>Банк оса </a:t>
            </a:r>
            <a:br>
              <a:rPr lang="ru-RU" sz="2400" b="1" dirty="0"/>
            </a:br>
            <a:r>
              <a:rPr lang="ru-RU" sz="2400" b="1" dirty="0"/>
              <a:t>Яр точка </a:t>
            </a:r>
            <a:br>
              <a:rPr lang="ru-RU" sz="2400" b="1" dirty="0"/>
            </a:br>
            <a:r>
              <a:rPr lang="ru-RU" sz="2400" b="1" dirty="0"/>
              <a:t>Вол кот </a:t>
            </a:r>
            <a:br>
              <a:rPr lang="ru-RU" sz="2400" b="1" dirty="0"/>
            </a:br>
            <a:r>
              <a:rPr lang="ru-RU" sz="2400" b="1" dirty="0"/>
              <a:t>Зал рот </a:t>
            </a:r>
            <a:br>
              <a:rPr lang="ru-RU" sz="2400" b="1" dirty="0"/>
            </a:br>
            <a:r>
              <a:rPr lang="ru-RU" sz="2400" b="1" dirty="0"/>
              <a:t>Бой марка </a:t>
            </a:r>
            <a:br>
              <a:rPr lang="ru-RU" sz="2400" b="1" dirty="0"/>
            </a:br>
            <a:r>
              <a:rPr lang="ru-RU" sz="2400" b="1" dirty="0"/>
              <a:t>Сено рис </a:t>
            </a:r>
            <a:br>
              <a:rPr lang="ru-RU" sz="2400" b="1" dirty="0"/>
            </a:br>
            <a:r>
              <a:rPr lang="ru-RU" sz="2400" b="1" dirty="0"/>
              <a:t>Кипа окно </a:t>
            </a:r>
            <a:br>
              <a:rPr lang="ru-RU" sz="2400" b="1" dirty="0"/>
            </a:br>
            <a:r>
              <a:rPr lang="ru-RU" sz="2400" b="1" dirty="0"/>
              <a:t>Вес вал </a:t>
            </a:r>
            <a:r>
              <a:rPr lang="ru-RU" dirty="0"/>
              <a:t/>
            </a:r>
            <a:br>
              <a:rPr lang="ru-RU" dirty="0"/>
            </a:br>
            <a:r>
              <a:rPr lang="ru-RU" dirty="0"/>
              <a:t/>
            </a:r>
            <a:br>
              <a:rPr lang="ru-RU" dirty="0"/>
            </a:br>
            <a:endParaRPr lang="ru-RU" dirty="0"/>
          </a:p>
        </p:txBody>
      </p:sp>
      <p:sp>
        <p:nvSpPr>
          <p:cNvPr id="3" name="TextBox 2"/>
          <p:cNvSpPr txBox="1"/>
          <p:nvPr/>
        </p:nvSpPr>
        <p:spPr>
          <a:xfrm>
            <a:off x="1214414" y="5643578"/>
            <a:ext cx="6929486" cy="984885"/>
          </a:xfrm>
          <a:prstGeom prst="rect">
            <a:avLst/>
          </a:prstGeom>
        </p:spPr>
        <p:style>
          <a:lnRef idx="1">
            <a:schemeClr val="accent3"/>
          </a:lnRef>
          <a:fillRef idx="3">
            <a:schemeClr val="accent3"/>
          </a:fillRef>
          <a:effectRef idx="2">
            <a:schemeClr val="accent3"/>
          </a:effectRef>
          <a:fontRef idx="minor">
            <a:schemeClr val="lt1"/>
          </a:fontRef>
        </p:style>
        <p:txBody>
          <a:bodyPr wrap="square" rtlCol="0">
            <a:spAutoFit/>
          </a:bodyPr>
          <a:lstStyle/>
          <a:p>
            <a:r>
              <a:rPr lang="ru-RU" sz="2000" b="1" dirty="0" smtClean="0"/>
              <a:t>     полоса</a:t>
            </a:r>
            <a:r>
              <a:rPr lang="ru-RU" sz="2000" b="1" dirty="0"/>
              <a:t>, банкрот, ярмарка, волокно, залежи, полежи, </a:t>
            </a:r>
            <a:r>
              <a:rPr lang="ru-RU" sz="2000" b="1" dirty="0" smtClean="0"/>
              <a:t>    </a:t>
            </a:r>
          </a:p>
          <a:p>
            <a:r>
              <a:rPr lang="ru-RU" sz="2000" b="1" dirty="0"/>
              <a:t> </a:t>
            </a:r>
            <a:r>
              <a:rPr lang="ru-RU" sz="2000" b="1" dirty="0" smtClean="0"/>
              <a:t>                   бойкот</a:t>
            </a:r>
            <a:r>
              <a:rPr lang="ru-RU" sz="2000" b="1" dirty="0"/>
              <a:t>, сеновал, кипарис, </a:t>
            </a:r>
            <a:r>
              <a:rPr lang="ru-RU" sz="2000" b="1" dirty="0" smtClean="0"/>
              <a:t>весточка</a:t>
            </a:r>
            <a:r>
              <a:rPr lang="ru-RU" dirty="0"/>
              <a:t/>
            </a:r>
            <a:br>
              <a:rPr lang="ru-RU" dirty="0"/>
            </a:br>
            <a:endParaRPr lang="ru-RU" dirty="0"/>
          </a:p>
        </p:txBody>
      </p:sp>
    </p:spTree>
  </p:cSld>
  <p:clrMapOvr>
    <a:masterClrMapping/>
  </p:clrMapOvr>
  <p:transition spd="slow" advClick="0" advTm="15000"/>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xit" presetSubtype="4" fill="hold" grpId="0" nodeType="clickEffect">
                                  <p:stCondLst>
                                    <p:cond delay="0"/>
                                  </p:stCondLst>
                                  <p:childTnLst>
                                    <p:animEffect transition="out" filter="wipe(down)">
                                      <p:cBhvr>
                                        <p:cTn id="6" dur="500"/>
                                        <p:tgtEl>
                                          <p:spTgt spid="3"/>
                                        </p:tgtEl>
                                      </p:cBhvr>
                                    </p:animEffect>
                                    <p:set>
                                      <p:cBhvr>
                                        <p:cTn id="7" dur="1" fill="hold">
                                          <p:stCondLst>
                                            <p:cond delay="499"/>
                                          </p:stCondLst>
                                        </p:cTn>
                                        <p:tgtEl>
                                          <p:spTgt spid="3"/>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85720" y="285728"/>
            <a:ext cx="8501122" cy="6186309"/>
          </a:xfrm>
          <a:prstGeom prst="rect">
            <a:avLst/>
          </a:prstGeom>
        </p:spPr>
        <p:style>
          <a:lnRef idx="1">
            <a:schemeClr val="accent3"/>
          </a:lnRef>
          <a:fillRef idx="2">
            <a:schemeClr val="accent3"/>
          </a:fillRef>
          <a:effectRef idx="1">
            <a:schemeClr val="accent3"/>
          </a:effectRef>
          <a:fontRef idx="minor">
            <a:schemeClr val="dk1"/>
          </a:fontRef>
        </p:style>
        <p:txBody>
          <a:bodyPr wrap="square" rtlCol="0">
            <a:spAutoFit/>
          </a:bodyPr>
          <a:lstStyle/>
          <a:p>
            <a:r>
              <a:rPr lang="ru-RU" sz="3600" dirty="0" smtClean="0"/>
              <a:t>                          2. Из двух - третье. </a:t>
            </a:r>
            <a:br>
              <a:rPr lang="ru-RU" sz="3600" dirty="0" smtClean="0"/>
            </a:br>
            <a:r>
              <a:rPr lang="ru-RU" sz="3600" dirty="0" smtClean="0"/>
              <a:t>Переставляя буквы каждой пары слов, попробуйте образовать новое : </a:t>
            </a:r>
            <a:br>
              <a:rPr lang="ru-RU" sz="3600" dirty="0" smtClean="0"/>
            </a:br>
            <a:r>
              <a:rPr lang="ru-RU" sz="3600" dirty="0" smtClean="0"/>
              <a:t>Око + ромб </a:t>
            </a:r>
            <a:br>
              <a:rPr lang="ru-RU" sz="3600" dirty="0" smtClean="0"/>
            </a:br>
            <a:r>
              <a:rPr lang="ru-RU" sz="3600" dirty="0" smtClean="0"/>
              <a:t>Кит + рана </a:t>
            </a:r>
            <a:br>
              <a:rPr lang="ru-RU" sz="3600" dirty="0" smtClean="0"/>
            </a:br>
            <a:r>
              <a:rPr lang="ru-RU" sz="3600" dirty="0" smtClean="0"/>
              <a:t>Боб + уста </a:t>
            </a:r>
            <a:br>
              <a:rPr lang="ru-RU" sz="3600" dirty="0" smtClean="0"/>
            </a:br>
            <a:r>
              <a:rPr lang="ru-RU" sz="3600" dirty="0" smtClean="0"/>
              <a:t>Под + охра </a:t>
            </a:r>
            <a:br>
              <a:rPr lang="ru-RU" sz="3600" dirty="0" smtClean="0"/>
            </a:br>
            <a:r>
              <a:rPr lang="ru-RU" sz="3600" dirty="0" smtClean="0"/>
              <a:t>Ива + карп </a:t>
            </a:r>
            <a:br>
              <a:rPr lang="ru-RU" sz="3600" dirty="0" smtClean="0"/>
            </a:br>
            <a:r>
              <a:rPr lang="ru-RU" sz="3600" dirty="0" smtClean="0"/>
              <a:t>    </a:t>
            </a:r>
            <a:r>
              <a:rPr lang="ru-RU" sz="3600" b="1" dirty="0" smtClean="0">
                <a:solidFill>
                  <a:srgbClr val="0070C0"/>
                </a:solidFill>
              </a:rPr>
              <a:t>обморок, картина, суббота, пароход,                </a:t>
            </a:r>
          </a:p>
          <a:p>
            <a:r>
              <a:rPr lang="ru-RU" sz="3600" b="1" dirty="0" smtClean="0">
                <a:solidFill>
                  <a:srgbClr val="0070C0"/>
                </a:solidFill>
              </a:rPr>
              <a:t>                            крапива</a:t>
            </a:r>
            <a:r>
              <a:rPr lang="ru-RU" sz="3600" dirty="0" smtClean="0"/>
              <a:t/>
            </a:r>
            <a:br>
              <a:rPr lang="ru-RU" sz="3600" dirty="0" smtClean="0"/>
            </a:br>
            <a:endParaRPr lang="ru-RU" sz="3600" dirty="0"/>
          </a:p>
        </p:txBody>
      </p:sp>
    </p:spTree>
  </p:cSld>
  <p:clrMapOvr>
    <a:masterClrMapping/>
  </p:clrMapOvr>
  <p:transition spd="slow" advTm="15000"/>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diamond(in)">
                                      <p:cBhvr>
                                        <p:cTn id="7" dur="2000"/>
                                        <p:tgtEl>
                                          <p:spTgt spid="2">
                                            <p:txEl>
                                              <p:pRg st="0" end="0"/>
                                            </p:txEl>
                                          </p:spTgt>
                                        </p:tgtEl>
                                      </p:cBhvr>
                                    </p:animEffect>
                                  </p:childTnLst>
                                </p:cTn>
                              </p:par>
                              <p:par>
                                <p:cTn id="8" presetID="8" presetClass="entr" presetSubtype="16" fill="hold" nodeType="withEffect">
                                  <p:stCondLst>
                                    <p:cond delay="0"/>
                                  </p:stCondLst>
                                  <p:childTnLst>
                                    <p:set>
                                      <p:cBhvr>
                                        <p:cTn id="9" dur="1" fill="hold">
                                          <p:stCondLst>
                                            <p:cond delay="0"/>
                                          </p:stCondLst>
                                        </p:cTn>
                                        <p:tgtEl>
                                          <p:spTgt spid="2">
                                            <p:txEl>
                                              <p:pRg st="1" end="1"/>
                                            </p:txEl>
                                          </p:spTgt>
                                        </p:tgtEl>
                                        <p:attrNameLst>
                                          <p:attrName>style.visibility</p:attrName>
                                        </p:attrNameLst>
                                      </p:cBhvr>
                                      <p:to>
                                        <p:strVal val="visible"/>
                                      </p:to>
                                    </p:set>
                                    <p:animEffect transition="in" filter="diamond(in)">
                                      <p:cBhvr>
                                        <p:cTn id="10" dur="2000"/>
                                        <p:tgtEl>
                                          <p:spTgt spid="2">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71472" y="357166"/>
            <a:ext cx="8286808" cy="6247864"/>
          </a:xfrm>
          <a:prstGeom prst="rect">
            <a:avLst/>
          </a:prstGeom>
        </p:spPr>
        <p:style>
          <a:lnRef idx="1">
            <a:schemeClr val="accent2"/>
          </a:lnRef>
          <a:fillRef idx="2">
            <a:schemeClr val="accent2"/>
          </a:fillRef>
          <a:effectRef idx="1">
            <a:schemeClr val="accent2"/>
          </a:effectRef>
          <a:fontRef idx="minor">
            <a:schemeClr val="dk1"/>
          </a:fontRef>
        </p:style>
        <p:txBody>
          <a:bodyPr wrap="square" rtlCol="0">
            <a:spAutoFit/>
          </a:bodyPr>
          <a:lstStyle/>
          <a:p>
            <a:r>
              <a:rPr lang="ru-RU" sz="4000" dirty="0" smtClean="0"/>
              <a:t>               3. Сколько корней? </a:t>
            </a:r>
            <a:br>
              <a:rPr lang="ru-RU" sz="4000" dirty="0" smtClean="0"/>
            </a:br>
            <a:r>
              <a:rPr lang="ru-RU" sz="4000" dirty="0" smtClean="0"/>
              <a:t>Определите, сколько корней входит в состав предложенных слов. </a:t>
            </a:r>
            <a:br>
              <a:rPr lang="ru-RU" sz="4000" dirty="0" smtClean="0"/>
            </a:br>
            <a:r>
              <a:rPr lang="ru-RU" sz="4000" dirty="0" err="1" smtClean="0"/>
              <a:t>Термогидродинамика</a:t>
            </a:r>
            <a:r>
              <a:rPr lang="ru-RU" sz="4000" dirty="0" smtClean="0"/>
              <a:t>, </a:t>
            </a:r>
            <a:r>
              <a:rPr lang="ru-RU" sz="4000" dirty="0" err="1" smtClean="0"/>
              <a:t>стопятидесятиэтажный</a:t>
            </a:r>
            <a:r>
              <a:rPr lang="ru-RU" sz="4000" dirty="0" smtClean="0"/>
              <a:t>, водолечебница, </a:t>
            </a:r>
            <a:r>
              <a:rPr lang="ru-RU" sz="4000" dirty="0" err="1" smtClean="0"/>
              <a:t>веломотоспорт</a:t>
            </a:r>
            <a:r>
              <a:rPr lang="ru-RU" sz="4000" dirty="0" smtClean="0"/>
              <a:t>, </a:t>
            </a:r>
            <a:r>
              <a:rPr lang="ru-RU" sz="4000" dirty="0" err="1" smtClean="0"/>
              <a:t>банно</a:t>
            </a:r>
            <a:r>
              <a:rPr lang="ru-RU" sz="4000" dirty="0" smtClean="0"/>
              <a:t> – прачечный, сорокаградусный, </a:t>
            </a:r>
            <a:r>
              <a:rPr lang="ru-RU" sz="4000" dirty="0" err="1" smtClean="0"/>
              <a:t>электросоковыжималка</a:t>
            </a:r>
            <a:r>
              <a:rPr lang="ru-RU" sz="4000" dirty="0" smtClean="0"/>
              <a:t>. </a:t>
            </a:r>
            <a:br>
              <a:rPr lang="ru-RU" sz="4000" dirty="0" smtClean="0"/>
            </a:br>
            <a:endParaRPr lang="ru-RU" sz="4000" dirty="0"/>
          </a:p>
        </p:txBody>
      </p:sp>
    </p:spTree>
  </p:cSld>
  <p:clrMapOvr>
    <a:masterClrMapping/>
  </p:clrMapOvr>
  <p:transition spd="slow" advTm="15000"/>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28596" y="214290"/>
            <a:ext cx="8358246" cy="6247864"/>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wrap="square" rtlCol="0">
            <a:spAutoFit/>
          </a:bodyPr>
          <a:lstStyle/>
          <a:p>
            <a:r>
              <a:rPr lang="ru-RU" sz="4000" dirty="0" smtClean="0"/>
              <a:t>                   4. Словесный портрет. </a:t>
            </a:r>
            <a:br>
              <a:rPr lang="ru-RU" sz="4000" dirty="0" smtClean="0"/>
            </a:br>
            <a:r>
              <a:rPr lang="ru-RU" sz="4000" dirty="0" smtClean="0"/>
              <a:t>В этой игре побеждает тот, кто запишет больше сложных слов, описывающих внешность человека и его характер. </a:t>
            </a:r>
            <a:br>
              <a:rPr lang="ru-RU" sz="4000" dirty="0" smtClean="0"/>
            </a:br>
            <a:r>
              <a:rPr lang="ru-RU" sz="4000" dirty="0" smtClean="0"/>
              <a:t>Голубоглазый, длинноногий. Широкоплечий, черноволосый, краснощекий, трудолюбивый, самостоятельный, добросовестный, легкомысленный, хладнокровный. </a:t>
            </a:r>
            <a:endParaRPr lang="ru-RU" sz="4000" dirty="0"/>
          </a:p>
        </p:txBody>
      </p:sp>
    </p:spTree>
  </p:cSld>
  <p:clrMapOvr>
    <a:masterClrMapping/>
  </p:clrMapOvr>
  <p:transition spd="slow" advTm="15000"/>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85720" y="714356"/>
            <a:ext cx="8501122" cy="5262979"/>
          </a:xfrm>
          <a:prstGeom prst="rect">
            <a:avLst/>
          </a:prstGeom>
        </p:spPr>
        <p:style>
          <a:lnRef idx="1">
            <a:schemeClr val="accent3"/>
          </a:lnRef>
          <a:fillRef idx="2">
            <a:schemeClr val="accent3"/>
          </a:fillRef>
          <a:effectRef idx="1">
            <a:schemeClr val="accent3"/>
          </a:effectRef>
          <a:fontRef idx="minor">
            <a:schemeClr val="dk1"/>
          </a:fontRef>
        </p:style>
        <p:txBody>
          <a:bodyPr wrap="square" rtlCol="0">
            <a:spAutoFit/>
          </a:bodyPr>
          <a:lstStyle/>
          <a:p>
            <a:r>
              <a:rPr lang="ru-RU" sz="2400" dirty="0" smtClean="0"/>
              <a:t>                        5. Станция «Лингвистическая». </a:t>
            </a:r>
            <a:br>
              <a:rPr lang="ru-RU" sz="2400" dirty="0" smtClean="0"/>
            </a:br>
            <a:r>
              <a:rPr lang="ru-RU" sz="2400" dirty="0" smtClean="0"/>
              <a:t>• Из названий каких двух букв можно приготовить еду? (</a:t>
            </a:r>
            <a:r>
              <a:rPr lang="ru-RU" sz="2400" dirty="0" err="1" smtClean="0"/>
              <a:t>Ка</a:t>
            </a:r>
            <a:r>
              <a:rPr lang="ru-RU" sz="2400" dirty="0" smtClean="0"/>
              <a:t> - ша, у- ха). </a:t>
            </a:r>
            <a:br>
              <a:rPr lang="ru-RU" sz="2400" dirty="0" smtClean="0"/>
            </a:br>
            <a:r>
              <a:rPr lang="ru-RU" sz="2400" dirty="0" smtClean="0"/>
              <a:t>• Название каких двух букв составляют эпоху? (</a:t>
            </a:r>
            <a:r>
              <a:rPr lang="ru-RU" sz="2400" dirty="0" err="1" smtClean="0"/>
              <a:t>эр-а</a:t>
            </a:r>
            <a:r>
              <a:rPr lang="ru-RU" sz="2400" dirty="0" smtClean="0"/>
              <a:t>). </a:t>
            </a:r>
            <a:br>
              <a:rPr lang="ru-RU" sz="2400" dirty="0" smtClean="0"/>
            </a:br>
            <a:r>
              <a:rPr lang="ru-RU" sz="2400" dirty="0" smtClean="0"/>
              <a:t>• Назовите слова, в которых пишутся три Е ( </a:t>
            </a:r>
            <a:r>
              <a:rPr lang="ru-RU" sz="2400" dirty="0" err="1" smtClean="0"/>
              <a:t>Змееед</a:t>
            </a:r>
            <a:r>
              <a:rPr lang="ru-RU" sz="2400" dirty="0" smtClean="0"/>
              <a:t>, длинношеее). </a:t>
            </a:r>
            <a:br>
              <a:rPr lang="ru-RU" sz="2400" dirty="0" smtClean="0"/>
            </a:br>
            <a:r>
              <a:rPr lang="ru-RU" sz="2400" dirty="0" smtClean="0"/>
              <a:t>• Какой глагол употребляется в русском языке с приставками при-, до-, за-, над-, от-, с-, из-, раз- , а в украинском существует без приставки? (</a:t>
            </a:r>
            <a:r>
              <a:rPr lang="ru-RU" sz="2400" dirty="0" err="1" smtClean="0"/>
              <a:t>Бавить</a:t>
            </a:r>
            <a:r>
              <a:rPr lang="ru-RU" sz="2400" dirty="0" smtClean="0"/>
              <a:t>). </a:t>
            </a:r>
            <a:br>
              <a:rPr lang="ru-RU" sz="2400" dirty="0" smtClean="0"/>
            </a:br>
            <a:r>
              <a:rPr lang="ru-RU" sz="2400" dirty="0" smtClean="0"/>
              <a:t>• В каком глаголе сто отрицаний (стонет). </a:t>
            </a:r>
            <a:br>
              <a:rPr lang="ru-RU" sz="2400" dirty="0" smtClean="0"/>
            </a:br>
            <a:r>
              <a:rPr lang="ru-RU" sz="2400" dirty="0" smtClean="0"/>
              <a:t>• Какая змея бывает наречием.(уж) </a:t>
            </a:r>
            <a:br>
              <a:rPr lang="ru-RU" sz="2400" dirty="0" smtClean="0"/>
            </a:br>
            <a:r>
              <a:rPr lang="ru-RU" sz="2400" dirty="0" smtClean="0"/>
              <a:t>• На какой вопрос нельзя ответить ДА. ( Ты спишь?) </a:t>
            </a:r>
            <a:br>
              <a:rPr lang="ru-RU" sz="2400" dirty="0" smtClean="0"/>
            </a:br>
            <a:r>
              <a:rPr lang="ru-RU" sz="2400" dirty="0" smtClean="0"/>
              <a:t>• На какой ответ нельзя ответить НЕТ. (Ты меня слышишь?) </a:t>
            </a:r>
            <a:br>
              <a:rPr lang="ru-RU" sz="2400" dirty="0" smtClean="0"/>
            </a:br>
            <a:endParaRPr lang="ru-RU" sz="2400" dirty="0"/>
          </a:p>
        </p:txBody>
      </p:sp>
    </p:spTree>
  </p:cSld>
  <p:clrMapOvr>
    <a:masterClrMapping/>
  </p:clrMapOvr>
  <p:transition spd="slow" advTm="15000"/>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42844" y="285728"/>
            <a:ext cx="8786874" cy="6494085"/>
          </a:xfrm>
          <a:prstGeom prst="rect">
            <a:avLst/>
          </a:prstGeom>
        </p:spPr>
        <p:style>
          <a:lnRef idx="1">
            <a:schemeClr val="dk1"/>
          </a:lnRef>
          <a:fillRef idx="2">
            <a:schemeClr val="dk1"/>
          </a:fillRef>
          <a:effectRef idx="1">
            <a:schemeClr val="dk1"/>
          </a:effectRef>
          <a:fontRef idx="minor">
            <a:schemeClr val="dk1"/>
          </a:fontRef>
        </p:style>
        <p:txBody>
          <a:bodyPr wrap="square" rtlCol="0">
            <a:spAutoFit/>
          </a:bodyPr>
          <a:lstStyle/>
          <a:p>
            <a:r>
              <a:rPr lang="ru-RU" dirty="0" smtClean="0"/>
              <a:t>                             </a:t>
            </a:r>
            <a:r>
              <a:rPr lang="ru-RU" sz="3200" dirty="0" smtClean="0"/>
              <a:t>6. Станция «Математическая». </a:t>
            </a:r>
            <a:br>
              <a:rPr lang="ru-RU" sz="3200" dirty="0" smtClean="0"/>
            </a:br>
            <a:r>
              <a:rPr lang="ru-RU" sz="3200" dirty="0" smtClean="0"/>
              <a:t>• Прочитайте ребусы: </a:t>
            </a:r>
            <a:br>
              <a:rPr lang="ru-RU" sz="3200" dirty="0" smtClean="0"/>
            </a:br>
            <a:r>
              <a:rPr lang="ru-RU" sz="3200" dirty="0" smtClean="0"/>
              <a:t>7я, 40а, 100л, 100н, 100г. </a:t>
            </a:r>
            <a:br>
              <a:rPr lang="ru-RU" sz="3200" dirty="0" smtClean="0"/>
            </a:br>
            <a:r>
              <a:rPr lang="ru-RU" sz="3200" dirty="0" smtClean="0"/>
              <a:t>• Назовите пословицы и поговорки, в которых встречаются числительные ( например, семь) </a:t>
            </a:r>
            <a:br>
              <a:rPr lang="ru-RU" sz="3200" dirty="0" smtClean="0"/>
            </a:br>
            <a:r>
              <a:rPr lang="ru-RU" sz="3200" dirty="0" smtClean="0"/>
              <a:t>Семь бед- один ответ. </a:t>
            </a:r>
            <a:br>
              <a:rPr lang="ru-RU" sz="3200" dirty="0" smtClean="0"/>
            </a:br>
            <a:r>
              <a:rPr lang="ru-RU" sz="3200" dirty="0" smtClean="0"/>
              <a:t>Семеро одного не ждут. </a:t>
            </a:r>
            <a:br>
              <a:rPr lang="ru-RU" sz="3200" dirty="0" smtClean="0"/>
            </a:br>
            <a:r>
              <a:rPr lang="ru-RU" sz="3200" dirty="0" smtClean="0"/>
              <a:t>Семь раз отмерь, а раз отрежь. </a:t>
            </a:r>
            <a:br>
              <a:rPr lang="ru-RU" sz="3200" dirty="0" smtClean="0"/>
            </a:br>
            <a:r>
              <a:rPr lang="ru-RU" sz="3200" dirty="0" smtClean="0"/>
              <a:t>Семь пятниц на неделе. </a:t>
            </a:r>
            <a:br>
              <a:rPr lang="ru-RU" sz="3200" dirty="0" smtClean="0"/>
            </a:br>
            <a:r>
              <a:rPr lang="ru-RU" sz="3200" dirty="0" smtClean="0"/>
              <a:t>Семеро ворот, да все в огород. </a:t>
            </a:r>
            <a:br>
              <a:rPr lang="ru-RU" sz="3200" dirty="0" smtClean="0"/>
            </a:br>
            <a:r>
              <a:rPr lang="ru-RU" sz="3200" dirty="0" smtClean="0"/>
              <a:t>Один с сошкой, а семеро с ложкой. </a:t>
            </a:r>
            <a:br>
              <a:rPr lang="ru-RU" sz="3200" dirty="0" smtClean="0"/>
            </a:br>
            <a:r>
              <a:rPr lang="ru-RU" sz="3200" dirty="0" smtClean="0"/>
              <a:t>У семи нянек дитя без глазу. </a:t>
            </a:r>
            <a:br>
              <a:rPr lang="ru-RU" sz="3200" dirty="0" smtClean="0"/>
            </a:br>
            <a:endParaRPr lang="ru-RU" sz="3200" dirty="0"/>
          </a:p>
        </p:txBody>
      </p:sp>
    </p:spTree>
  </p:cSld>
  <p:clrMapOvr>
    <a:masterClrMapping/>
  </p:clrMapOvr>
  <p:transition spd="slow" advTm="15000"/>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28596" y="428604"/>
            <a:ext cx="8572560" cy="5262979"/>
          </a:xfrm>
          <a:prstGeom prst="rect">
            <a:avLst/>
          </a:prstGeom>
        </p:spPr>
        <p:style>
          <a:lnRef idx="1">
            <a:schemeClr val="accent5"/>
          </a:lnRef>
          <a:fillRef idx="2">
            <a:schemeClr val="accent5"/>
          </a:fillRef>
          <a:effectRef idx="1">
            <a:schemeClr val="accent5"/>
          </a:effectRef>
          <a:fontRef idx="minor">
            <a:schemeClr val="dk1"/>
          </a:fontRef>
        </p:style>
        <p:txBody>
          <a:bodyPr wrap="square" rtlCol="0">
            <a:spAutoFit/>
          </a:bodyPr>
          <a:lstStyle/>
          <a:p>
            <a:r>
              <a:rPr lang="ru-RU" dirty="0" smtClean="0"/>
              <a:t>                                               </a:t>
            </a:r>
            <a:r>
              <a:rPr lang="ru-RU" sz="4800" dirty="0" smtClean="0"/>
              <a:t>7. Конец слова. </a:t>
            </a:r>
            <a:br>
              <a:rPr lang="ru-RU" sz="4800" dirty="0" smtClean="0"/>
            </a:br>
            <a:r>
              <a:rPr lang="ru-RU" sz="4800" dirty="0" smtClean="0"/>
              <a:t>Вы знаете лишь две последние буквы слова: </a:t>
            </a:r>
            <a:r>
              <a:rPr lang="ru-RU" sz="4400" dirty="0" smtClean="0"/>
              <a:t>«ЛО».</a:t>
            </a:r>
            <a:r>
              <a:rPr lang="ru-RU" sz="4800" dirty="0" smtClean="0"/>
              <a:t>Попытайтесь определить, к какой части речи можно отнести это слово, и обосновать свой ответ. </a:t>
            </a:r>
            <a:br>
              <a:rPr lang="ru-RU" sz="4800" dirty="0" smtClean="0"/>
            </a:br>
            <a:endParaRPr lang="ru-RU" sz="4800" dirty="0"/>
          </a:p>
        </p:txBody>
      </p:sp>
    </p:spTree>
  </p:cSld>
  <p:clrMapOvr>
    <a:masterClrMapping/>
  </p:clrMapOvr>
  <p:transition spd="slow" advTm="15000"/>
  <p:timing>
    <p:tnLst>
      <p:par>
        <p:cTn id="1" dur="indefinite" restart="never" nodeType="tmRoot"/>
      </p:par>
    </p:tnLst>
  </p:timing>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77</TotalTime>
  <Words>249</Words>
  <Application>Microsoft Office PowerPoint</Application>
  <PresentationFormat>Экран (4:3)</PresentationFormat>
  <Paragraphs>36</Paragraphs>
  <Slides>23</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23</vt:i4>
      </vt:variant>
    </vt:vector>
  </HeadingPairs>
  <TitlesOfParts>
    <vt:vector size="24" baseType="lpstr">
      <vt:lpstr>Тема Office</vt:lpstr>
      <vt:lpstr>ЗАПОМНИ!</vt:lpstr>
      <vt:lpstr>ТВОРЧЕСКАЯ ЛАБОРАТОРИЯ</vt:lpstr>
      <vt:lpstr>Слайд 3</vt:lpstr>
      <vt:lpstr>Слайд 4</vt:lpstr>
      <vt:lpstr>Слайд 5</vt:lpstr>
      <vt:lpstr>Слайд 6</vt:lpstr>
      <vt:lpstr>Слайд 7</vt:lpstr>
      <vt:lpstr>Слайд 8</vt:lpstr>
      <vt:lpstr>Слайд 9</vt:lpstr>
      <vt:lpstr>Слайд 10</vt:lpstr>
      <vt:lpstr>Слайд 11</vt:lpstr>
      <vt:lpstr>Слайд 12</vt:lpstr>
      <vt:lpstr>Слайд 13</vt:lpstr>
      <vt:lpstr>Слайд 14</vt:lpstr>
      <vt:lpstr>Слайд 15</vt:lpstr>
      <vt:lpstr>Слайд 16</vt:lpstr>
      <vt:lpstr>Слайд 17</vt:lpstr>
      <vt:lpstr>Слайд 18</vt:lpstr>
      <vt:lpstr>Слайд 19</vt:lpstr>
      <vt:lpstr>Слайд 20</vt:lpstr>
      <vt:lpstr>Слайд 21</vt:lpstr>
      <vt:lpstr>Слайд 22</vt:lpstr>
      <vt:lpstr>Слайд 23</vt:lpstr>
    </vt:vector>
  </TitlesOfParts>
  <Manager>мсм</Manager>
  <Company>исош</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ТВОРЧЕСКАЯ ЛАБОРАТОРИЯ</dc:title>
  <dc:creator>муртаза2017</dc:creator>
  <cp:lastModifiedBy>муртаза</cp:lastModifiedBy>
  <cp:revision>11</cp:revision>
  <dcterms:created xsi:type="dcterms:W3CDTF">2015-02-08T13:41:34Z</dcterms:created>
  <dcterms:modified xsi:type="dcterms:W3CDTF">2017-09-24T12:36:42Z</dcterms:modified>
</cp:coreProperties>
</file>