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Rg st="1" end="12"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63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2E2F9-3968-40A7-87DA-04CE98A16EA0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19DF5-2117-4FCB-849D-12956DF7508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15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2E2F9-3968-40A7-87DA-04CE98A16EA0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19DF5-2117-4FCB-849D-12956DF7508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15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2E2F9-3968-40A7-87DA-04CE98A16EA0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19DF5-2117-4FCB-849D-12956DF7508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15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2E2F9-3968-40A7-87DA-04CE98A16EA0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19DF5-2117-4FCB-849D-12956DF7508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15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2E2F9-3968-40A7-87DA-04CE98A16EA0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19DF5-2117-4FCB-849D-12956DF7508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15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2E2F9-3968-40A7-87DA-04CE98A16EA0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19DF5-2117-4FCB-849D-12956DF7508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15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2E2F9-3968-40A7-87DA-04CE98A16EA0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19DF5-2117-4FCB-849D-12956DF7508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15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2E2F9-3968-40A7-87DA-04CE98A16EA0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19DF5-2117-4FCB-849D-12956DF7508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15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2E2F9-3968-40A7-87DA-04CE98A16EA0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19DF5-2117-4FCB-849D-12956DF7508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15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2E2F9-3968-40A7-87DA-04CE98A16EA0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19DF5-2117-4FCB-849D-12956DF7508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15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2E2F9-3968-40A7-87DA-04CE98A16EA0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19DF5-2117-4FCB-849D-12956DF7508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15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92E2F9-3968-40A7-87DA-04CE98A16EA0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F19DF5-2117-4FCB-849D-12956DF7508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 advTm="1500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ru-RU" sz="5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ПОДГОТОВКА К ЕГЭ</a:t>
            </a:r>
            <a:endParaRPr lang="ru-RU" sz="5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solidFill>
            <a:srgbClr val="92D050"/>
          </a:solidFill>
        </p:spPr>
        <p:txBody>
          <a:bodyPr/>
          <a:lstStyle/>
          <a:p>
            <a:r>
              <a:rPr lang="ru-RU" b="1" dirty="0" smtClean="0">
                <a:solidFill>
                  <a:srgbClr val="0070C0"/>
                </a:solidFill>
              </a:rPr>
              <a:t>АВТОР-</a:t>
            </a:r>
          </a:p>
          <a:p>
            <a:r>
              <a:rPr lang="ru-RU" b="1" dirty="0" smtClean="0">
                <a:solidFill>
                  <a:srgbClr val="0070C0"/>
                </a:solidFill>
              </a:rPr>
              <a:t>ЭФЕНДИЕВ М.М.</a:t>
            </a:r>
          </a:p>
          <a:p>
            <a:r>
              <a:rPr lang="ru-RU" b="1" dirty="0" smtClean="0">
                <a:solidFill>
                  <a:srgbClr val="0070C0"/>
                </a:solidFill>
              </a:rPr>
              <a:t>2017год</a:t>
            </a:r>
            <a:endParaRPr lang="ru-RU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 advClick="0" advTm="1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428604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sz="3100" b="1" dirty="0" smtClean="0">
                <a:solidFill>
                  <a:srgbClr val="00B050"/>
                </a:solidFill>
              </a:rPr>
              <a:t>В каком предложении придаточную часть сложноподчиненного предложения </a:t>
            </a:r>
            <a:br>
              <a:rPr lang="ru-RU" sz="3100" b="1" dirty="0" smtClean="0">
                <a:solidFill>
                  <a:srgbClr val="00B050"/>
                </a:solidFill>
              </a:rPr>
            </a:br>
            <a:r>
              <a:rPr lang="ru-RU" sz="3100" b="1" dirty="0" smtClean="0">
                <a:solidFill>
                  <a:srgbClr val="00B050"/>
                </a:solidFill>
              </a:rPr>
              <a:t>нельзя заменить причастным оборотом?</a:t>
            </a:r>
            <a:r>
              <a:rPr lang="ru-RU" b="1" dirty="0" smtClean="0">
                <a:solidFill>
                  <a:srgbClr val="00B050"/>
                </a:solidFill>
              </a:rPr>
              <a:t/>
            </a:r>
            <a:br>
              <a:rPr lang="ru-RU" b="1" dirty="0" smtClean="0">
                <a:solidFill>
                  <a:srgbClr val="00B050"/>
                </a:solidFill>
              </a:rPr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8662" y="1785926"/>
            <a:ext cx="7143800" cy="3852874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1</a:t>
            </a:r>
            <a:r>
              <a:rPr lang="ru-RU" dirty="0" smtClean="0">
                <a:solidFill>
                  <a:schemeClr val="tx1"/>
                </a:solidFill>
              </a:rPr>
              <a:t>)      У индюка небольшая головка, с которой у клюва свисают нелепого вида подвески.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2)      Однажды я видел белку, которая была увлечена добыванием муравьиных яиц.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3)      Воронежский заповедник помог сохранить бобра, который во многих местах уже исчез.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4)      На Земле обитает более тридцати видов змей, которых именуют где питонами, где удавами. </a:t>
            </a:r>
          </a:p>
          <a:p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advClick="0" advTm="1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b="1" dirty="0" smtClean="0">
                <a:solidFill>
                  <a:srgbClr val="00B050"/>
                </a:solidFill>
              </a:rPr>
              <a:t>В каком предложении придаточную часть сложноподчиненного </a:t>
            </a:r>
            <a:r>
              <a:rPr lang="ru-RU" sz="2700" b="1" dirty="0" smtClean="0">
                <a:solidFill>
                  <a:srgbClr val="00B050"/>
                </a:solidFill>
              </a:rPr>
              <a:t>предложения </a:t>
            </a:r>
            <a:br>
              <a:rPr lang="ru-RU" sz="2700" b="1" dirty="0" smtClean="0">
                <a:solidFill>
                  <a:srgbClr val="00B050"/>
                </a:solidFill>
              </a:rPr>
            </a:br>
            <a:r>
              <a:rPr lang="ru-RU" sz="2700" b="1" dirty="0" smtClean="0">
                <a:solidFill>
                  <a:srgbClr val="00B050"/>
                </a:solidFill>
              </a:rPr>
              <a:t>нельзя заменить причастным оборотом?</a:t>
            </a:r>
            <a:br>
              <a:rPr lang="ru-RU" sz="2700" b="1" dirty="0" smtClean="0">
                <a:solidFill>
                  <a:srgbClr val="00B050"/>
                </a:solidFill>
              </a:rPr>
            </a:br>
            <a:endParaRPr lang="ru-RU" sz="27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1)      Рысь – ярко выраженная дикарка, которая не очень-то боится человека.</a:t>
            </a:r>
          </a:p>
          <a:p>
            <a:r>
              <a:rPr lang="ru-RU" dirty="0" smtClean="0"/>
              <a:t>2)      Орел-змееяд – птица прихотливая, которая предпочитает охотиться только на змей.</a:t>
            </a:r>
          </a:p>
          <a:p>
            <a:r>
              <a:rPr lang="ru-RU" dirty="0" smtClean="0"/>
              <a:t>3)      В Национальном парке мы видели зрелище, которое ни в каком другом месте Земли увидеть уже нельзя.</a:t>
            </a:r>
          </a:p>
          <a:p>
            <a:r>
              <a:rPr lang="ru-RU" dirty="0" smtClean="0"/>
              <a:t>4)      Клюв фламинго снабжен частым гребешком, который помогает сцеживать воду и задерживать рачков.</a:t>
            </a:r>
          </a:p>
          <a:p>
            <a:endParaRPr lang="ru-RU" dirty="0"/>
          </a:p>
        </p:txBody>
      </p:sp>
    </p:spTree>
  </p:cSld>
  <p:clrMapOvr>
    <a:masterClrMapping/>
  </p:clrMapOvr>
  <p:transition advClick="0" advTm="1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6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ПРОВЕРЬТЕ СВОИ ОТВЕТЫ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solidFill>
            <a:srgbClr val="92D050"/>
          </a:solidFill>
        </p:spPr>
        <p:txBody>
          <a:bodyPr>
            <a:normAutofit fontScale="47500" lnSpcReduction="20000"/>
          </a:bodyPr>
          <a:lstStyle/>
          <a:p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Ответы: </a:t>
            </a:r>
          </a:p>
          <a:p>
            <a:pPr>
              <a:buNone/>
            </a:pPr>
            <a:r>
              <a:rPr lang="ru-RU" sz="5100" b="1" dirty="0" smtClean="0">
                <a:latin typeface="Times New Roman" pitchFamily="18" charset="0"/>
                <a:cs typeface="Times New Roman" pitchFamily="18" charset="0"/>
              </a:rPr>
              <a:t>1-1); </a:t>
            </a:r>
          </a:p>
          <a:p>
            <a:pPr>
              <a:buNone/>
            </a:pPr>
            <a:r>
              <a:rPr lang="ru-RU" sz="5100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5100" b="1" dirty="0" smtClean="0">
                <a:latin typeface="Times New Roman" pitchFamily="18" charset="0"/>
                <a:cs typeface="Times New Roman" pitchFamily="18" charset="0"/>
              </a:rPr>
              <a:t>  2-2</a:t>
            </a:r>
            <a:r>
              <a:rPr lang="ru-RU" sz="5100" b="1" dirty="0" smtClean="0">
                <a:latin typeface="Times New Roman" pitchFamily="18" charset="0"/>
                <a:cs typeface="Times New Roman" pitchFamily="18" charset="0"/>
              </a:rPr>
              <a:t>);  </a:t>
            </a:r>
          </a:p>
          <a:p>
            <a:pPr>
              <a:buNone/>
            </a:pPr>
            <a:r>
              <a:rPr lang="ru-RU" sz="5100" b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5100" b="1" dirty="0" smtClean="0">
                <a:latin typeface="Times New Roman" pitchFamily="18" charset="0"/>
                <a:cs typeface="Times New Roman" pitchFamily="18" charset="0"/>
              </a:rPr>
              <a:t>          3- </a:t>
            </a:r>
            <a:r>
              <a:rPr lang="ru-RU" sz="5100" b="1" dirty="0" smtClean="0">
                <a:latin typeface="Times New Roman" pitchFamily="18" charset="0"/>
                <a:cs typeface="Times New Roman" pitchFamily="18" charset="0"/>
              </a:rPr>
              <a:t>2);  </a:t>
            </a:r>
          </a:p>
          <a:p>
            <a:pPr>
              <a:buNone/>
            </a:pPr>
            <a:r>
              <a:rPr lang="ru-RU" sz="5100" b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5100" b="1" dirty="0" smtClean="0">
                <a:latin typeface="Times New Roman" pitchFamily="18" charset="0"/>
                <a:cs typeface="Times New Roman" pitchFamily="18" charset="0"/>
              </a:rPr>
              <a:t>                   </a:t>
            </a:r>
            <a:r>
              <a:rPr lang="ru-RU" sz="5100" b="1" dirty="0" smtClean="0">
                <a:latin typeface="Times New Roman" pitchFamily="18" charset="0"/>
                <a:cs typeface="Times New Roman" pitchFamily="18" charset="0"/>
              </a:rPr>
              <a:t>4-4);  </a:t>
            </a:r>
          </a:p>
          <a:p>
            <a:pPr>
              <a:buNone/>
            </a:pPr>
            <a:r>
              <a:rPr lang="ru-RU" sz="5100" b="1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sz="5100" b="1" dirty="0" smtClean="0">
                <a:latin typeface="Times New Roman" pitchFamily="18" charset="0"/>
                <a:cs typeface="Times New Roman" pitchFamily="18" charset="0"/>
              </a:rPr>
              <a:t>                           </a:t>
            </a:r>
            <a:r>
              <a:rPr lang="ru-RU" sz="5100" b="1" dirty="0" smtClean="0">
                <a:latin typeface="Times New Roman" pitchFamily="18" charset="0"/>
                <a:cs typeface="Times New Roman" pitchFamily="18" charset="0"/>
              </a:rPr>
              <a:t>5-3); </a:t>
            </a:r>
          </a:p>
          <a:p>
            <a:pPr>
              <a:buNone/>
            </a:pPr>
            <a:r>
              <a:rPr lang="ru-RU" sz="51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</a:t>
            </a:r>
            <a:r>
              <a:rPr lang="ru-RU" sz="5100" b="1" dirty="0" smtClean="0">
                <a:latin typeface="Times New Roman" pitchFamily="18" charset="0"/>
                <a:cs typeface="Times New Roman" pitchFamily="18" charset="0"/>
              </a:rPr>
              <a:t>6-4); </a:t>
            </a:r>
            <a:endParaRPr lang="ru-RU" sz="51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51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7-4</a:t>
            </a:r>
            <a:r>
              <a:rPr lang="ru-RU" sz="5100" b="1" dirty="0" smtClean="0">
                <a:latin typeface="Times New Roman" pitchFamily="18" charset="0"/>
                <a:cs typeface="Times New Roman" pitchFamily="18" charset="0"/>
              </a:rPr>
              <a:t>); </a:t>
            </a:r>
          </a:p>
          <a:p>
            <a:pPr>
              <a:buNone/>
            </a:pPr>
            <a:r>
              <a:rPr lang="ru-RU" sz="51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</a:t>
            </a:r>
            <a:r>
              <a:rPr lang="ru-RU" sz="5100" b="1" dirty="0" smtClean="0">
                <a:latin typeface="Times New Roman" pitchFamily="18" charset="0"/>
                <a:cs typeface="Times New Roman" pitchFamily="18" charset="0"/>
              </a:rPr>
              <a:t>8-2);  </a:t>
            </a:r>
          </a:p>
          <a:p>
            <a:pPr>
              <a:buNone/>
            </a:pPr>
            <a:r>
              <a:rPr lang="ru-RU" sz="51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9-1</a:t>
            </a:r>
            <a:r>
              <a:rPr lang="ru-RU" sz="5100" b="1" dirty="0" smtClean="0">
                <a:latin typeface="Times New Roman" pitchFamily="18" charset="0"/>
                <a:cs typeface="Times New Roman" pitchFamily="18" charset="0"/>
              </a:rPr>
              <a:t>); </a:t>
            </a:r>
          </a:p>
          <a:p>
            <a:pPr algn="ctr">
              <a:buNone/>
            </a:pPr>
            <a:r>
              <a:rPr lang="ru-RU" sz="5100" b="1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10-3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ru-RU" dirty="0"/>
          </a:p>
        </p:txBody>
      </p:sp>
    </p:spTree>
  </p:cSld>
  <p:clrMapOvr>
    <a:masterClrMapping/>
  </p:clrMapOvr>
  <p:transition advClick="0" advTm="15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571480"/>
            <a:ext cx="7772400" cy="1470025"/>
          </a:xfrm>
        </p:spPr>
        <p:txBody>
          <a:bodyPr>
            <a:noAutofit/>
          </a:bodyPr>
          <a:lstStyle/>
          <a:p>
            <a:r>
              <a:rPr lang="ru-RU" sz="2800" b="1" dirty="0">
                <a:solidFill>
                  <a:srgbClr val="00B050"/>
                </a:solidFill>
              </a:rPr>
              <a:t>В каком предложении придаточную часть сложноподчиненного предложения </a:t>
            </a:r>
            <a:br>
              <a:rPr lang="ru-RU" sz="2800" b="1" dirty="0">
                <a:solidFill>
                  <a:srgbClr val="00B050"/>
                </a:solidFill>
              </a:rPr>
            </a:br>
            <a:r>
              <a:rPr lang="ru-RU" sz="2800" b="1" dirty="0" smtClean="0">
                <a:solidFill>
                  <a:srgbClr val="00B050"/>
                </a:solidFill>
              </a:rPr>
              <a:t>нельзя </a:t>
            </a:r>
            <a:r>
              <a:rPr lang="ru-RU" sz="2800" b="1" dirty="0">
                <a:solidFill>
                  <a:srgbClr val="00B050"/>
                </a:solidFill>
              </a:rPr>
              <a:t>заменить причастным оборотом?</a:t>
            </a:r>
            <a:br>
              <a:rPr lang="ru-RU" sz="2800" b="1" dirty="0">
                <a:solidFill>
                  <a:srgbClr val="00B050"/>
                </a:solidFill>
              </a:rPr>
            </a:br>
            <a:endParaRPr lang="ru-RU" sz="2800" b="1" dirty="0">
              <a:solidFill>
                <a:srgbClr val="00B05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2910" y="2071678"/>
            <a:ext cx="8072494" cy="3567122"/>
          </a:xfrm>
        </p:spPr>
        <p:txBody>
          <a:bodyPr>
            <a:normAutofit fontScale="32500" lnSpcReduction="20000"/>
          </a:bodyPr>
          <a:lstStyle/>
          <a:p>
            <a:pPr algn="l"/>
            <a:r>
              <a:rPr lang="ru-RU" sz="8600" b="1" dirty="0" smtClean="0">
                <a:solidFill>
                  <a:schemeClr val="tx1"/>
                </a:solidFill>
              </a:rPr>
              <a:t>1</a:t>
            </a:r>
            <a:r>
              <a:rPr lang="ru-RU" sz="8600" b="1" dirty="0">
                <a:solidFill>
                  <a:schemeClr val="tx1"/>
                </a:solidFill>
              </a:rPr>
              <a:t> </a:t>
            </a:r>
            <a:r>
              <a:rPr lang="ru-RU" sz="7600" b="1" dirty="0">
                <a:solidFill>
                  <a:schemeClr val="tx1"/>
                </a:solidFill>
              </a:rPr>
              <a:t> Коренным деревенским жителем, какого в городе никогда не увидишь, является ласточка-касатка.</a:t>
            </a:r>
          </a:p>
          <a:p>
            <a:pPr algn="l"/>
            <a:r>
              <a:rPr lang="ru-RU" sz="7600" b="1" dirty="0" smtClean="0">
                <a:solidFill>
                  <a:schemeClr val="tx1"/>
                </a:solidFill>
              </a:rPr>
              <a:t> 2</a:t>
            </a:r>
            <a:r>
              <a:rPr lang="ru-RU" sz="7600" b="1" dirty="0">
                <a:solidFill>
                  <a:schemeClr val="tx1"/>
                </a:solidFill>
              </a:rPr>
              <a:t>)      Горилла спасла ребенка, который упал в каменный ров зоопарка.</a:t>
            </a:r>
          </a:p>
          <a:p>
            <a:pPr algn="l"/>
            <a:r>
              <a:rPr lang="ru-RU" sz="7600" b="1" dirty="0">
                <a:solidFill>
                  <a:schemeClr val="tx1"/>
                </a:solidFill>
              </a:rPr>
              <a:t>3) </a:t>
            </a:r>
            <a:r>
              <a:rPr lang="ru-RU" sz="7600" b="1" dirty="0" smtClean="0">
                <a:solidFill>
                  <a:schemeClr val="tx1"/>
                </a:solidFill>
              </a:rPr>
              <a:t>Героем </a:t>
            </a:r>
            <a:r>
              <a:rPr lang="ru-RU" sz="7600" b="1" dirty="0">
                <a:solidFill>
                  <a:schemeClr val="tx1"/>
                </a:solidFill>
              </a:rPr>
              <a:t>зимы среди птиц считают клеста, который выкармливает птенцов в самое холодное время года.</a:t>
            </a:r>
          </a:p>
          <a:p>
            <a:pPr algn="l"/>
            <a:r>
              <a:rPr lang="ru-RU" sz="7600" b="1" dirty="0">
                <a:solidFill>
                  <a:schemeClr val="tx1"/>
                </a:solidFill>
              </a:rPr>
              <a:t>4)      В Японии выращивают петухов с хвостами, которые достигают несколько метров.                                       </a:t>
            </a:r>
          </a:p>
          <a:p>
            <a:endParaRPr lang="ru-RU" dirty="0"/>
          </a:p>
        </p:txBody>
      </p:sp>
    </p:spTree>
  </p:cSld>
  <p:clrMapOvr>
    <a:masterClrMapping/>
  </p:clrMapOvr>
  <p:transition advClick="0" advTm="1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200" b="1" dirty="0" smtClean="0">
                <a:solidFill>
                  <a:srgbClr val="00B050"/>
                </a:solidFill>
              </a:rPr>
              <a:t/>
            </a:r>
            <a:br>
              <a:rPr lang="ru-RU" sz="2200" b="1" dirty="0" smtClean="0">
                <a:solidFill>
                  <a:srgbClr val="00B050"/>
                </a:solidFill>
              </a:rPr>
            </a:br>
            <a:r>
              <a:rPr lang="ru-RU" sz="3100" b="1" dirty="0" smtClean="0">
                <a:solidFill>
                  <a:srgbClr val="00B050"/>
                </a:solidFill>
              </a:rPr>
              <a:t>В каком предложении придаточную часть сложноподчиненного предложения </a:t>
            </a:r>
            <a:br>
              <a:rPr lang="ru-RU" sz="3100" b="1" dirty="0" smtClean="0">
                <a:solidFill>
                  <a:srgbClr val="00B050"/>
                </a:solidFill>
              </a:rPr>
            </a:br>
            <a:r>
              <a:rPr lang="ru-RU" sz="3100" b="1" dirty="0" smtClean="0">
                <a:solidFill>
                  <a:srgbClr val="00B050"/>
                </a:solidFill>
              </a:rPr>
              <a:t>нельзя заменить причастным оборотом?</a:t>
            </a:r>
            <a:r>
              <a:rPr lang="ru-RU" b="1" dirty="0" smtClean="0">
                <a:solidFill>
                  <a:srgbClr val="00B050"/>
                </a:solidFill>
              </a:rPr>
              <a:t/>
            </a:r>
            <a:br>
              <a:rPr lang="ru-RU" b="1" dirty="0" smtClean="0">
                <a:solidFill>
                  <a:srgbClr val="00B050"/>
                </a:solidFill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rgbClr val="FFC000"/>
          </a:solidFill>
        </p:spPr>
        <p:txBody>
          <a:bodyPr>
            <a:normAutofit/>
          </a:bodyPr>
          <a:lstStyle/>
          <a:p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1)Лисица 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– зверь нередкий, обычный, который всегда живет по соседству с людьми.</a:t>
            </a:r>
          </a:p>
          <a:p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2)Причин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, по которым мы видим животных большими скоплениями, много.</a:t>
            </a:r>
          </a:p>
          <a:p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3)Число 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обитателей муравейника, которые снуют туда-сюда, назвать невозможно.</a:t>
            </a:r>
          </a:p>
          <a:p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4)Люди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, которые хорошо знают нынешние повадки волков, скептически отвергают любые известия о нападении их на человека. </a:t>
            </a:r>
          </a:p>
          <a:p>
            <a:endParaRPr lang="ru-RU" dirty="0"/>
          </a:p>
        </p:txBody>
      </p:sp>
    </p:spTree>
  </p:cSld>
  <p:clrMapOvr>
    <a:masterClrMapping/>
  </p:clrMapOvr>
  <p:transition advClick="0" advTm="1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autoRev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autoRev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autoRev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9" presetClass="exit" presetSubtype="0" fill="hold" nodeType="clickEffect">
                                  <p:stCondLst>
                                    <p:cond delay="2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" dur="5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" dur="5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7" presetClass="entr" presetSubtype="4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 каком предложении придаточную часть сложноподчиненного предложения </a:t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нельзя заменить причастным оборотом?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1)      </a:t>
            </a:r>
            <a:r>
              <a:rPr lang="ru-RU" b="1" dirty="0" smtClean="0">
                <a:solidFill>
                  <a:srgbClr val="C00000"/>
                </a:solidFill>
              </a:rPr>
              <a:t>В отличие от шимпанзе, которые умеют манипулировать палками, камнями, веточками, гориллам орудийная деятельность не знакома.</a:t>
            </a:r>
          </a:p>
          <a:p>
            <a:r>
              <a:rPr lang="ru-RU" b="1" dirty="0" smtClean="0">
                <a:solidFill>
                  <a:srgbClr val="C00000"/>
                </a:solidFill>
              </a:rPr>
              <a:t>2)      Ежи в том виде, какими мы знаем их сегодня, живут уже тридцать миллионов лет.</a:t>
            </a:r>
          </a:p>
          <a:p>
            <a:r>
              <a:rPr lang="ru-RU" b="1" dirty="0" smtClean="0">
                <a:solidFill>
                  <a:srgbClr val="C00000"/>
                </a:solidFill>
              </a:rPr>
              <a:t>3)      В Южной Америке есть рыбка, которая живет лишь несколько месяцев, - от сезона дождей до засухи.</a:t>
            </a:r>
          </a:p>
          <a:p>
            <a:r>
              <a:rPr lang="ru-RU" b="1" dirty="0" smtClean="0">
                <a:solidFill>
                  <a:srgbClr val="C00000"/>
                </a:solidFill>
              </a:rPr>
              <a:t>4)      Рыбы, которые приспособились жить в резко меняющихся условиях, дышат не только жабрами,  а  и кожей. </a:t>
            </a:r>
          </a:p>
          <a:p>
            <a:endParaRPr lang="ru-RU" dirty="0"/>
          </a:p>
        </p:txBody>
      </p:sp>
    </p:spTree>
  </p:cSld>
  <p:clrMapOvr>
    <a:masterClrMapping/>
  </p:clrMapOvr>
  <p:transition advClick="0" advTm="1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0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0" dur="500" autoRev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" dur="500" autoRev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" dur="500" autoRev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00B050"/>
                </a:solidFill>
              </a:rPr>
              <a:t>В каком предложении придаточную часть сложноподчиненного предложения </a:t>
            </a:r>
            <a:br>
              <a:rPr lang="ru-RU" sz="2800" b="1" dirty="0" smtClean="0">
                <a:solidFill>
                  <a:srgbClr val="00B050"/>
                </a:solidFill>
              </a:rPr>
            </a:br>
            <a:r>
              <a:rPr lang="ru-RU" sz="2800" b="1" dirty="0" smtClean="0">
                <a:solidFill>
                  <a:srgbClr val="00B050"/>
                </a:solidFill>
              </a:rPr>
              <a:t>нельзя заменить причастным оборотом?</a:t>
            </a:r>
            <a:br>
              <a:rPr lang="ru-RU" sz="2800" b="1" dirty="0" smtClean="0">
                <a:solidFill>
                  <a:srgbClr val="00B050"/>
                </a:solidFill>
              </a:rPr>
            </a:b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1)      Есть стойкая рыбка, которая обитает на Чукотке и на Аляске, где морозы достигают 45 градусов.</a:t>
            </a:r>
          </a:p>
          <a:p>
            <a:r>
              <a:rPr lang="ru-RU" dirty="0" smtClean="0"/>
              <a:t>2)      Глаза животных – великолепный прибор, который улавливает и свет, и цвет.</a:t>
            </a:r>
          </a:p>
          <a:p>
            <a:r>
              <a:rPr lang="ru-RU" dirty="0" smtClean="0"/>
              <a:t>3)      Известно несколько видов рыб, которые умеют летать.</a:t>
            </a:r>
          </a:p>
          <a:p>
            <a:r>
              <a:rPr lang="ru-RU" dirty="0" smtClean="0"/>
              <a:t>4)      Немыслимо перечислить материалы, из которых животные строят свои дома.</a:t>
            </a:r>
          </a:p>
          <a:p>
            <a:endParaRPr lang="ru-RU" dirty="0"/>
          </a:p>
        </p:txBody>
      </p:sp>
    </p:spTree>
  </p:cSld>
  <p:clrMapOvr>
    <a:masterClrMapping/>
  </p:clrMapOvr>
  <p:transition advClick="0" advTm="1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700" b="1" dirty="0" smtClean="0">
                <a:solidFill>
                  <a:srgbClr val="00B050"/>
                </a:solidFill>
              </a:rPr>
              <a:t>В каком предложении придаточную часть сложноподчиненного предложения </a:t>
            </a:r>
            <a:br>
              <a:rPr lang="ru-RU" sz="2700" b="1" dirty="0" smtClean="0">
                <a:solidFill>
                  <a:srgbClr val="00B050"/>
                </a:solidFill>
              </a:rPr>
            </a:br>
            <a:r>
              <a:rPr lang="ru-RU" sz="2700" b="1" dirty="0" smtClean="0">
                <a:solidFill>
                  <a:srgbClr val="00B050"/>
                </a:solidFill>
              </a:rPr>
              <a:t>нельзя заменить причастным оборотом?</a:t>
            </a:r>
            <a:r>
              <a:rPr lang="ru-RU" b="1" dirty="0" smtClean="0">
                <a:solidFill>
                  <a:srgbClr val="00B050"/>
                </a:solidFill>
              </a:rPr>
              <a:t/>
            </a:r>
            <a:br>
              <a:rPr lang="ru-RU" b="1" dirty="0" smtClean="0">
                <a:solidFill>
                  <a:srgbClr val="00B050"/>
                </a:solidFill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1)      Лягушка в нужный момент обретает форму, которая позволяет ей планировать в воздухе.</a:t>
            </a:r>
          </a:p>
          <a:p>
            <a:r>
              <a:rPr lang="ru-RU" dirty="0" smtClean="0"/>
              <a:t>2)      Известна рыба, которая считалась вымершей десятки миллионов лет назад.</a:t>
            </a:r>
          </a:p>
          <a:p>
            <a:r>
              <a:rPr lang="ru-RU" dirty="0" smtClean="0"/>
              <a:t>3)      Есть порода овец, у которых хвост служит накопителем жира.</a:t>
            </a:r>
          </a:p>
          <a:p>
            <a:r>
              <a:rPr lang="ru-RU" dirty="0" smtClean="0"/>
              <a:t>4)      Дикобраз, который потерял  много игл, ищет способ пополнить организм кальцием. </a:t>
            </a:r>
          </a:p>
          <a:p>
            <a:endParaRPr lang="ru-RU" dirty="0"/>
          </a:p>
        </p:txBody>
      </p:sp>
    </p:spTree>
  </p:cSld>
  <p:clrMapOvr>
    <a:masterClrMapping/>
  </p:clrMapOvr>
  <p:transition advClick="0" advTm="1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-0.33333  E" pathEditMode="relative" ptsTypes="">
                                      <p:cBhvr>
                                        <p:cTn id="11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b="1" dirty="0" smtClean="0">
                <a:solidFill>
                  <a:srgbClr val="00B050"/>
                </a:solidFill>
              </a:rPr>
              <a:t>В каком предложении придаточную часть сложноподчиненного предложения </a:t>
            </a:r>
            <a:br>
              <a:rPr lang="ru-RU" sz="2400" b="1" dirty="0" smtClean="0">
                <a:solidFill>
                  <a:srgbClr val="00B050"/>
                </a:solidFill>
              </a:rPr>
            </a:br>
            <a:r>
              <a:rPr lang="ru-RU" sz="2400" b="1" dirty="0" smtClean="0">
                <a:solidFill>
                  <a:srgbClr val="00B050"/>
                </a:solidFill>
              </a:rPr>
              <a:t>нельзя заменить причастным оборотом?</a:t>
            </a:r>
            <a:br>
              <a:rPr lang="ru-RU" sz="2400" b="1" dirty="0" smtClean="0">
                <a:solidFill>
                  <a:srgbClr val="00B050"/>
                </a:solidFill>
              </a:rPr>
            </a:b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1)      Самки пингвинов сидят на гнездах, которые делают из камешков.</a:t>
            </a:r>
          </a:p>
          <a:p>
            <a:r>
              <a:rPr lang="ru-RU" dirty="0" smtClean="0"/>
              <a:t>2)      На теле выхухолей есть ворсинки, которые предохраняют нежнейший мех от повреждений.</a:t>
            </a:r>
          </a:p>
          <a:p>
            <a:r>
              <a:rPr lang="ru-RU" dirty="0" smtClean="0"/>
              <a:t>3)      Самая выразительная часть тела  выхухолей – хобот, который помогает  им дышать, пить,  есть.</a:t>
            </a:r>
          </a:p>
          <a:p>
            <a:r>
              <a:rPr lang="ru-RU" dirty="0" smtClean="0"/>
              <a:t>4)      В старой книге я прочитал рассказ о скакуне, которого никто не мог обогнать. </a:t>
            </a:r>
          </a:p>
          <a:p>
            <a:endParaRPr lang="ru-RU" dirty="0"/>
          </a:p>
        </p:txBody>
      </p:sp>
    </p:spTree>
  </p:cSld>
  <p:clrMapOvr>
    <a:masterClrMapping/>
  </p:clrMapOvr>
  <p:transition advClick="0" advTm="1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57148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sz="3100" b="1" dirty="0" smtClean="0">
                <a:solidFill>
                  <a:srgbClr val="00B050"/>
                </a:solidFill>
              </a:rPr>
              <a:t>В каком предложении придаточную часть сложноподчиненного предложения </a:t>
            </a:r>
            <a:br>
              <a:rPr lang="ru-RU" sz="3100" b="1" dirty="0" smtClean="0">
                <a:solidFill>
                  <a:srgbClr val="00B050"/>
                </a:solidFill>
              </a:rPr>
            </a:br>
            <a:r>
              <a:rPr lang="ru-RU" sz="3100" b="1" dirty="0" smtClean="0">
                <a:solidFill>
                  <a:srgbClr val="00B050"/>
                </a:solidFill>
              </a:rPr>
              <a:t>нельзя заменить причастным оборотом?</a:t>
            </a:r>
            <a:br>
              <a:rPr lang="ru-RU" sz="3100" b="1" dirty="0" smtClean="0">
                <a:solidFill>
                  <a:srgbClr val="00B050"/>
                </a:solidFill>
              </a:rPr>
            </a:br>
            <a:endParaRPr lang="ru-RU" sz="31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14348" y="2214554"/>
            <a:ext cx="8001056" cy="3424246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/>
              <a:t>1</a:t>
            </a:r>
            <a:r>
              <a:rPr lang="ru-RU" dirty="0" smtClean="0">
                <a:solidFill>
                  <a:schemeClr val="tx1"/>
                </a:solidFill>
              </a:rPr>
              <a:t>)      У зайцев, которые живут среди снегов, ноги имеют большую площадь опоры.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2)       Беличий домик-шар, который проконопачен шерстью, травою и мхом, хорошо держит тепло.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3)      Страус – самая крупная на Земле птица, которая не умеет летать.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4)      Перед поездкой вспоминаю  зверей, которые могут встретиться мне в Африке.                                         </a:t>
            </a:r>
          </a:p>
          <a:p>
            <a:endParaRPr lang="ru-RU" dirty="0"/>
          </a:p>
        </p:txBody>
      </p:sp>
    </p:spTree>
  </p:cSld>
  <p:clrMapOvr>
    <a:masterClrMapping/>
  </p:clrMapOvr>
  <p:transition advClick="0" advTm="1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28662" y="28572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sz="3100" b="1" dirty="0" smtClean="0">
                <a:solidFill>
                  <a:srgbClr val="00B050"/>
                </a:solidFill>
              </a:rPr>
              <a:t>В каком предложении придаточную часть сложноподчиненного предложения </a:t>
            </a:r>
            <a:br>
              <a:rPr lang="ru-RU" sz="3100" b="1" dirty="0" smtClean="0">
                <a:solidFill>
                  <a:srgbClr val="00B050"/>
                </a:solidFill>
              </a:rPr>
            </a:br>
            <a:r>
              <a:rPr lang="ru-RU" sz="3100" b="1" dirty="0" smtClean="0">
                <a:solidFill>
                  <a:srgbClr val="00B050"/>
                </a:solidFill>
              </a:rPr>
              <a:t>нельзя заменить причастным оборотом?</a:t>
            </a:r>
            <a:r>
              <a:rPr lang="ru-RU" b="1" dirty="0" smtClean="0">
                <a:solidFill>
                  <a:srgbClr val="00B050"/>
                </a:solidFill>
              </a:rPr>
              <a:t/>
            </a:r>
            <a:br>
              <a:rPr lang="ru-RU" b="1" dirty="0" smtClean="0">
                <a:solidFill>
                  <a:srgbClr val="00B050"/>
                </a:solidFill>
              </a:rPr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85786" y="1714488"/>
            <a:ext cx="7715304" cy="3924312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1)      Между муравьями разных семейств иногда возникает война, которая длится несколько дней.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2)      У нас были карточки журналистов, которыми нас снабдило местное министерство.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3)      Изысканным блюдом китайской кухни значатся яйца, которые пролежали в земле до почернения.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4)      Австралийский коала, который напоминает медвежонка, кормится листьями эвкалиптов. </a:t>
            </a:r>
          </a:p>
          <a:p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advClick="0" advTm="1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style.fontFamily</p:attrName>
                                        </p:attrNameLst>
                                      </p:cBhvr>
                                      <p:to>
                                        <p:strVal val="Times New Roma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</TotalTime>
  <Words>180</Words>
  <Application>Microsoft Office PowerPoint</Application>
  <PresentationFormat>Экран (4:3)</PresentationFormat>
  <Paragraphs>67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ПОДГОТОВКА К ЕГЭ</vt:lpstr>
      <vt:lpstr>В каком предложении придаточную часть сложноподчиненного предложения  нельзя заменить причастным оборотом? </vt:lpstr>
      <vt:lpstr> В каком предложении придаточную часть сложноподчиненного предложения  нельзя заменить причастным оборотом? </vt:lpstr>
      <vt:lpstr>В каком предложении придаточную часть сложноподчиненного предложения  нельзя заменить причастным оборотом?</vt:lpstr>
      <vt:lpstr>В каком предложении придаточную часть сложноподчиненного предложения  нельзя заменить причастным оборотом? </vt:lpstr>
      <vt:lpstr>В каком предложении придаточную часть сложноподчиненного предложения  нельзя заменить причастным оборотом? </vt:lpstr>
      <vt:lpstr>В каком предложении придаточную часть сложноподчиненного предложения  нельзя заменить причастным оборотом? </vt:lpstr>
      <vt:lpstr>В каком предложении придаточную часть сложноподчиненного предложения  нельзя заменить причастным оборотом? </vt:lpstr>
      <vt:lpstr>В каком предложении придаточную часть сложноподчиненного предложения  нельзя заменить причастным оборотом? </vt:lpstr>
      <vt:lpstr>В каком предложении придаточную часть сложноподчиненного предложения  нельзя заменить причастным оборотом? </vt:lpstr>
      <vt:lpstr>В каком предложении придаточную часть сложноподчиненного предложения  нельзя заменить причастным оборотом? </vt:lpstr>
      <vt:lpstr>ПРОВЕРЬТЕ СВОИ ОТВЕТЫ</vt:lpstr>
    </vt:vector>
  </TitlesOfParts>
  <Manager>мсм</Manager>
  <Company>школа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ПОДГОТОВКА К ЕГЭ</dc:title>
  <dc:creator>Муртаза Игали 2013</dc:creator>
  <cp:lastModifiedBy>муртаза</cp:lastModifiedBy>
  <cp:revision>10</cp:revision>
  <dcterms:created xsi:type="dcterms:W3CDTF">2013-10-31T16:34:48Z</dcterms:created>
  <dcterms:modified xsi:type="dcterms:W3CDTF">2017-09-24T12:45:17Z</dcterms:modified>
</cp:coreProperties>
</file>