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slideshow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7" r:id="rId2"/>
    <p:sldId id="256" r:id="rId3"/>
    <p:sldId id="257" r:id="rId4"/>
    <p:sldId id="258" r:id="rId5"/>
    <p:sldId id="259" r:id="rId6"/>
    <p:sldId id="260" r:id="rId7"/>
    <p:sldId id="261" r:id="rId8"/>
    <p:sldId id="263" r:id="rId9"/>
    <p:sldId id="266" r:id="rId10"/>
    <p:sldId id="267" r:id="rId11"/>
    <p:sldId id="268" r:id="rId12"/>
    <p:sldId id="269" r:id="rId13"/>
    <p:sldId id="270" r:id="rId14"/>
    <p:sldId id="262" r:id="rId15"/>
    <p:sldId id="264" r:id="rId16"/>
    <p:sldId id="276" r:id="rId17"/>
    <p:sldId id="278" r:id="rId18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9C1A5"/>
    <a:srgbClr val="FF0000"/>
    <a:srgbClr val="990099"/>
    <a:srgbClr val="E8AEF0"/>
    <a:srgbClr val="ACF2D9"/>
    <a:srgbClr val="CC3300"/>
    <a:srgbClr val="FDF5E1"/>
    <a:srgbClr val="E8F5F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7" autoAdjust="0"/>
    <p:restoredTop sz="94657" autoAdjust="0"/>
  </p:normalViewPr>
  <p:slideViewPr>
    <p:cSldViewPr>
      <p:cViewPr varScale="1">
        <p:scale>
          <a:sx n="74" d="100"/>
          <a:sy n="74" d="100"/>
        </p:scale>
        <p:origin x="-126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2004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AB6E920-3197-4CDD-BEC1-D03EE14CD53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6CB488-3B6E-4F4C-8B65-7A91A638C60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F12F20-61D9-4B09-8667-F06B4CC237E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E6F513-297A-483D-A8F0-818448D4668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453178-3E8D-4398-9C02-BE2CAE7056B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B0ED47-2ADB-4D6E-8C46-9C5AB9F3464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114BD8-83EE-45B2-B3DC-5397499B8CA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A46842-0DF8-473F-B46C-8FEB87CB719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4F20E3-A055-4BAB-AC23-5BF0DCD6F72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3C4C11-BB63-4027-9EEA-5C0FE618D49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4D6319-A531-4213-B733-47B2382C0A5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FFFCC"/>
            </a:gs>
            <a:gs pos="50000">
              <a:schemeClr val="bg1"/>
            </a:gs>
            <a:gs pos="100000">
              <a:srgbClr val="FFFFCC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>
              <a:defRPr/>
            </a:pPr>
            <a:fld id="{5FC8FA1C-DC64-4D7C-BC04-9F5A2BC0C62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slide" Target="slide9.xml"/><Relationship Id="rId3" Type="http://schemas.openxmlformats.org/officeDocument/2006/relationships/slide" Target="slide6.xml"/><Relationship Id="rId7" Type="http://schemas.openxmlformats.org/officeDocument/2006/relationships/slide" Target="slide4.xml"/><Relationship Id="rId12" Type="http://schemas.openxmlformats.org/officeDocument/2006/relationships/slide" Target="slide11.xml"/><Relationship Id="rId2" Type="http://schemas.openxmlformats.org/officeDocument/2006/relationships/slide" Target="slide7.xml"/><Relationship Id="rId1" Type="http://schemas.openxmlformats.org/officeDocument/2006/relationships/slideLayout" Target="../slideLayouts/slideLayout7.xml"/><Relationship Id="rId6" Type="http://schemas.openxmlformats.org/officeDocument/2006/relationships/slide" Target="slide5.xml"/><Relationship Id="rId11" Type="http://schemas.openxmlformats.org/officeDocument/2006/relationships/slide" Target="slide12.xml"/><Relationship Id="rId5" Type="http://schemas.openxmlformats.org/officeDocument/2006/relationships/slide" Target="slide14.xml"/><Relationship Id="rId10" Type="http://schemas.openxmlformats.org/officeDocument/2006/relationships/slide" Target="slide3.xml"/><Relationship Id="rId4" Type="http://schemas.openxmlformats.org/officeDocument/2006/relationships/slide" Target="slide8.xml"/><Relationship Id="rId9" Type="http://schemas.openxmlformats.org/officeDocument/2006/relationships/slide" Target="slide10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AutoShape 16"/>
          <p:cNvSpPr>
            <a:spLocks noChangeArrowheads="1"/>
          </p:cNvSpPr>
          <p:nvPr/>
        </p:nvSpPr>
        <p:spPr bwMode="auto">
          <a:xfrm rot="999180">
            <a:off x="4356100" y="4076700"/>
            <a:ext cx="4600575" cy="1223963"/>
          </a:xfrm>
          <a:prstGeom prst="foldedCorner">
            <a:avLst>
              <a:gd name="adj" fmla="val 12500"/>
            </a:avLst>
          </a:prstGeom>
          <a:solidFill>
            <a:srgbClr val="ACF2D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051" name="AutoShape 17"/>
          <p:cNvSpPr>
            <a:spLocks noChangeArrowheads="1"/>
          </p:cNvSpPr>
          <p:nvPr/>
        </p:nvSpPr>
        <p:spPr bwMode="auto">
          <a:xfrm rot="433150">
            <a:off x="4787900" y="5445125"/>
            <a:ext cx="2041525" cy="827088"/>
          </a:xfrm>
          <a:prstGeom prst="foldedCorner">
            <a:avLst>
              <a:gd name="adj" fmla="val 12500"/>
            </a:avLst>
          </a:prstGeom>
          <a:solidFill>
            <a:srgbClr val="ACF2D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052" name="AutoShape 18"/>
          <p:cNvSpPr>
            <a:spLocks noChangeArrowheads="1"/>
          </p:cNvSpPr>
          <p:nvPr/>
        </p:nvSpPr>
        <p:spPr bwMode="auto">
          <a:xfrm rot="-553527">
            <a:off x="1258888" y="5300663"/>
            <a:ext cx="3168650" cy="1223962"/>
          </a:xfrm>
          <a:prstGeom prst="foldedCorner">
            <a:avLst>
              <a:gd name="adj" fmla="val 12500"/>
            </a:avLst>
          </a:prstGeom>
          <a:solidFill>
            <a:srgbClr val="ACF2D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053" name="AutoShape 15"/>
          <p:cNvSpPr>
            <a:spLocks noChangeArrowheads="1"/>
          </p:cNvSpPr>
          <p:nvPr/>
        </p:nvSpPr>
        <p:spPr bwMode="auto">
          <a:xfrm rot="-553527">
            <a:off x="377825" y="3860800"/>
            <a:ext cx="3168650" cy="1223963"/>
          </a:xfrm>
          <a:prstGeom prst="foldedCorner">
            <a:avLst>
              <a:gd name="adj" fmla="val 12500"/>
            </a:avLst>
          </a:prstGeom>
          <a:solidFill>
            <a:srgbClr val="ACF2D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054" name="WordArt 4"/>
          <p:cNvSpPr>
            <a:spLocks noChangeArrowheads="1" noChangeShapeType="1" noTextEdit="1"/>
          </p:cNvSpPr>
          <p:nvPr/>
        </p:nvSpPr>
        <p:spPr bwMode="auto">
          <a:xfrm>
            <a:off x="755650" y="908050"/>
            <a:ext cx="7848600" cy="16414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19050">
                  <a:solidFill>
                    <a:srgbClr val="CC33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Impact"/>
              </a:rPr>
              <a:t>Перевод   целых   чисел  </a:t>
            </a:r>
          </a:p>
          <a:p>
            <a:pPr algn="ctr"/>
            <a:r>
              <a:rPr lang="ru-RU" sz="3600" kern="10">
                <a:ln w="19050">
                  <a:solidFill>
                    <a:srgbClr val="CC33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Impact"/>
              </a:rPr>
              <a:t>в 2, 8, 16-ю системы счисления </a:t>
            </a:r>
          </a:p>
        </p:txBody>
      </p:sp>
      <p:sp>
        <p:nvSpPr>
          <p:cNvPr id="2055" name="Text Box 6"/>
          <p:cNvSpPr txBox="1">
            <a:spLocks noChangeArrowheads="1"/>
          </p:cNvSpPr>
          <p:nvPr/>
        </p:nvSpPr>
        <p:spPr bwMode="auto">
          <a:xfrm>
            <a:off x="1403350" y="4581525"/>
            <a:ext cx="439261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ru-RU"/>
          </a:p>
        </p:txBody>
      </p:sp>
      <p:sp>
        <p:nvSpPr>
          <p:cNvPr id="2056" name="Text Box 7"/>
          <p:cNvSpPr txBox="1">
            <a:spLocks noChangeArrowheads="1"/>
          </p:cNvSpPr>
          <p:nvPr/>
        </p:nvSpPr>
        <p:spPr bwMode="auto">
          <a:xfrm rot="896246">
            <a:off x="4389438" y="4581525"/>
            <a:ext cx="4754562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600">
                <a:solidFill>
                  <a:srgbClr val="990099"/>
                </a:solidFill>
              </a:rPr>
              <a:t>0123456789</a:t>
            </a:r>
            <a:r>
              <a:rPr lang="en-US" sz="3600">
                <a:solidFill>
                  <a:srgbClr val="990099"/>
                </a:solidFill>
              </a:rPr>
              <a:t>ABCDEF</a:t>
            </a:r>
            <a:endParaRPr lang="ru-RU" sz="3600">
              <a:solidFill>
                <a:srgbClr val="990099"/>
              </a:solidFill>
            </a:endParaRPr>
          </a:p>
        </p:txBody>
      </p:sp>
      <p:sp>
        <p:nvSpPr>
          <p:cNvPr id="2057" name="Text Box 8"/>
          <p:cNvSpPr txBox="1">
            <a:spLocks noChangeArrowheads="1"/>
          </p:cNvSpPr>
          <p:nvPr/>
        </p:nvSpPr>
        <p:spPr bwMode="auto">
          <a:xfrm rot="-442020">
            <a:off x="755650" y="4292600"/>
            <a:ext cx="3024188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600">
                <a:solidFill>
                  <a:srgbClr val="663300"/>
                </a:solidFill>
              </a:rPr>
              <a:t>0123456789</a:t>
            </a:r>
          </a:p>
        </p:txBody>
      </p:sp>
      <p:sp>
        <p:nvSpPr>
          <p:cNvPr id="2058" name="Text Box 9"/>
          <p:cNvSpPr txBox="1">
            <a:spLocks noChangeArrowheads="1"/>
          </p:cNvSpPr>
          <p:nvPr/>
        </p:nvSpPr>
        <p:spPr bwMode="auto">
          <a:xfrm rot="-442020">
            <a:off x="1763713" y="5445125"/>
            <a:ext cx="3024187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600">
                <a:solidFill>
                  <a:schemeClr val="accent2"/>
                </a:solidFill>
              </a:rPr>
              <a:t>01234567</a:t>
            </a:r>
          </a:p>
        </p:txBody>
      </p:sp>
      <p:sp>
        <p:nvSpPr>
          <p:cNvPr id="2059" name="Text Box 10"/>
          <p:cNvSpPr txBox="1">
            <a:spLocks noChangeArrowheads="1"/>
          </p:cNvSpPr>
          <p:nvPr/>
        </p:nvSpPr>
        <p:spPr bwMode="auto">
          <a:xfrm rot="639291">
            <a:off x="5219700" y="5516563"/>
            <a:ext cx="3024188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600">
                <a:solidFill>
                  <a:srgbClr val="FF0000"/>
                </a:solidFill>
              </a:rPr>
              <a:t>01</a:t>
            </a:r>
          </a:p>
        </p:txBody>
      </p:sp>
      <p:sp>
        <p:nvSpPr>
          <p:cNvPr id="2060" name="Text Box 11"/>
          <p:cNvSpPr txBox="1">
            <a:spLocks noChangeArrowheads="1"/>
          </p:cNvSpPr>
          <p:nvPr/>
        </p:nvSpPr>
        <p:spPr bwMode="auto">
          <a:xfrm rot="1036904">
            <a:off x="4859338" y="4076700"/>
            <a:ext cx="31765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>
                <a:solidFill>
                  <a:srgbClr val="990099"/>
                </a:solidFill>
              </a:rPr>
              <a:t>шестнадцатеричная</a:t>
            </a:r>
          </a:p>
        </p:txBody>
      </p:sp>
      <p:sp>
        <p:nvSpPr>
          <p:cNvPr id="2061" name="Text Box 12"/>
          <p:cNvSpPr txBox="1">
            <a:spLocks noChangeArrowheads="1"/>
          </p:cNvSpPr>
          <p:nvPr/>
        </p:nvSpPr>
        <p:spPr bwMode="auto">
          <a:xfrm rot="-383269">
            <a:off x="971550" y="3933825"/>
            <a:ext cx="2089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>
                <a:solidFill>
                  <a:srgbClr val="663300"/>
                </a:solidFill>
              </a:rPr>
              <a:t>десятичная</a:t>
            </a:r>
          </a:p>
        </p:txBody>
      </p:sp>
      <p:sp>
        <p:nvSpPr>
          <p:cNvPr id="2062" name="Text Box 13"/>
          <p:cNvSpPr txBox="1">
            <a:spLocks noChangeArrowheads="1"/>
          </p:cNvSpPr>
          <p:nvPr/>
        </p:nvSpPr>
        <p:spPr bwMode="auto">
          <a:xfrm rot="720688">
            <a:off x="5148263" y="5876925"/>
            <a:ext cx="18002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>
                <a:solidFill>
                  <a:srgbClr val="FF0000"/>
                </a:solidFill>
              </a:rPr>
              <a:t>двоичная</a:t>
            </a:r>
          </a:p>
        </p:txBody>
      </p:sp>
      <p:sp>
        <p:nvSpPr>
          <p:cNvPr id="2063" name="Text Box 14"/>
          <p:cNvSpPr txBox="1">
            <a:spLocks noChangeArrowheads="1"/>
          </p:cNvSpPr>
          <p:nvPr/>
        </p:nvSpPr>
        <p:spPr bwMode="auto">
          <a:xfrm rot="-309305">
            <a:off x="2047875" y="5997575"/>
            <a:ext cx="2362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>
                <a:solidFill>
                  <a:schemeClr val="accent2"/>
                </a:solidFill>
              </a:rPr>
              <a:t>восьмеричная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 Box 2"/>
          <p:cNvSpPr txBox="1">
            <a:spLocks noChangeArrowheads="1"/>
          </p:cNvSpPr>
          <p:nvPr/>
        </p:nvSpPr>
        <p:spPr bwMode="auto">
          <a:xfrm>
            <a:off x="395288" y="333375"/>
            <a:ext cx="856932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 b="1">
                <a:solidFill>
                  <a:srgbClr val="CC3300"/>
                </a:solidFill>
              </a:rPr>
              <a:t>Перевод чисел из </a:t>
            </a:r>
            <a:r>
              <a:rPr lang="en-US" sz="2800" b="1">
                <a:solidFill>
                  <a:srgbClr val="CC3300"/>
                </a:solidFill>
              </a:rPr>
              <a:t>8</a:t>
            </a:r>
            <a:r>
              <a:rPr lang="ru-RU" sz="2400" b="1">
                <a:solidFill>
                  <a:srgbClr val="CC3300"/>
                </a:solidFill>
              </a:rPr>
              <a:t>-ой системы счисления в </a:t>
            </a:r>
            <a:r>
              <a:rPr lang="en-US" sz="2800" b="1">
                <a:solidFill>
                  <a:srgbClr val="CC3300"/>
                </a:solidFill>
              </a:rPr>
              <a:t>10</a:t>
            </a:r>
            <a:r>
              <a:rPr lang="ru-RU" sz="2400" b="1">
                <a:solidFill>
                  <a:srgbClr val="CC3300"/>
                </a:solidFill>
              </a:rPr>
              <a:t>-ую</a:t>
            </a:r>
          </a:p>
        </p:txBody>
      </p:sp>
      <p:pic>
        <p:nvPicPr>
          <p:cNvPr id="11267" name="Picture 3" descr="08сс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AFAFA"/>
              </a:clrFrom>
              <a:clrTo>
                <a:srgbClr val="FAFAFA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484438" y="1773238"/>
            <a:ext cx="4465637" cy="1474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268" name="Text Box 4"/>
          <p:cNvSpPr txBox="1">
            <a:spLocks noChangeArrowheads="1"/>
          </p:cNvSpPr>
          <p:nvPr/>
        </p:nvSpPr>
        <p:spPr bwMode="auto">
          <a:xfrm>
            <a:off x="5867400" y="4940300"/>
            <a:ext cx="2808288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/>
              <a:t>56</a:t>
            </a:r>
            <a:r>
              <a:rPr lang="en-US" sz="2800" b="1" baseline="-25000"/>
              <a:t>8</a:t>
            </a:r>
            <a:r>
              <a:rPr lang="ru-RU" sz="2800" b="1">
                <a:cs typeface="Arial" charset="0"/>
              </a:rPr>
              <a:t>→</a:t>
            </a:r>
            <a:r>
              <a:rPr lang="en-US" sz="2800" b="1">
                <a:cs typeface="Arial" charset="0"/>
              </a:rPr>
              <a:t>46</a:t>
            </a:r>
            <a:r>
              <a:rPr lang="en-US" sz="2800" b="1" baseline="-25000">
                <a:cs typeface="Arial" charset="0"/>
              </a:rPr>
              <a:t>10</a:t>
            </a:r>
            <a:endParaRPr lang="ru-RU" sz="2800" b="1" baseline="-25000">
              <a:cs typeface="Arial" charset="0"/>
            </a:endParaRPr>
          </a:p>
        </p:txBody>
      </p:sp>
      <p:sp>
        <p:nvSpPr>
          <p:cNvPr id="11269" name="AutoShape 6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0" y="0"/>
            <a:ext cx="431800" cy="433388"/>
          </a:xfrm>
          <a:prstGeom prst="actionButtonBackPrevious">
            <a:avLst/>
          </a:prstGeom>
          <a:gradFill rotWithShape="1">
            <a:gsLst>
              <a:gs pos="0">
                <a:srgbClr val="FFFFCC"/>
              </a:gs>
              <a:gs pos="50000">
                <a:srgbClr val="FF9900"/>
              </a:gs>
              <a:gs pos="100000">
                <a:srgbClr val="FFFFCC"/>
              </a:gs>
            </a:gsLst>
            <a:lin ang="0" scaled="1"/>
          </a:gradFill>
          <a:ln w="9525">
            <a:solidFill>
              <a:srgbClr val="FF99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ext Box 2"/>
          <p:cNvSpPr txBox="1">
            <a:spLocks noChangeArrowheads="1"/>
          </p:cNvSpPr>
          <p:nvPr/>
        </p:nvSpPr>
        <p:spPr bwMode="auto">
          <a:xfrm>
            <a:off x="395288" y="333375"/>
            <a:ext cx="856932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 b="1">
                <a:solidFill>
                  <a:srgbClr val="CC3300"/>
                </a:solidFill>
              </a:rPr>
              <a:t>Перевод чисел из </a:t>
            </a:r>
            <a:r>
              <a:rPr lang="en-US" sz="2800" b="1">
                <a:solidFill>
                  <a:srgbClr val="CC3300"/>
                </a:solidFill>
              </a:rPr>
              <a:t>8</a:t>
            </a:r>
            <a:r>
              <a:rPr lang="ru-RU" sz="2400" b="1">
                <a:solidFill>
                  <a:srgbClr val="CC3300"/>
                </a:solidFill>
              </a:rPr>
              <a:t>-ой системы счисления в </a:t>
            </a:r>
            <a:r>
              <a:rPr lang="en-US" sz="2800" b="1">
                <a:solidFill>
                  <a:srgbClr val="CC3300"/>
                </a:solidFill>
              </a:rPr>
              <a:t>16</a:t>
            </a:r>
            <a:r>
              <a:rPr lang="ru-RU" sz="2400" b="1">
                <a:solidFill>
                  <a:srgbClr val="CC3300"/>
                </a:solidFill>
              </a:rPr>
              <a:t>-ую</a:t>
            </a:r>
          </a:p>
        </p:txBody>
      </p:sp>
      <p:pic>
        <p:nvPicPr>
          <p:cNvPr id="12291" name="Picture 3" descr="09сс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AFAFA"/>
              </a:clrFrom>
              <a:clrTo>
                <a:srgbClr val="FAFAFA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979613" y="1916113"/>
            <a:ext cx="4892675" cy="1414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292" name="Text Box 4"/>
          <p:cNvSpPr txBox="1">
            <a:spLocks noChangeArrowheads="1"/>
          </p:cNvSpPr>
          <p:nvPr/>
        </p:nvSpPr>
        <p:spPr bwMode="auto">
          <a:xfrm>
            <a:off x="5867400" y="4940300"/>
            <a:ext cx="2808288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/>
              <a:t>56</a:t>
            </a:r>
            <a:r>
              <a:rPr lang="en-US" sz="2800" b="1" baseline="-25000"/>
              <a:t>8</a:t>
            </a:r>
            <a:r>
              <a:rPr lang="ru-RU" sz="2800" b="1">
                <a:cs typeface="Arial" charset="0"/>
              </a:rPr>
              <a:t>→</a:t>
            </a:r>
            <a:r>
              <a:rPr lang="en-US" sz="2800" b="1">
                <a:cs typeface="Arial" charset="0"/>
              </a:rPr>
              <a:t>2E</a:t>
            </a:r>
            <a:r>
              <a:rPr lang="en-US" sz="2800" b="1" baseline="-25000">
                <a:cs typeface="Arial" charset="0"/>
              </a:rPr>
              <a:t>16</a:t>
            </a:r>
            <a:endParaRPr lang="ru-RU" sz="2800" b="1" baseline="-25000">
              <a:cs typeface="Arial" charset="0"/>
            </a:endParaRPr>
          </a:p>
        </p:txBody>
      </p:sp>
      <p:sp>
        <p:nvSpPr>
          <p:cNvPr id="12293" name="AutoShape 6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0" y="0"/>
            <a:ext cx="431800" cy="433388"/>
          </a:xfrm>
          <a:prstGeom prst="actionButtonBackPrevious">
            <a:avLst/>
          </a:prstGeom>
          <a:gradFill rotWithShape="1">
            <a:gsLst>
              <a:gs pos="0">
                <a:srgbClr val="FFFFCC"/>
              </a:gs>
              <a:gs pos="50000">
                <a:srgbClr val="FF9900"/>
              </a:gs>
              <a:gs pos="100000">
                <a:srgbClr val="FFFFCC"/>
              </a:gs>
            </a:gsLst>
            <a:lin ang="0" scaled="1"/>
          </a:gradFill>
          <a:ln w="9525">
            <a:solidFill>
              <a:srgbClr val="FF99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 Box 2"/>
          <p:cNvSpPr txBox="1">
            <a:spLocks noChangeArrowheads="1"/>
          </p:cNvSpPr>
          <p:nvPr/>
        </p:nvSpPr>
        <p:spPr bwMode="auto">
          <a:xfrm>
            <a:off x="395288" y="333375"/>
            <a:ext cx="856932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 b="1">
                <a:solidFill>
                  <a:srgbClr val="CC3300"/>
                </a:solidFill>
              </a:rPr>
              <a:t>Перевод чисел из </a:t>
            </a:r>
            <a:r>
              <a:rPr lang="ru-RU" sz="2800" b="1">
                <a:solidFill>
                  <a:srgbClr val="CC3300"/>
                </a:solidFill>
              </a:rPr>
              <a:t>1</a:t>
            </a:r>
            <a:r>
              <a:rPr lang="en-US" sz="2800" b="1">
                <a:solidFill>
                  <a:srgbClr val="CC3300"/>
                </a:solidFill>
              </a:rPr>
              <a:t>6</a:t>
            </a:r>
            <a:r>
              <a:rPr lang="ru-RU" sz="2400" b="1">
                <a:solidFill>
                  <a:srgbClr val="CC3300"/>
                </a:solidFill>
              </a:rPr>
              <a:t>-ой системы счисления в </a:t>
            </a:r>
            <a:r>
              <a:rPr lang="ru-RU" sz="2800" b="1">
                <a:solidFill>
                  <a:srgbClr val="CC3300"/>
                </a:solidFill>
              </a:rPr>
              <a:t>2</a:t>
            </a:r>
            <a:r>
              <a:rPr lang="ru-RU" sz="2400" b="1">
                <a:solidFill>
                  <a:srgbClr val="CC3300"/>
                </a:solidFill>
              </a:rPr>
              <a:t>-ую</a:t>
            </a:r>
          </a:p>
        </p:txBody>
      </p:sp>
      <p:pic>
        <p:nvPicPr>
          <p:cNvPr id="13315" name="Picture 3" descr="10сс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AFAFA"/>
              </a:clrFrom>
              <a:clrTo>
                <a:srgbClr val="FAFAFA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619250" y="1628775"/>
            <a:ext cx="6119813" cy="1550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316" name="Text Box 4"/>
          <p:cNvSpPr txBox="1">
            <a:spLocks noChangeArrowheads="1"/>
          </p:cNvSpPr>
          <p:nvPr/>
        </p:nvSpPr>
        <p:spPr bwMode="auto">
          <a:xfrm>
            <a:off x="5867400" y="4940300"/>
            <a:ext cx="2808288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cs typeface="Arial" charset="0"/>
              </a:rPr>
              <a:t>2E</a:t>
            </a:r>
            <a:r>
              <a:rPr lang="en-US" sz="2800" b="1" baseline="-25000">
                <a:cs typeface="Arial" charset="0"/>
              </a:rPr>
              <a:t>16</a:t>
            </a:r>
            <a:r>
              <a:rPr lang="ru-RU" sz="2800" b="1">
                <a:cs typeface="Arial" charset="0"/>
              </a:rPr>
              <a:t>→</a:t>
            </a:r>
            <a:r>
              <a:rPr lang="en-US" sz="2800" b="1"/>
              <a:t>101110 </a:t>
            </a:r>
            <a:r>
              <a:rPr lang="en-US" sz="2800" b="1" baseline="-25000"/>
              <a:t>2</a:t>
            </a:r>
            <a:endParaRPr lang="ru-RU" sz="2800" b="1" baseline="-25000"/>
          </a:p>
        </p:txBody>
      </p:sp>
      <p:sp>
        <p:nvSpPr>
          <p:cNvPr id="13317" name="AutoShape 6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0" y="0"/>
            <a:ext cx="431800" cy="433388"/>
          </a:xfrm>
          <a:prstGeom prst="actionButtonBackPrevious">
            <a:avLst/>
          </a:prstGeom>
          <a:gradFill rotWithShape="1">
            <a:gsLst>
              <a:gs pos="0">
                <a:srgbClr val="FFFFCC"/>
              </a:gs>
              <a:gs pos="50000">
                <a:srgbClr val="FF9900"/>
              </a:gs>
              <a:gs pos="100000">
                <a:srgbClr val="FFFFCC"/>
              </a:gs>
            </a:gsLst>
            <a:lin ang="0" scaled="1"/>
          </a:gradFill>
          <a:ln w="9525">
            <a:solidFill>
              <a:srgbClr val="FF99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 Box 2"/>
          <p:cNvSpPr txBox="1">
            <a:spLocks noChangeArrowheads="1"/>
          </p:cNvSpPr>
          <p:nvPr/>
        </p:nvSpPr>
        <p:spPr bwMode="auto">
          <a:xfrm>
            <a:off x="395288" y="333375"/>
            <a:ext cx="856932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 b="1">
                <a:solidFill>
                  <a:srgbClr val="CC3300"/>
                </a:solidFill>
              </a:rPr>
              <a:t>Перевод чисел из </a:t>
            </a:r>
            <a:r>
              <a:rPr lang="en-US" sz="2800" b="1">
                <a:solidFill>
                  <a:srgbClr val="CC3300"/>
                </a:solidFill>
              </a:rPr>
              <a:t>8</a:t>
            </a:r>
            <a:r>
              <a:rPr lang="ru-RU" sz="2400" b="1">
                <a:solidFill>
                  <a:srgbClr val="CC3300"/>
                </a:solidFill>
              </a:rPr>
              <a:t>-ой системы счисления в </a:t>
            </a:r>
            <a:r>
              <a:rPr lang="ru-RU" sz="2800" b="1">
                <a:solidFill>
                  <a:srgbClr val="CC3300"/>
                </a:solidFill>
              </a:rPr>
              <a:t>2</a:t>
            </a:r>
            <a:r>
              <a:rPr lang="ru-RU" sz="2400" b="1">
                <a:solidFill>
                  <a:srgbClr val="CC3300"/>
                </a:solidFill>
              </a:rPr>
              <a:t>-ую</a:t>
            </a:r>
          </a:p>
        </p:txBody>
      </p:sp>
      <p:pic>
        <p:nvPicPr>
          <p:cNvPr id="14339" name="Picture 3" descr="07сс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AFAFA"/>
              </a:clrFrom>
              <a:clrTo>
                <a:srgbClr val="FAFAFA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555875" y="2060575"/>
            <a:ext cx="3889375" cy="1298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40" name="Text Box 4"/>
          <p:cNvSpPr txBox="1">
            <a:spLocks noChangeArrowheads="1"/>
          </p:cNvSpPr>
          <p:nvPr/>
        </p:nvSpPr>
        <p:spPr bwMode="auto">
          <a:xfrm>
            <a:off x="5867400" y="4940300"/>
            <a:ext cx="2808288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cs typeface="Arial" charset="0"/>
              </a:rPr>
              <a:t>56</a:t>
            </a:r>
            <a:r>
              <a:rPr lang="en-US" sz="2800" b="1" baseline="-25000">
                <a:cs typeface="Arial" charset="0"/>
              </a:rPr>
              <a:t>8</a:t>
            </a:r>
            <a:r>
              <a:rPr lang="en-US" sz="2800" b="1"/>
              <a:t> </a:t>
            </a:r>
            <a:r>
              <a:rPr lang="ru-RU" sz="2800" b="1">
                <a:cs typeface="Arial" charset="0"/>
              </a:rPr>
              <a:t>→</a:t>
            </a:r>
            <a:r>
              <a:rPr lang="en-US" sz="2800" b="1"/>
              <a:t> 101110</a:t>
            </a:r>
            <a:r>
              <a:rPr lang="en-US" sz="2800" b="1" baseline="-25000"/>
              <a:t>2</a:t>
            </a:r>
            <a:endParaRPr lang="ru-RU" sz="2800" b="1" baseline="-25000"/>
          </a:p>
        </p:txBody>
      </p:sp>
      <p:sp>
        <p:nvSpPr>
          <p:cNvPr id="14341" name="AutoShape 7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0" y="0"/>
            <a:ext cx="431800" cy="433388"/>
          </a:xfrm>
          <a:prstGeom prst="actionButtonBackPrevious">
            <a:avLst/>
          </a:prstGeom>
          <a:gradFill rotWithShape="1">
            <a:gsLst>
              <a:gs pos="0">
                <a:srgbClr val="FFFFCC"/>
              </a:gs>
              <a:gs pos="50000">
                <a:srgbClr val="FF9900"/>
              </a:gs>
              <a:gs pos="100000">
                <a:srgbClr val="FFFFCC"/>
              </a:gs>
            </a:gsLst>
            <a:lin ang="0" scaled="1"/>
          </a:gradFill>
          <a:ln w="9525">
            <a:solidFill>
              <a:srgbClr val="FF99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 Box 4"/>
          <p:cNvSpPr txBox="1">
            <a:spLocks noChangeArrowheads="1"/>
          </p:cNvSpPr>
          <p:nvPr/>
        </p:nvSpPr>
        <p:spPr bwMode="auto">
          <a:xfrm>
            <a:off x="5867400" y="4940300"/>
            <a:ext cx="2808288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/>
              <a:t>2E</a:t>
            </a:r>
            <a:r>
              <a:rPr lang="en-US" sz="2800" b="1" baseline="-25000"/>
              <a:t>16</a:t>
            </a:r>
            <a:r>
              <a:rPr lang="ru-RU" sz="2800" b="1">
                <a:cs typeface="Arial" charset="0"/>
              </a:rPr>
              <a:t>→</a:t>
            </a:r>
            <a:r>
              <a:rPr lang="en-US" sz="2800" b="1"/>
              <a:t> </a:t>
            </a:r>
            <a:r>
              <a:rPr lang="en-US" sz="2800" b="1">
                <a:cs typeface="Arial" charset="0"/>
              </a:rPr>
              <a:t>46</a:t>
            </a:r>
            <a:r>
              <a:rPr lang="en-US" sz="2800" b="1" baseline="-25000">
                <a:cs typeface="Arial" charset="0"/>
              </a:rPr>
              <a:t>10</a:t>
            </a:r>
            <a:endParaRPr lang="ru-RU" sz="2800" b="1" baseline="-25000">
              <a:cs typeface="Arial" charset="0"/>
            </a:endParaRPr>
          </a:p>
        </p:txBody>
      </p:sp>
      <p:sp>
        <p:nvSpPr>
          <p:cNvPr id="15363" name="Text Box 5"/>
          <p:cNvSpPr txBox="1">
            <a:spLocks noChangeArrowheads="1"/>
          </p:cNvSpPr>
          <p:nvPr/>
        </p:nvSpPr>
        <p:spPr bwMode="auto">
          <a:xfrm>
            <a:off x="395288" y="333375"/>
            <a:ext cx="856932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 b="1">
                <a:solidFill>
                  <a:srgbClr val="CC3300"/>
                </a:solidFill>
              </a:rPr>
              <a:t>Перевод чисел из </a:t>
            </a:r>
            <a:r>
              <a:rPr lang="en-US" sz="2800" b="1">
                <a:solidFill>
                  <a:srgbClr val="CC3300"/>
                </a:solidFill>
              </a:rPr>
              <a:t>16</a:t>
            </a:r>
            <a:r>
              <a:rPr lang="ru-RU" sz="2400" b="1">
                <a:solidFill>
                  <a:srgbClr val="CC3300"/>
                </a:solidFill>
              </a:rPr>
              <a:t>-ой системы счисления в </a:t>
            </a:r>
            <a:r>
              <a:rPr lang="en-US" sz="2800" b="1">
                <a:solidFill>
                  <a:srgbClr val="CC3300"/>
                </a:solidFill>
              </a:rPr>
              <a:t>10</a:t>
            </a:r>
            <a:r>
              <a:rPr lang="ru-RU" sz="2400" b="1">
                <a:solidFill>
                  <a:srgbClr val="CC3300"/>
                </a:solidFill>
              </a:rPr>
              <a:t>-ую</a:t>
            </a:r>
          </a:p>
        </p:txBody>
      </p:sp>
      <p:pic>
        <p:nvPicPr>
          <p:cNvPr id="15364" name="Picture 7" descr="12сс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AFAFA"/>
              </a:clrFrom>
              <a:clrTo>
                <a:srgbClr val="FAFAFA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763713" y="2060575"/>
            <a:ext cx="3556000" cy="153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365" name="AutoShape 9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0" y="0"/>
            <a:ext cx="431800" cy="433388"/>
          </a:xfrm>
          <a:prstGeom prst="actionButtonBackPrevious">
            <a:avLst/>
          </a:prstGeom>
          <a:gradFill rotWithShape="1">
            <a:gsLst>
              <a:gs pos="0">
                <a:srgbClr val="FFFFCC"/>
              </a:gs>
              <a:gs pos="50000">
                <a:srgbClr val="FF9900"/>
              </a:gs>
              <a:gs pos="100000">
                <a:srgbClr val="FFFFCC"/>
              </a:gs>
            </a:gsLst>
            <a:lin ang="0" scaled="1"/>
          </a:gradFill>
          <a:ln w="9525">
            <a:solidFill>
              <a:srgbClr val="FF99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Box 2"/>
          <p:cNvSpPr txBox="1">
            <a:spLocks noChangeArrowheads="1"/>
          </p:cNvSpPr>
          <p:nvPr/>
        </p:nvSpPr>
        <p:spPr bwMode="auto">
          <a:xfrm>
            <a:off x="574675" y="1412875"/>
            <a:ext cx="8569325" cy="915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b="1">
                <a:solidFill>
                  <a:srgbClr val="663300"/>
                </a:solidFill>
              </a:rPr>
              <a:t>Над числами в двоичной системе счисления можно выполнять арифметические действия.</a:t>
            </a:r>
            <a:br>
              <a:rPr lang="ru-RU" b="1">
                <a:solidFill>
                  <a:srgbClr val="663300"/>
                </a:solidFill>
              </a:rPr>
            </a:br>
            <a:r>
              <a:rPr lang="ru-RU" b="1">
                <a:solidFill>
                  <a:srgbClr val="663300"/>
                </a:solidFill>
              </a:rPr>
              <a:t>При этом используются следующие таблицы:</a:t>
            </a:r>
          </a:p>
        </p:txBody>
      </p:sp>
      <p:sp>
        <p:nvSpPr>
          <p:cNvPr id="16387" name="Text Box 3"/>
          <p:cNvSpPr txBox="1">
            <a:spLocks noChangeArrowheads="1"/>
          </p:cNvSpPr>
          <p:nvPr/>
        </p:nvSpPr>
        <p:spPr bwMode="auto">
          <a:xfrm>
            <a:off x="755650" y="260350"/>
            <a:ext cx="7561263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 b="1">
                <a:solidFill>
                  <a:srgbClr val="FF0000"/>
                </a:solidFill>
              </a:rPr>
              <a:t>Арифметические действия в двоичной системе счисления</a:t>
            </a:r>
          </a:p>
        </p:txBody>
      </p:sp>
      <p:pic>
        <p:nvPicPr>
          <p:cNvPr id="16388" name="Picture 4" descr="0987-10=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750" y="2852738"/>
            <a:ext cx="7791450" cy="264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ext Box 2"/>
          <p:cNvSpPr txBox="1">
            <a:spLocks noChangeArrowheads="1"/>
          </p:cNvSpPr>
          <p:nvPr/>
        </p:nvSpPr>
        <p:spPr bwMode="auto">
          <a:xfrm>
            <a:off x="395288" y="333375"/>
            <a:ext cx="856932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 b="1">
                <a:solidFill>
                  <a:srgbClr val="CC3300"/>
                </a:solidFill>
              </a:rPr>
              <a:t>Перевод дробных чисел из </a:t>
            </a:r>
            <a:r>
              <a:rPr lang="ru-RU" sz="2800" b="1">
                <a:solidFill>
                  <a:srgbClr val="CC3300"/>
                </a:solidFill>
              </a:rPr>
              <a:t>10</a:t>
            </a:r>
            <a:r>
              <a:rPr lang="ru-RU" sz="2400" b="1">
                <a:solidFill>
                  <a:srgbClr val="CC3300"/>
                </a:solidFill>
              </a:rPr>
              <a:t>-ой  системы в </a:t>
            </a:r>
            <a:r>
              <a:rPr lang="ru-RU" sz="2800" b="1">
                <a:solidFill>
                  <a:srgbClr val="CC3300"/>
                </a:solidFill>
              </a:rPr>
              <a:t>2</a:t>
            </a:r>
            <a:r>
              <a:rPr lang="ru-RU" sz="2400" b="1">
                <a:solidFill>
                  <a:srgbClr val="CC3300"/>
                </a:solidFill>
              </a:rPr>
              <a:t>-ую</a:t>
            </a:r>
          </a:p>
        </p:txBody>
      </p:sp>
      <p:sp>
        <p:nvSpPr>
          <p:cNvPr id="17411" name="Text Box 3"/>
          <p:cNvSpPr txBox="1">
            <a:spLocks noChangeArrowheads="1"/>
          </p:cNvSpPr>
          <p:nvPr/>
        </p:nvSpPr>
        <p:spPr bwMode="auto">
          <a:xfrm>
            <a:off x="684213" y="1773238"/>
            <a:ext cx="7705725" cy="3662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/>
              <a:t>Перевод дробного числа из десятичной системы счисления в двоичную осуществляется по следующему алгоритму: </a:t>
            </a:r>
          </a:p>
          <a:p>
            <a:r>
              <a:rPr lang="ru-RU"/>
              <a:t>Вначале переводится целая часть десятичной дроби в двоичную систему счисления; </a:t>
            </a:r>
          </a:p>
          <a:p>
            <a:r>
              <a:rPr lang="ru-RU"/>
              <a:t>Затем дробная часть десятичной дроби умножается на основание двоичной системы счисления; </a:t>
            </a:r>
          </a:p>
          <a:p>
            <a:r>
              <a:rPr lang="ru-RU"/>
              <a:t>В полученном произведении выделяется целая часть, которая принимается в качестве значения первого после запятой разряда числа в двоичной системе счисления; </a:t>
            </a:r>
          </a:p>
          <a:p>
            <a:r>
              <a:rPr lang="ru-RU"/>
              <a:t>Алгоритм завершается, если дробная часть полученного произведения равна нулю или если достигнута требуемая точность вычислений. В противном случае вычисления продолжаются с предыдущего шага. 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17"/>
          <p:cNvSpPr>
            <a:spLocks noChangeArrowheads="1"/>
          </p:cNvSpPr>
          <p:nvPr/>
        </p:nvSpPr>
        <p:spPr bwMode="auto">
          <a:xfrm>
            <a:off x="5292725" y="2636838"/>
            <a:ext cx="1295400" cy="287337"/>
          </a:xfrm>
          <a:prstGeom prst="rect">
            <a:avLst/>
          </a:prstGeom>
          <a:solidFill>
            <a:srgbClr val="FDF5E1"/>
          </a:solidFill>
          <a:ln w="9525">
            <a:solidFill>
              <a:srgbClr val="CC33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8435" name="Rectangle 16"/>
          <p:cNvSpPr>
            <a:spLocks noChangeArrowheads="1"/>
          </p:cNvSpPr>
          <p:nvPr/>
        </p:nvSpPr>
        <p:spPr bwMode="auto">
          <a:xfrm>
            <a:off x="1619250" y="1916113"/>
            <a:ext cx="144463" cy="4752975"/>
          </a:xfrm>
          <a:prstGeom prst="rect">
            <a:avLst/>
          </a:prstGeom>
          <a:solidFill>
            <a:srgbClr val="FDF5E1"/>
          </a:solidFill>
          <a:ln w="9525">
            <a:solidFill>
              <a:srgbClr val="CC33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8436" name="Text Box 4"/>
          <p:cNvSpPr txBox="1">
            <a:spLocks noChangeArrowheads="1"/>
          </p:cNvSpPr>
          <p:nvPr/>
        </p:nvSpPr>
        <p:spPr bwMode="auto">
          <a:xfrm>
            <a:off x="611188" y="0"/>
            <a:ext cx="8064500" cy="7056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b="1"/>
              <a:t>Пример:</a:t>
            </a:r>
            <a:r>
              <a:rPr lang="ru-RU"/>
              <a:t> Требуется перевести дробное десятичное число 206,116 в дробное двоичное число. </a:t>
            </a:r>
          </a:p>
          <a:p>
            <a:r>
              <a:rPr lang="ru-RU"/>
              <a:t>Перевод целой части дает </a:t>
            </a:r>
            <a:r>
              <a:rPr lang="ru-RU" b="1"/>
              <a:t>206</a:t>
            </a:r>
            <a:r>
              <a:rPr lang="ru-RU" b="1" baseline="-25000"/>
              <a:t>10</a:t>
            </a:r>
            <a:r>
              <a:rPr lang="ru-RU" b="1"/>
              <a:t>=11001110</a:t>
            </a:r>
            <a:r>
              <a:rPr lang="ru-RU" b="1" baseline="-25000"/>
              <a:t>2</a:t>
            </a:r>
            <a:r>
              <a:rPr lang="ru-RU"/>
              <a:t> по ранее описанным алгоритмам; дробную часть умножаем на основание </a:t>
            </a:r>
            <a:r>
              <a:rPr lang="ru-RU" b="1"/>
              <a:t>2</a:t>
            </a:r>
            <a:r>
              <a:rPr lang="ru-RU"/>
              <a:t>, занося целые части произведения в разряды после запятой искомого дробного двоичного числа: </a:t>
            </a:r>
          </a:p>
          <a:p>
            <a:endParaRPr lang="ru-RU"/>
          </a:p>
          <a:p>
            <a:r>
              <a:rPr lang="ru-RU"/>
              <a:t>.</a:t>
            </a:r>
            <a:r>
              <a:rPr lang="ru-RU" sz="1600"/>
              <a:t>116 • 2 = </a:t>
            </a:r>
            <a:r>
              <a:rPr lang="ru-RU" sz="1600" b="1"/>
              <a:t>0</a:t>
            </a:r>
            <a:r>
              <a:rPr lang="ru-RU" sz="1600"/>
              <a:t>.232</a:t>
            </a:r>
          </a:p>
          <a:p>
            <a:endParaRPr lang="ru-RU" sz="1600"/>
          </a:p>
          <a:p>
            <a:r>
              <a:rPr lang="ru-RU" sz="1600"/>
              <a:t>.232 • 2 = </a:t>
            </a:r>
            <a:r>
              <a:rPr lang="ru-RU" sz="1600" b="1"/>
              <a:t>0</a:t>
            </a:r>
            <a:r>
              <a:rPr lang="ru-RU" sz="1600"/>
              <a:t>.464</a:t>
            </a:r>
          </a:p>
          <a:p>
            <a:endParaRPr lang="ru-RU" sz="1600"/>
          </a:p>
          <a:p>
            <a:r>
              <a:rPr lang="ru-RU" sz="1600"/>
              <a:t>.464 • 2 = </a:t>
            </a:r>
            <a:r>
              <a:rPr lang="ru-RU" sz="1600" b="1"/>
              <a:t>0</a:t>
            </a:r>
            <a:r>
              <a:rPr lang="ru-RU" sz="1600"/>
              <a:t>.928</a:t>
            </a:r>
          </a:p>
          <a:p>
            <a:endParaRPr lang="ru-RU" sz="1600"/>
          </a:p>
          <a:p>
            <a:r>
              <a:rPr lang="ru-RU" sz="1600"/>
              <a:t>.928 • 2 = </a:t>
            </a:r>
            <a:r>
              <a:rPr lang="ru-RU" sz="1600" b="1"/>
              <a:t>1</a:t>
            </a:r>
            <a:r>
              <a:rPr lang="ru-RU" sz="1600"/>
              <a:t>.856</a:t>
            </a:r>
          </a:p>
          <a:p>
            <a:endParaRPr lang="ru-RU" sz="1600"/>
          </a:p>
          <a:p>
            <a:r>
              <a:rPr lang="ru-RU" sz="1600"/>
              <a:t>.856 • 2 = </a:t>
            </a:r>
            <a:r>
              <a:rPr lang="ru-RU" sz="1600" b="1"/>
              <a:t>1</a:t>
            </a:r>
            <a:r>
              <a:rPr lang="ru-RU" sz="1600"/>
              <a:t>.612</a:t>
            </a:r>
          </a:p>
          <a:p>
            <a:endParaRPr lang="ru-RU" sz="1600"/>
          </a:p>
          <a:p>
            <a:r>
              <a:rPr lang="ru-RU" sz="1600"/>
              <a:t>.612 • 2 = </a:t>
            </a:r>
            <a:r>
              <a:rPr lang="ru-RU" sz="1600" b="1"/>
              <a:t>1</a:t>
            </a:r>
            <a:r>
              <a:rPr lang="ru-RU" sz="1600"/>
              <a:t>.224</a:t>
            </a:r>
          </a:p>
          <a:p>
            <a:endParaRPr lang="ru-RU" sz="1600"/>
          </a:p>
          <a:p>
            <a:r>
              <a:rPr lang="ru-RU" sz="1600"/>
              <a:t>.224 • 2 = </a:t>
            </a:r>
            <a:r>
              <a:rPr lang="ru-RU" sz="1600" b="1"/>
              <a:t>0</a:t>
            </a:r>
            <a:r>
              <a:rPr lang="ru-RU" sz="1600"/>
              <a:t>.448</a:t>
            </a:r>
          </a:p>
          <a:p>
            <a:endParaRPr lang="ru-RU" sz="1600"/>
          </a:p>
          <a:p>
            <a:r>
              <a:rPr lang="ru-RU" sz="1600"/>
              <a:t>.448 • 2 = </a:t>
            </a:r>
            <a:r>
              <a:rPr lang="ru-RU" sz="1600" b="1"/>
              <a:t>0</a:t>
            </a:r>
            <a:r>
              <a:rPr lang="ru-RU" sz="1600"/>
              <a:t>.456</a:t>
            </a:r>
          </a:p>
          <a:p>
            <a:endParaRPr lang="ru-RU" sz="1600"/>
          </a:p>
          <a:p>
            <a:r>
              <a:rPr lang="ru-RU" sz="1600"/>
              <a:t>.456 • 2 = </a:t>
            </a:r>
            <a:r>
              <a:rPr lang="ru-RU" sz="1600" b="1"/>
              <a:t>0</a:t>
            </a:r>
            <a:r>
              <a:rPr lang="ru-RU" sz="1600"/>
              <a:t>.912</a:t>
            </a:r>
          </a:p>
          <a:p>
            <a:endParaRPr lang="ru-RU" sz="1600"/>
          </a:p>
          <a:p>
            <a:r>
              <a:rPr lang="ru-RU" sz="1600"/>
              <a:t>.912 • 2 = </a:t>
            </a:r>
            <a:r>
              <a:rPr lang="ru-RU" sz="1600" b="1"/>
              <a:t>1</a:t>
            </a:r>
            <a:r>
              <a:rPr lang="ru-RU" sz="1600"/>
              <a:t>.82  </a:t>
            </a:r>
            <a:r>
              <a:rPr lang="ru-RU" sz="1600" b="1"/>
              <a:t>и т.д.</a:t>
            </a:r>
            <a:r>
              <a:rPr lang="ru-RU" sz="1600"/>
              <a:t>  </a:t>
            </a:r>
          </a:p>
          <a:p>
            <a:pPr>
              <a:spcBef>
                <a:spcPct val="50000"/>
              </a:spcBef>
            </a:pPr>
            <a:endParaRPr lang="ru-RU" sz="1600"/>
          </a:p>
        </p:txBody>
      </p:sp>
      <p:sp>
        <p:nvSpPr>
          <p:cNvPr id="18437" name="AutoShape 6"/>
          <p:cNvSpPr>
            <a:spLocks noChangeArrowheads="1"/>
          </p:cNvSpPr>
          <p:nvPr/>
        </p:nvSpPr>
        <p:spPr bwMode="auto">
          <a:xfrm rot="-1660864">
            <a:off x="898525" y="2233613"/>
            <a:ext cx="647700" cy="142875"/>
          </a:xfrm>
          <a:prstGeom prst="leftArrow">
            <a:avLst>
              <a:gd name="adj1" fmla="val 50000"/>
              <a:gd name="adj2" fmla="val 113333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8438" name="AutoShape 7"/>
          <p:cNvSpPr>
            <a:spLocks noChangeArrowheads="1"/>
          </p:cNvSpPr>
          <p:nvPr/>
        </p:nvSpPr>
        <p:spPr bwMode="auto">
          <a:xfrm rot="-1660864">
            <a:off x="971550" y="2781300"/>
            <a:ext cx="647700" cy="142875"/>
          </a:xfrm>
          <a:prstGeom prst="leftArrow">
            <a:avLst>
              <a:gd name="adj1" fmla="val 50000"/>
              <a:gd name="adj2" fmla="val 113333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8439" name="AutoShape 8"/>
          <p:cNvSpPr>
            <a:spLocks noChangeArrowheads="1"/>
          </p:cNvSpPr>
          <p:nvPr/>
        </p:nvSpPr>
        <p:spPr bwMode="auto">
          <a:xfrm rot="-1660864">
            <a:off x="898525" y="4219575"/>
            <a:ext cx="647700" cy="142875"/>
          </a:xfrm>
          <a:prstGeom prst="leftArrow">
            <a:avLst>
              <a:gd name="adj1" fmla="val 50000"/>
              <a:gd name="adj2" fmla="val 113333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8440" name="AutoShape 9"/>
          <p:cNvSpPr>
            <a:spLocks noChangeArrowheads="1"/>
          </p:cNvSpPr>
          <p:nvPr/>
        </p:nvSpPr>
        <p:spPr bwMode="auto">
          <a:xfrm rot="-1660864">
            <a:off x="971550" y="3284538"/>
            <a:ext cx="647700" cy="142875"/>
          </a:xfrm>
          <a:prstGeom prst="leftArrow">
            <a:avLst>
              <a:gd name="adj1" fmla="val 50000"/>
              <a:gd name="adj2" fmla="val 113333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8441" name="AutoShape 10"/>
          <p:cNvSpPr>
            <a:spLocks noChangeArrowheads="1"/>
          </p:cNvSpPr>
          <p:nvPr/>
        </p:nvSpPr>
        <p:spPr bwMode="auto">
          <a:xfrm rot="-1660864">
            <a:off x="971550" y="3716338"/>
            <a:ext cx="647700" cy="142875"/>
          </a:xfrm>
          <a:prstGeom prst="leftArrow">
            <a:avLst>
              <a:gd name="adj1" fmla="val 50000"/>
              <a:gd name="adj2" fmla="val 113333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8442" name="AutoShape 11"/>
          <p:cNvSpPr>
            <a:spLocks noChangeArrowheads="1"/>
          </p:cNvSpPr>
          <p:nvPr/>
        </p:nvSpPr>
        <p:spPr bwMode="auto">
          <a:xfrm rot="-1660864">
            <a:off x="971550" y="4724400"/>
            <a:ext cx="647700" cy="142875"/>
          </a:xfrm>
          <a:prstGeom prst="leftArrow">
            <a:avLst>
              <a:gd name="adj1" fmla="val 50000"/>
              <a:gd name="adj2" fmla="val 113333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8443" name="AutoShape 12"/>
          <p:cNvSpPr>
            <a:spLocks noChangeArrowheads="1"/>
          </p:cNvSpPr>
          <p:nvPr/>
        </p:nvSpPr>
        <p:spPr bwMode="auto">
          <a:xfrm rot="-1660864">
            <a:off x="971550" y="5229225"/>
            <a:ext cx="647700" cy="142875"/>
          </a:xfrm>
          <a:prstGeom prst="leftArrow">
            <a:avLst>
              <a:gd name="adj1" fmla="val 50000"/>
              <a:gd name="adj2" fmla="val 113333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8444" name="AutoShape 13"/>
          <p:cNvSpPr>
            <a:spLocks noChangeArrowheads="1"/>
          </p:cNvSpPr>
          <p:nvPr/>
        </p:nvSpPr>
        <p:spPr bwMode="auto">
          <a:xfrm rot="-1660864">
            <a:off x="971550" y="5734050"/>
            <a:ext cx="647700" cy="142875"/>
          </a:xfrm>
          <a:prstGeom prst="leftArrow">
            <a:avLst>
              <a:gd name="adj1" fmla="val 50000"/>
              <a:gd name="adj2" fmla="val 113333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8445" name="AutoShape 14"/>
          <p:cNvSpPr>
            <a:spLocks noChangeArrowheads="1"/>
          </p:cNvSpPr>
          <p:nvPr/>
        </p:nvSpPr>
        <p:spPr bwMode="auto">
          <a:xfrm rot="-1660864">
            <a:off x="900113" y="6237288"/>
            <a:ext cx="647700" cy="142875"/>
          </a:xfrm>
          <a:prstGeom prst="leftArrow">
            <a:avLst>
              <a:gd name="adj1" fmla="val 50000"/>
              <a:gd name="adj2" fmla="val 113333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8446" name="Text Box 15"/>
          <p:cNvSpPr txBox="1">
            <a:spLocks noChangeArrowheads="1"/>
          </p:cNvSpPr>
          <p:nvPr/>
        </p:nvSpPr>
        <p:spPr bwMode="auto">
          <a:xfrm>
            <a:off x="2916238" y="2636838"/>
            <a:ext cx="4751387" cy="779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/>
              <a:t>Получим: </a:t>
            </a:r>
            <a:r>
              <a:rPr lang="ru-RU" b="1"/>
              <a:t>=11001110,0001110001</a:t>
            </a:r>
            <a:r>
              <a:rPr lang="ru-RU" b="1" baseline="-25000"/>
              <a:t>2</a:t>
            </a:r>
          </a:p>
          <a:p>
            <a:pPr>
              <a:spcBef>
                <a:spcPct val="50000"/>
              </a:spcBef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Oval 58"/>
          <p:cNvSpPr>
            <a:spLocks noChangeArrowheads="1"/>
          </p:cNvSpPr>
          <p:nvPr/>
        </p:nvSpPr>
        <p:spPr bwMode="auto">
          <a:xfrm>
            <a:off x="2914650" y="5732463"/>
            <a:ext cx="649288" cy="576262"/>
          </a:xfrm>
          <a:prstGeom prst="ellipse">
            <a:avLst/>
          </a:prstGeom>
          <a:gradFill rotWithShape="1">
            <a:gsLst>
              <a:gs pos="0">
                <a:srgbClr val="FFFFFF"/>
              </a:gs>
              <a:gs pos="100000">
                <a:schemeClr val="accent1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accent2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3075" name="Oval 40"/>
          <p:cNvSpPr>
            <a:spLocks noChangeArrowheads="1"/>
          </p:cNvSpPr>
          <p:nvPr/>
        </p:nvSpPr>
        <p:spPr bwMode="auto">
          <a:xfrm>
            <a:off x="3994150" y="3787775"/>
            <a:ext cx="649288" cy="576263"/>
          </a:xfrm>
          <a:prstGeom prst="ellipse">
            <a:avLst/>
          </a:prstGeom>
          <a:gradFill rotWithShape="1">
            <a:gsLst>
              <a:gs pos="0">
                <a:srgbClr val="FFFFFF"/>
              </a:gs>
              <a:gs pos="100000">
                <a:schemeClr val="accent1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accent2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3076" name="Oval 7"/>
          <p:cNvSpPr>
            <a:spLocks noChangeArrowheads="1"/>
          </p:cNvSpPr>
          <p:nvPr/>
        </p:nvSpPr>
        <p:spPr bwMode="auto">
          <a:xfrm>
            <a:off x="3994150" y="2708275"/>
            <a:ext cx="649288" cy="576263"/>
          </a:xfrm>
          <a:prstGeom prst="ellipse">
            <a:avLst/>
          </a:prstGeom>
          <a:gradFill rotWithShape="1">
            <a:gsLst>
              <a:gs pos="0">
                <a:srgbClr val="FFFFFF"/>
              </a:gs>
              <a:gs pos="100000">
                <a:srgbClr val="FF8181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3077" name="Oval 8"/>
          <p:cNvSpPr>
            <a:spLocks noChangeArrowheads="1"/>
          </p:cNvSpPr>
          <p:nvPr/>
        </p:nvSpPr>
        <p:spPr bwMode="auto">
          <a:xfrm>
            <a:off x="3994150" y="1411288"/>
            <a:ext cx="649288" cy="576262"/>
          </a:xfrm>
          <a:prstGeom prst="ellipse">
            <a:avLst/>
          </a:prstGeom>
          <a:gradFill rotWithShape="1">
            <a:gsLst>
              <a:gs pos="0">
                <a:srgbClr val="FFFFFF"/>
              </a:gs>
              <a:gs pos="100000">
                <a:schemeClr val="accent1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accent2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3078" name="Oval 9"/>
          <p:cNvSpPr>
            <a:spLocks noChangeArrowheads="1"/>
          </p:cNvSpPr>
          <p:nvPr/>
        </p:nvSpPr>
        <p:spPr bwMode="auto">
          <a:xfrm>
            <a:off x="2843213" y="2132013"/>
            <a:ext cx="649287" cy="576262"/>
          </a:xfrm>
          <a:prstGeom prst="ellipse">
            <a:avLst/>
          </a:prstGeom>
          <a:gradFill rotWithShape="1">
            <a:gsLst>
              <a:gs pos="0">
                <a:srgbClr val="FFFFFF"/>
              </a:gs>
              <a:gs pos="100000">
                <a:srgbClr val="ACF2D9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0080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ru-RU">
              <a:solidFill>
                <a:srgbClr val="008000"/>
              </a:solidFill>
            </a:endParaRPr>
          </a:p>
        </p:txBody>
      </p:sp>
      <p:sp>
        <p:nvSpPr>
          <p:cNvPr id="3079" name="Oval 10"/>
          <p:cNvSpPr>
            <a:spLocks noChangeArrowheads="1"/>
          </p:cNvSpPr>
          <p:nvPr/>
        </p:nvSpPr>
        <p:spPr bwMode="auto">
          <a:xfrm>
            <a:off x="5291138" y="2132013"/>
            <a:ext cx="649287" cy="576262"/>
          </a:xfrm>
          <a:prstGeom prst="ellipse">
            <a:avLst/>
          </a:prstGeom>
          <a:gradFill rotWithShape="1">
            <a:gsLst>
              <a:gs pos="0">
                <a:srgbClr val="FFFFFF"/>
              </a:gs>
              <a:gs pos="100000">
                <a:srgbClr val="E8AEF0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990099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3080" name="Text Box 19"/>
          <p:cNvSpPr txBox="1">
            <a:spLocks noChangeArrowheads="1"/>
          </p:cNvSpPr>
          <p:nvPr/>
        </p:nvSpPr>
        <p:spPr bwMode="auto">
          <a:xfrm>
            <a:off x="4138613" y="2779713"/>
            <a:ext cx="43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 b="1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3081" name="Text Box 22"/>
          <p:cNvSpPr txBox="1">
            <a:spLocks noChangeArrowheads="1"/>
          </p:cNvSpPr>
          <p:nvPr/>
        </p:nvSpPr>
        <p:spPr bwMode="auto">
          <a:xfrm>
            <a:off x="2986088" y="2203450"/>
            <a:ext cx="43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 b="1">
                <a:solidFill>
                  <a:srgbClr val="008000"/>
                </a:solidFill>
              </a:rPr>
              <a:t>8</a:t>
            </a:r>
          </a:p>
        </p:txBody>
      </p:sp>
      <p:sp>
        <p:nvSpPr>
          <p:cNvPr id="3082" name="Text Box 23"/>
          <p:cNvSpPr txBox="1">
            <a:spLocks noChangeArrowheads="1"/>
          </p:cNvSpPr>
          <p:nvPr/>
        </p:nvSpPr>
        <p:spPr bwMode="auto">
          <a:xfrm>
            <a:off x="4067175" y="1484313"/>
            <a:ext cx="5762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 b="1">
                <a:solidFill>
                  <a:schemeClr val="accent2"/>
                </a:solidFill>
              </a:rPr>
              <a:t>10</a:t>
            </a:r>
          </a:p>
        </p:txBody>
      </p:sp>
      <p:sp>
        <p:nvSpPr>
          <p:cNvPr id="3083" name="Text Box 24"/>
          <p:cNvSpPr txBox="1">
            <a:spLocks noChangeArrowheads="1"/>
          </p:cNvSpPr>
          <p:nvPr/>
        </p:nvSpPr>
        <p:spPr bwMode="auto">
          <a:xfrm>
            <a:off x="5291138" y="2203450"/>
            <a:ext cx="71913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 b="1">
                <a:solidFill>
                  <a:srgbClr val="990099"/>
                </a:solidFill>
              </a:rPr>
              <a:t>16</a:t>
            </a:r>
          </a:p>
        </p:txBody>
      </p:sp>
      <p:sp>
        <p:nvSpPr>
          <p:cNvPr id="3084" name="Text Box 29"/>
          <p:cNvSpPr txBox="1">
            <a:spLocks noChangeArrowheads="1"/>
          </p:cNvSpPr>
          <p:nvPr/>
        </p:nvSpPr>
        <p:spPr bwMode="auto">
          <a:xfrm>
            <a:off x="3994150" y="3859213"/>
            <a:ext cx="5762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 b="1">
                <a:solidFill>
                  <a:schemeClr val="accent2"/>
                </a:solidFill>
              </a:rPr>
              <a:t>10</a:t>
            </a:r>
          </a:p>
        </p:txBody>
      </p:sp>
      <p:sp>
        <p:nvSpPr>
          <p:cNvPr id="3085" name="AutoShape 36">
            <a:hlinkClick r:id="rId2" action="ppaction://hlinksldjump"/>
          </p:cNvPr>
          <p:cNvSpPr>
            <a:spLocks noChangeArrowheads="1"/>
          </p:cNvSpPr>
          <p:nvPr/>
        </p:nvSpPr>
        <p:spPr bwMode="auto">
          <a:xfrm flipH="1">
            <a:off x="4211638" y="1987550"/>
            <a:ext cx="142875" cy="647700"/>
          </a:xfrm>
          <a:prstGeom prst="upArrow">
            <a:avLst>
              <a:gd name="adj1" fmla="val 50000"/>
              <a:gd name="adj2" fmla="val 113333"/>
            </a:avLst>
          </a:prstGeom>
          <a:solidFill>
            <a:srgbClr val="FF0000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ru-RU">
              <a:solidFill>
                <a:srgbClr val="FF0000"/>
              </a:solidFill>
            </a:endParaRPr>
          </a:p>
        </p:txBody>
      </p:sp>
      <p:sp>
        <p:nvSpPr>
          <p:cNvPr id="3086" name="Line 38">
            <a:hlinkClick r:id="rId3" action="ppaction://hlinksldjump"/>
          </p:cNvPr>
          <p:cNvSpPr>
            <a:spLocks noChangeShapeType="1"/>
          </p:cNvSpPr>
          <p:nvPr/>
        </p:nvSpPr>
        <p:spPr bwMode="auto">
          <a:xfrm flipH="1" flipV="1">
            <a:off x="3346450" y="2635250"/>
            <a:ext cx="576263" cy="288925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3087" name="Line 39">
            <a:hlinkClick r:id="rId4" action="ppaction://hlinksldjump"/>
          </p:cNvPr>
          <p:cNvSpPr>
            <a:spLocks noChangeShapeType="1"/>
          </p:cNvSpPr>
          <p:nvPr/>
        </p:nvSpPr>
        <p:spPr bwMode="auto">
          <a:xfrm flipV="1">
            <a:off x="4714875" y="2635250"/>
            <a:ext cx="576263" cy="288925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3088" name="Oval 41"/>
          <p:cNvSpPr>
            <a:spLocks noChangeArrowheads="1"/>
          </p:cNvSpPr>
          <p:nvPr/>
        </p:nvSpPr>
        <p:spPr bwMode="auto">
          <a:xfrm>
            <a:off x="2698750" y="4292600"/>
            <a:ext cx="649288" cy="576263"/>
          </a:xfrm>
          <a:prstGeom prst="ellipse">
            <a:avLst/>
          </a:prstGeom>
          <a:gradFill rotWithShape="1">
            <a:gsLst>
              <a:gs pos="0">
                <a:srgbClr val="FFFFFF"/>
              </a:gs>
              <a:gs pos="100000">
                <a:srgbClr val="E8AEF0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990099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3089" name="Text Box 42"/>
          <p:cNvSpPr txBox="1">
            <a:spLocks noChangeArrowheads="1"/>
          </p:cNvSpPr>
          <p:nvPr/>
        </p:nvSpPr>
        <p:spPr bwMode="auto">
          <a:xfrm>
            <a:off x="2698750" y="4364038"/>
            <a:ext cx="7191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 b="1">
                <a:solidFill>
                  <a:srgbClr val="990099"/>
                </a:solidFill>
              </a:rPr>
              <a:t>16</a:t>
            </a:r>
          </a:p>
        </p:txBody>
      </p:sp>
      <p:sp>
        <p:nvSpPr>
          <p:cNvPr id="3090" name="Oval 43"/>
          <p:cNvSpPr>
            <a:spLocks noChangeArrowheads="1"/>
          </p:cNvSpPr>
          <p:nvPr/>
        </p:nvSpPr>
        <p:spPr bwMode="auto">
          <a:xfrm>
            <a:off x="5867400" y="5445125"/>
            <a:ext cx="649288" cy="576263"/>
          </a:xfrm>
          <a:prstGeom prst="ellipse">
            <a:avLst/>
          </a:prstGeom>
          <a:gradFill rotWithShape="1">
            <a:gsLst>
              <a:gs pos="0">
                <a:srgbClr val="FFFFFF"/>
              </a:gs>
              <a:gs pos="100000">
                <a:srgbClr val="E8AEF0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990099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3091" name="Text Box 44"/>
          <p:cNvSpPr txBox="1">
            <a:spLocks noChangeArrowheads="1"/>
          </p:cNvSpPr>
          <p:nvPr/>
        </p:nvSpPr>
        <p:spPr bwMode="auto">
          <a:xfrm>
            <a:off x="5867400" y="5516563"/>
            <a:ext cx="7191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 b="1">
                <a:solidFill>
                  <a:srgbClr val="990099"/>
                </a:solidFill>
              </a:rPr>
              <a:t>16</a:t>
            </a:r>
          </a:p>
        </p:txBody>
      </p:sp>
      <p:sp>
        <p:nvSpPr>
          <p:cNvPr id="3092" name="Oval 45"/>
          <p:cNvSpPr>
            <a:spLocks noChangeArrowheads="1"/>
          </p:cNvSpPr>
          <p:nvPr/>
        </p:nvSpPr>
        <p:spPr bwMode="auto">
          <a:xfrm>
            <a:off x="1617663" y="4292600"/>
            <a:ext cx="649287" cy="576263"/>
          </a:xfrm>
          <a:prstGeom prst="ellipse">
            <a:avLst/>
          </a:prstGeom>
          <a:gradFill rotWithShape="1">
            <a:gsLst>
              <a:gs pos="0">
                <a:srgbClr val="FFFFFF"/>
              </a:gs>
              <a:gs pos="100000">
                <a:srgbClr val="FF8181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3093" name="Text Box 46"/>
          <p:cNvSpPr txBox="1">
            <a:spLocks noChangeArrowheads="1"/>
          </p:cNvSpPr>
          <p:nvPr/>
        </p:nvSpPr>
        <p:spPr bwMode="auto">
          <a:xfrm>
            <a:off x="1762125" y="4364038"/>
            <a:ext cx="43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 b="1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3094" name="Oval 47"/>
          <p:cNvSpPr>
            <a:spLocks noChangeArrowheads="1"/>
          </p:cNvSpPr>
          <p:nvPr/>
        </p:nvSpPr>
        <p:spPr bwMode="auto">
          <a:xfrm>
            <a:off x="6299200" y="4364038"/>
            <a:ext cx="649288" cy="576262"/>
          </a:xfrm>
          <a:prstGeom prst="ellipse">
            <a:avLst/>
          </a:prstGeom>
          <a:gradFill rotWithShape="1">
            <a:gsLst>
              <a:gs pos="0">
                <a:srgbClr val="FFFFFF"/>
              </a:gs>
              <a:gs pos="100000">
                <a:srgbClr val="FF8181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3095" name="Text Box 48"/>
          <p:cNvSpPr txBox="1">
            <a:spLocks noChangeArrowheads="1"/>
          </p:cNvSpPr>
          <p:nvPr/>
        </p:nvSpPr>
        <p:spPr bwMode="auto">
          <a:xfrm>
            <a:off x="6443663" y="4435475"/>
            <a:ext cx="43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 b="1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3096" name="Oval 49"/>
          <p:cNvSpPr>
            <a:spLocks noChangeArrowheads="1"/>
          </p:cNvSpPr>
          <p:nvPr/>
        </p:nvSpPr>
        <p:spPr bwMode="auto">
          <a:xfrm>
            <a:off x="2051050" y="5300663"/>
            <a:ext cx="649288" cy="576262"/>
          </a:xfrm>
          <a:prstGeom prst="ellipse">
            <a:avLst/>
          </a:prstGeom>
          <a:gradFill rotWithShape="1">
            <a:gsLst>
              <a:gs pos="0">
                <a:srgbClr val="FFFFFF"/>
              </a:gs>
              <a:gs pos="100000">
                <a:srgbClr val="ACF2D9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0080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ru-RU">
              <a:solidFill>
                <a:srgbClr val="008000"/>
              </a:solidFill>
            </a:endParaRPr>
          </a:p>
        </p:txBody>
      </p:sp>
      <p:sp>
        <p:nvSpPr>
          <p:cNvPr id="3097" name="Text Box 50"/>
          <p:cNvSpPr txBox="1">
            <a:spLocks noChangeArrowheads="1"/>
          </p:cNvSpPr>
          <p:nvPr/>
        </p:nvSpPr>
        <p:spPr bwMode="auto">
          <a:xfrm>
            <a:off x="2193925" y="5372100"/>
            <a:ext cx="43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 b="1">
                <a:solidFill>
                  <a:srgbClr val="008000"/>
                </a:solidFill>
              </a:rPr>
              <a:t>8</a:t>
            </a:r>
          </a:p>
        </p:txBody>
      </p:sp>
      <p:sp>
        <p:nvSpPr>
          <p:cNvPr id="3098" name="Oval 51"/>
          <p:cNvSpPr>
            <a:spLocks noChangeArrowheads="1"/>
          </p:cNvSpPr>
          <p:nvPr/>
        </p:nvSpPr>
        <p:spPr bwMode="auto">
          <a:xfrm>
            <a:off x="5146675" y="4435475"/>
            <a:ext cx="649288" cy="576263"/>
          </a:xfrm>
          <a:prstGeom prst="ellipse">
            <a:avLst/>
          </a:prstGeom>
          <a:gradFill rotWithShape="1">
            <a:gsLst>
              <a:gs pos="0">
                <a:srgbClr val="FFFFFF"/>
              </a:gs>
              <a:gs pos="100000">
                <a:srgbClr val="ACF2D9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0080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ru-RU">
              <a:solidFill>
                <a:srgbClr val="008000"/>
              </a:solidFill>
            </a:endParaRPr>
          </a:p>
        </p:txBody>
      </p:sp>
      <p:sp>
        <p:nvSpPr>
          <p:cNvPr id="3099" name="Text Box 52"/>
          <p:cNvSpPr txBox="1">
            <a:spLocks noChangeArrowheads="1"/>
          </p:cNvSpPr>
          <p:nvPr/>
        </p:nvSpPr>
        <p:spPr bwMode="auto">
          <a:xfrm>
            <a:off x="5291138" y="4435475"/>
            <a:ext cx="43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 b="1">
                <a:solidFill>
                  <a:srgbClr val="008000"/>
                </a:solidFill>
              </a:rPr>
              <a:t>8</a:t>
            </a:r>
          </a:p>
        </p:txBody>
      </p:sp>
      <p:sp>
        <p:nvSpPr>
          <p:cNvPr id="3100" name="Oval 55"/>
          <p:cNvSpPr>
            <a:spLocks noChangeArrowheads="1"/>
          </p:cNvSpPr>
          <p:nvPr/>
        </p:nvSpPr>
        <p:spPr bwMode="auto">
          <a:xfrm>
            <a:off x="4786313" y="5732463"/>
            <a:ext cx="649287" cy="576262"/>
          </a:xfrm>
          <a:prstGeom prst="ellipse">
            <a:avLst/>
          </a:prstGeom>
          <a:gradFill rotWithShape="1">
            <a:gsLst>
              <a:gs pos="0">
                <a:srgbClr val="FFFFFF"/>
              </a:gs>
              <a:gs pos="100000">
                <a:schemeClr val="accent1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accent2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3101" name="Text Box 56"/>
          <p:cNvSpPr txBox="1">
            <a:spLocks noChangeArrowheads="1"/>
          </p:cNvSpPr>
          <p:nvPr/>
        </p:nvSpPr>
        <p:spPr bwMode="auto">
          <a:xfrm>
            <a:off x="4859338" y="5803900"/>
            <a:ext cx="57626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 b="1">
                <a:solidFill>
                  <a:schemeClr val="accent2"/>
                </a:solidFill>
              </a:rPr>
              <a:t>10</a:t>
            </a:r>
          </a:p>
        </p:txBody>
      </p:sp>
      <p:sp>
        <p:nvSpPr>
          <p:cNvPr id="3102" name="Text Box 57"/>
          <p:cNvSpPr txBox="1">
            <a:spLocks noChangeArrowheads="1"/>
          </p:cNvSpPr>
          <p:nvPr/>
        </p:nvSpPr>
        <p:spPr bwMode="auto">
          <a:xfrm>
            <a:off x="2986088" y="5732463"/>
            <a:ext cx="57626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 b="1">
                <a:solidFill>
                  <a:schemeClr val="accent2"/>
                </a:solidFill>
              </a:rPr>
              <a:t>10</a:t>
            </a:r>
          </a:p>
        </p:txBody>
      </p:sp>
      <p:sp>
        <p:nvSpPr>
          <p:cNvPr id="3103" name="Line 61"/>
          <p:cNvSpPr>
            <a:spLocks noChangeShapeType="1"/>
          </p:cNvSpPr>
          <p:nvPr/>
        </p:nvSpPr>
        <p:spPr bwMode="auto">
          <a:xfrm flipH="1">
            <a:off x="2555875" y="4797425"/>
            <a:ext cx="360363" cy="576263"/>
          </a:xfrm>
          <a:prstGeom prst="line">
            <a:avLst/>
          </a:prstGeom>
          <a:noFill/>
          <a:ln w="57150">
            <a:solidFill>
              <a:srgbClr val="990099"/>
            </a:solidFill>
            <a:prstDash val="sysDot"/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3104" name="Line 62">
            <a:hlinkClick r:id="rId3" action="ppaction://hlinksldjump"/>
          </p:cNvPr>
          <p:cNvSpPr>
            <a:spLocks noChangeShapeType="1"/>
          </p:cNvSpPr>
          <p:nvPr/>
        </p:nvSpPr>
        <p:spPr bwMode="auto">
          <a:xfrm>
            <a:off x="2195513" y="4941888"/>
            <a:ext cx="142875" cy="285750"/>
          </a:xfrm>
          <a:prstGeom prst="line">
            <a:avLst/>
          </a:prstGeom>
          <a:noFill/>
          <a:ln w="57150">
            <a:solidFill>
              <a:srgbClr val="990099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3105" name="Line 63">
            <a:hlinkClick r:id="rId5" action="ppaction://hlinksldjump"/>
          </p:cNvPr>
          <p:cNvSpPr>
            <a:spLocks noChangeShapeType="1"/>
          </p:cNvSpPr>
          <p:nvPr/>
        </p:nvSpPr>
        <p:spPr bwMode="auto">
          <a:xfrm>
            <a:off x="3059113" y="4940300"/>
            <a:ext cx="144462" cy="793750"/>
          </a:xfrm>
          <a:prstGeom prst="line">
            <a:avLst/>
          </a:prstGeom>
          <a:noFill/>
          <a:ln w="57150">
            <a:solidFill>
              <a:srgbClr val="990099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3106" name="Line 65">
            <a:hlinkClick r:id="rId6" action="ppaction://hlinksldjump"/>
          </p:cNvPr>
          <p:cNvSpPr>
            <a:spLocks noChangeShapeType="1"/>
          </p:cNvSpPr>
          <p:nvPr/>
        </p:nvSpPr>
        <p:spPr bwMode="auto">
          <a:xfrm flipH="1">
            <a:off x="3346450" y="4292600"/>
            <a:ext cx="647700" cy="288925"/>
          </a:xfrm>
          <a:prstGeom prst="line">
            <a:avLst/>
          </a:prstGeom>
          <a:noFill/>
          <a:ln w="57150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3107" name="Line 66">
            <a:hlinkClick r:id="rId7" action="ppaction://hlinksldjump"/>
          </p:cNvPr>
          <p:cNvSpPr>
            <a:spLocks noChangeShapeType="1"/>
          </p:cNvSpPr>
          <p:nvPr/>
        </p:nvSpPr>
        <p:spPr bwMode="auto">
          <a:xfrm>
            <a:off x="4643438" y="4219575"/>
            <a:ext cx="647700" cy="288925"/>
          </a:xfrm>
          <a:prstGeom prst="line">
            <a:avLst/>
          </a:prstGeom>
          <a:noFill/>
          <a:ln w="57150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3108" name="Line 67">
            <a:hlinkClick r:id="rId8" action="ppaction://hlinksldjump"/>
          </p:cNvPr>
          <p:cNvSpPr>
            <a:spLocks noChangeShapeType="1"/>
          </p:cNvSpPr>
          <p:nvPr/>
        </p:nvSpPr>
        <p:spPr bwMode="auto">
          <a:xfrm>
            <a:off x="5795963" y="4724400"/>
            <a:ext cx="504825" cy="71438"/>
          </a:xfrm>
          <a:prstGeom prst="line">
            <a:avLst/>
          </a:prstGeom>
          <a:noFill/>
          <a:ln w="57150">
            <a:solidFill>
              <a:srgbClr val="008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3109" name="Line 68">
            <a:hlinkClick r:id="rId4" action="ppaction://hlinksldjump"/>
          </p:cNvPr>
          <p:cNvSpPr>
            <a:spLocks noChangeShapeType="1"/>
          </p:cNvSpPr>
          <p:nvPr/>
        </p:nvSpPr>
        <p:spPr bwMode="auto">
          <a:xfrm flipH="1">
            <a:off x="6156325" y="5013325"/>
            <a:ext cx="360363" cy="430213"/>
          </a:xfrm>
          <a:prstGeom prst="line">
            <a:avLst/>
          </a:prstGeom>
          <a:noFill/>
          <a:ln w="57150">
            <a:solidFill>
              <a:srgbClr val="008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3110" name="Line 71">
            <a:hlinkClick r:id="rId9" action="ppaction://hlinksldjump"/>
          </p:cNvPr>
          <p:cNvSpPr>
            <a:spLocks noChangeShapeType="1"/>
          </p:cNvSpPr>
          <p:nvPr/>
        </p:nvSpPr>
        <p:spPr bwMode="auto">
          <a:xfrm flipH="1">
            <a:off x="5146675" y="5011738"/>
            <a:ext cx="288925" cy="722312"/>
          </a:xfrm>
          <a:prstGeom prst="line">
            <a:avLst/>
          </a:prstGeom>
          <a:noFill/>
          <a:ln w="57150">
            <a:solidFill>
              <a:srgbClr val="008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3111" name="AutoShape 72">
            <a:hlinkClick r:id="rId10" action="ppaction://hlinksldjump"/>
          </p:cNvPr>
          <p:cNvSpPr>
            <a:spLocks noChangeArrowheads="1"/>
          </p:cNvSpPr>
          <p:nvPr/>
        </p:nvSpPr>
        <p:spPr bwMode="auto">
          <a:xfrm flipH="1">
            <a:off x="4283075" y="3284538"/>
            <a:ext cx="142875" cy="431800"/>
          </a:xfrm>
          <a:prstGeom prst="upArrow">
            <a:avLst>
              <a:gd name="adj1" fmla="val 50000"/>
              <a:gd name="adj2" fmla="val 75556"/>
            </a:avLst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ru-RU">
              <a:solidFill>
                <a:srgbClr val="FF0000"/>
              </a:solidFill>
            </a:endParaRPr>
          </a:p>
        </p:txBody>
      </p:sp>
      <p:sp>
        <p:nvSpPr>
          <p:cNvPr id="3112" name="Text Box 76"/>
          <p:cNvSpPr txBox="1">
            <a:spLocks noChangeArrowheads="1"/>
          </p:cNvSpPr>
          <p:nvPr/>
        </p:nvSpPr>
        <p:spPr bwMode="auto">
          <a:xfrm>
            <a:off x="323850" y="260350"/>
            <a:ext cx="8820150" cy="1128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/>
              <a:t>Возьмем произвольное десятичное число, например </a:t>
            </a:r>
            <a:r>
              <a:rPr lang="ru-RU" sz="3200" b="1">
                <a:solidFill>
                  <a:srgbClr val="FF9900"/>
                </a:solidFill>
              </a:rPr>
              <a:t>46</a:t>
            </a:r>
            <a:r>
              <a:rPr lang="ru-RU">
                <a:solidFill>
                  <a:srgbClr val="FF9900"/>
                </a:solidFill>
              </a:rPr>
              <a:t>,</a:t>
            </a:r>
            <a:r>
              <a:rPr lang="ru-RU"/>
              <a:t> и для него выполним все возможные последовательные переводы из одной системы счисления в другую </a:t>
            </a:r>
          </a:p>
        </p:txBody>
      </p:sp>
      <p:sp>
        <p:nvSpPr>
          <p:cNvPr id="3113" name="Text Box 77"/>
          <p:cNvSpPr txBox="1">
            <a:spLocks noChangeArrowheads="1"/>
          </p:cNvSpPr>
          <p:nvPr/>
        </p:nvSpPr>
        <p:spPr bwMode="auto">
          <a:xfrm>
            <a:off x="4643438" y="3789363"/>
            <a:ext cx="792162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000">
                <a:solidFill>
                  <a:srgbClr val="CC3300"/>
                </a:solidFill>
              </a:rPr>
              <a:t>46</a:t>
            </a:r>
          </a:p>
        </p:txBody>
      </p:sp>
      <p:sp>
        <p:nvSpPr>
          <p:cNvPr id="3114" name="Text Box 78"/>
          <p:cNvSpPr txBox="1">
            <a:spLocks noChangeArrowheads="1"/>
          </p:cNvSpPr>
          <p:nvPr/>
        </p:nvSpPr>
        <p:spPr bwMode="auto">
          <a:xfrm>
            <a:off x="4427538" y="3141663"/>
            <a:ext cx="115252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>
                <a:solidFill>
                  <a:srgbClr val="CC3300"/>
                </a:solidFill>
              </a:rPr>
              <a:t>101110</a:t>
            </a:r>
          </a:p>
        </p:txBody>
      </p:sp>
      <p:sp>
        <p:nvSpPr>
          <p:cNvPr id="3115" name="Text Box 79"/>
          <p:cNvSpPr txBox="1">
            <a:spLocks noChangeArrowheads="1"/>
          </p:cNvSpPr>
          <p:nvPr/>
        </p:nvSpPr>
        <p:spPr bwMode="auto">
          <a:xfrm>
            <a:off x="5867400" y="4005263"/>
            <a:ext cx="792163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>
                <a:solidFill>
                  <a:srgbClr val="CC3300"/>
                </a:solidFill>
              </a:rPr>
              <a:t>56</a:t>
            </a:r>
          </a:p>
        </p:txBody>
      </p:sp>
      <p:sp>
        <p:nvSpPr>
          <p:cNvPr id="3116" name="Text Box 80"/>
          <p:cNvSpPr txBox="1">
            <a:spLocks noChangeArrowheads="1"/>
          </p:cNvSpPr>
          <p:nvPr/>
        </p:nvSpPr>
        <p:spPr bwMode="auto">
          <a:xfrm>
            <a:off x="2411413" y="3644900"/>
            <a:ext cx="792162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CC3300"/>
                </a:solidFill>
              </a:rPr>
              <a:t>2E</a:t>
            </a:r>
            <a:endParaRPr lang="ru-RU">
              <a:solidFill>
                <a:srgbClr val="CC3300"/>
              </a:solidFill>
            </a:endParaRPr>
          </a:p>
        </p:txBody>
      </p:sp>
      <p:sp>
        <p:nvSpPr>
          <p:cNvPr id="3117" name="AutoShape 81"/>
          <p:cNvSpPr>
            <a:spLocks noChangeArrowheads="1"/>
          </p:cNvSpPr>
          <p:nvPr/>
        </p:nvSpPr>
        <p:spPr bwMode="auto">
          <a:xfrm>
            <a:off x="2411413" y="3644900"/>
            <a:ext cx="433387" cy="358775"/>
          </a:xfrm>
          <a:prstGeom prst="wedgeRoundRectCallout">
            <a:avLst>
              <a:gd name="adj1" fmla="val 112639"/>
              <a:gd name="adj2" fmla="val 132301"/>
              <a:gd name="adj3" fmla="val 16667"/>
            </a:avLst>
          </a:prstGeom>
          <a:noFill/>
          <a:ln w="9525">
            <a:solidFill>
              <a:srgbClr val="CC3300"/>
            </a:solidFill>
            <a:prstDash val="dash"/>
            <a:miter lim="800000"/>
            <a:headEnd/>
            <a:tailEnd/>
          </a:ln>
        </p:spPr>
        <p:txBody>
          <a:bodyPr/>
          <a:lstStyle/>
          <a:p>
            <a:pPr algn="ctr"/>
            <a:endParaRPr lang="ru-RU"/>
          </a:p>
        </p:txBody>
      </p:sp>
      <p:sp>
        <p:nvSpPr>
          <p:cNvPr id="3118" name="AutoShape 82"/>
          <p:cNvSpPr>
            <a:spLocks noChangeArrowheads="1"/>
          </p:cNvSpPr>
          <p:nvPr/>
        </p:nvSpPr>
        <p:spPr bwMode="auto">
          <a:xfrm>
            <a:off x="5435600" y="6381750"/>
            <a:ext cx="360363" cy="287338"/>
          </a:xfrm>
          <a:prstGeom prst="wedgeRoundRectCallout">
            <a:avLst>
              <a:gd name="adj1" fmla="val -93611"/>
              <a:gd name="adj2" fmla="val -94199"/>
              <a:gd name="adj3" fmla="val 16667"/>
            </a:avLst>
          </a:prstGeom>
          <a:noFill/>
          <a:ln w="9525">
            <a:solidFill>
              <a:srgbClr val="CC3300"/>
            </a:solidFill>
            <a:prstDash val="dash"/>
            <a:miter lim="800000"/>
            <a:headEnd/>
            <a:tailEnd/>
          </a:ln>
        </p:spPr>
        <p:txBody>
          <a:bodyPr/>
          <a:lstStyle/>
          <a:p>
            <a:pPr algn="ctr"/>
            <a:endParaRPr lang="ru-RU"/>
          </a:p>
        </p:txBody>
      </p:sp>
      <p:sp>
        <p:nvSpPr>
          <p:cNvPr id="3119" name="AutoShape 83"/>
          <p:cNvSpPr>
            <a:spLocks noChangeArrowheads="1"/>
          </p:cNvSpPr>
          <p:nvPr/>
        </p:nvSpPr>
        <p:spPr bwMode="auto">
          <a:xfrm>
            <a:off x="5867400" y="4005263"/>
            <a:ext cx="360363" cy="358775"/>
          </a:xfrm>
          <a:prstGeom prst="wedgeRoundRectCallout">
            <a:avLst>
              <a:gd name="adj1" fmla="val -159690"/>
              <a:gd name="adj2" fmla="val 83185"/>
              <a:gd name="adj3" fmla="val 16667"/>
            </a:avLst>
          </a:prstGeom>
          <a:noFill/>
          <a:ln w="9525">
            <a:solidFill>
              <a:srgbClr val="CC3300"/>
            </a:solidFill>
            <a:prstDash val="dash"/>
            <a:miter lim="800000"/>
            <a:headEnd/>
            <a:tailEnd/>
          </a:ln>
        </p:spPr>
        <p:txBody>
          <a:bodyPr/>
          <a:lstStyle/>
          <a:p>
            <a:pPr algn="ctr"/>
            <a:endParaRPr lang="ru-RU"/>
          </a:p>
        </p:txBody>
      </p:sp>
      <p:sp>
        <p:nvSpPr>
          <p:cNvPr id="3120" name="AutoShape 84"/>
          <p:cNvSpPr>
            <a:spLocks noChangeArrowheads="1"/>
          </p:cNvSpPr>
          <p:nvPr/>
        </p:nvSpPr>
        <p:spPr bwMode="auto">
          <a:xfrm>
            <a:off x="4500563" y="3213100"/>
            <a:ext cx="935037" cy="287338"/>
          </a:xfrm>
          <a:prstGeom prst="wedgeRoundRectCallout">
            <a:avLst>
              <a:gd name="adj1" fmla="val -53056"/>
              <a:gd name="adj2" fmla="val -29005"/>
              <a:gd name="adj3" fmla="val 16667"/>
            </a:avLst>
          </a:prstGeom>
          <a:noFill/>
          <a:ln w="9525">
            <a:solidFill>
              <a:srgbClr val="CC3300"/>
            </a:solidFill>
            <a:prstDash val="dash"/>
            <a:miter lim="800000"/>
            <a:headEnd/>
            <a:tailEnd/>
          </a:ln>
        </p:spPr>
        <p:txBody>
          <a:bodyPr/>
          <a:lstStyle/>
          <a:p>
            <a:pPr algn="ctr"/>
            <a:endParaRPr lang="ru-RU"/>
          </a:p>
        </p:txBody>
      </p:sp>
      <p:sp>
        <p:nvSpPr>
          <p:cNvPr id="3121" name="Text Box 85"/>
          <p:cNvSpPr txBox="1">
            <a:spLocks noChangeArrowheads="1"/>
          </p:cNvSpPr>
          <p:nvPr/>
        </p:nvSpPr>
        <p:spPr bwMode="auto">
          <a:xfrm>
            <a:off x="611188" y="3860800"/>
            <a:ext cx="11525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>
                <a:solidFill>
                  <a:srgbClr val="CC3300"/>
                </a:solidFill>
              </a:rPr>
              <a:t>101110</a:t>
            </a:r>
          </a:p>
        </p:txBody>
      </p:sp>
      <p:sp>
        <p:nvSpPr>
          <p:cNvPr id="3122" name="AutoShape 86"/>
          <p:cNvSpPr>
            <a:spLocks noChangeArrowheads="1"/>
          </p:cNvSpPr>
          <p:nvPr/>
        </p:nvSpPr>
        <p:spPr bwMode="auto">
          <a:xfrm flipV="1">
            <a:off x="684213" y="3860800"/>
            <a:ext cx="865187" cy="287338"/>
          </a:xfrm>
          <a:prstGeom prst="wedgeRoundRectCallout">
            <a:avLst>
              <a:gd name="adj1" fmla="val 62477"/>
              <a:gd name="adj2" fmla="val -184255"/>
              <a:gd name="adj3" fmla="val 16667"/>
            </a:avLst>
          </a:prstGeom>
          <a:noFill/>
          <a:ln w="9525">
            <a:solidFill>
              <a:srgbClr val="CC3300"/>
            </a:solidFill>
            <a:prstDash val="dash"/>
            <a:miter lim="800000"/>
            <a:headEnd/>
            <a:tailEnd/>
          </a:ln>
        </p:spPr>
        <p:txBody>
          <a:bodyPr rot="10800000"/>
          <a:lstStyle/>
          <a:p>
            <a:pPr algn="ctr"/>
            <a:endParaRPr lang="ru-RU"/>
          </a:p>
        </p:txBody>
      </p:sp>
      <p:sp>
        <p:nvSpPr>
          <p:cNvPr id="3123" name="AutoShape 87"/>
          <p:cNvSpPr>
            <a:spLocks noChangeArrowheads="1"/>
          </p:cNvSpPr>
          <p:nvPr/>
        </p:nvSpPr>
        <p:spPr bwMode="auto">
          <a:xfrm flipH="1" flipV="1">
            <a:off x="7235825" y="4149725"/>
            <a:ext cx="865188" cy="287338"/>
          </a:xfrm>
          <a:prstGeom prst="wedgeRoundRectCallout">
            <a:avLst>
              <a:gd name="adj1" fmla="val 87431"/>
              <a:gd name="adj2" fmla="val -153319"/>
              <a:gd name="adj3" fmla="val 16667"/>
            </a:avLst>
          </a:prstGeom>
          <a:noFill/>
          <a:ln w="9525">
            <a:solidFill>
              <a:srgbClr val="CC3300"/>
            </a:solidFill>
            <a:prstDash val="dash"/>
            <a:miter lim="800000"/>
            <a:headEnd/>
            <a:tailEnd/>
          </a:ln>
        </p:spPr>
        <p:txBody>
          <a:bodyPr rot="10800000"/>
          <a:lstStyle/>
          <a:p>
            <a:pPr algn="ctr"/>
            <a:endParaRPr lang="ru-RU"/>
          </a:p>
        </p:txBody>
      </p:sp>
      <p:sp>
        <p:nvSpPr>
          <p:cNvPr id="3124" name="Text Box 89"/>
          <p:cNvSpPr txBox="1">
            <a:spLocks noChangeArrowheads="1"/>
          </p:cNvSpPr>
          <p:nvPr/>
        </p:nvSpPr>
        <p:spPr bwMode="auto">
          <a:xfrm>
            <a:off x="7235825" y="4149725"/>
            <a:ext cx="122396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>
                <a:solidFill>
                  <a:srgbClr val="CC3300"/>
                </a:solidFill>
              </a:rPr>
              <a:t>101110</a:t>
            </a:r>
          </a:p>
        </p:txBody>
      </p:sp>
      <p:sp>
        <p:nvSpPr>
          <p:cNvPr id="3125" name="AutoShape 90"/>
          <p:cNvSpPr>
            <a:spLocks noChangeArrowheads="1"/>
          </p:cNvSpPr>
          <p:nvPr/>
        </p:nvSpPr>
        <p:spPr bwMode="auto">
          <a:xfrm>
            <a:off x="5867400" y="1773238"/>
            <a:ext cx="433388" cy="358775"/>
          </a:xfrm>
          <a:prstGeom prst="wedgeRoundRectCallout">
            <a:avLst>
              <a:gd name="adj1" fmla="val -77838"/>
              <a:gd name="adj2" fmla="val 78319"/>
              <a:gd name="adj3" fmla="val 16667"/>
            </a:avLst>
          </a:prstGeom>
          <a:noFill/>
          <a:ln w="9525">
            <a:solidFill>
              <a:srgbClr val="CC3300"/>
            </a:solidFill>
            <a:prstDash val="dash"/>
            <a:miter lim="800000"/>
            <a:headEnd/>
            <a:tailEnd/>
          </a:ln>
        </p:spPr>
        <p:txBody>
          <a:bodyPr/>
          <a:lstStyle/>
          <a:p>
            <a:pPr algn="ctr"/>
            <a:endParaRPr lang="ru-RU"/>
          </a:p>
        </p:txBody>
      </p:sp>
      <p:sp>
        <p:nvSpPr>
          <p:cNvPr id="3126" name="Text Box 91"/>
          <p:cNvSpPr txBox="1">
            <a:spLocks noChangeArrowheads="1"/>
          </p:cNvSpPr>
          <p:nvPr/>
        </p:nvSpPr>
        <p:spPr bwMode="auto">
          <a:xfrm>
            <a:off x="5867400" y="1773238"/>
            <a:ext cx="792163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CC3300"/>
                </a:solidFill>
              </a:rPr>
              <a:t>2E</a:t>
            </a:r>
            <a:endParaRPr lang="ru-RU">
              <a:solidFill>
                <a:srgbClr val="CC3300"/>
              </a:solidFill>
            </a:endParaRPr>
          </a:p>
        </p:txBody>
      </p:sp>
      <p:sp>
        <p:nvSpPr>
          <p:cNvPr id="3127" name="AutoShape 92"/>
          <p:cNvSpPr>
            <a:spLocks noChangeArrowheads="1"/>
          </p:cNvSpPr>
          <p:nvPr/>
        </p:nvSpPr>
        <p:spPr bwMode="auto">
          <a:xfrm>
            <a:off x="4643438" y="1125538"/>
            <a:ext cx="360362" cy="358775"/>
          </a:xfrm>
          <a:prstGeom prst="wedgeRoundRectCallout">
            <a:avLst>
              <a:gd name="adj1" fmla="val -61454"/>
              <a:gd name="adj2" fmla="val 60176"/>
              <a:gd name="adj3" fmla="val 16667"/>
            </a:avLst>
          </a:prstGeom>
          <a:noFill/>
          <a:ln w="9525">
            <a:solidFill>
              <a:srgbClr val="CC3300"/>
            </a:solidFill>
            <a:prstDash val="dash"/>
            <a:miter lim="800000"/>
            <a:headEnd/>
            <a:tailEnd/>
          </a:ln>
        </p:spPr>
        <p:txBody>
          <a:bodyPr/>
          <a:lstStyle/>
          <a:p>
            <a:pPr algn="ctr"/>
            <a:endParaRPr lang="ru-RU"/>
          </a:p>
        </p:txBody>
      </p:sp>
      <p:sp>
        <p:nvSpPr>
          <p:cNvPr id="3128" name="Text Box 93"/>
          <p:cNvSpPr txBox="1">
            <a:spLocks noChangeArrowheads="1"/>
          </p:cNvSpPr>
          <p:nvPr/>
        </p:nvSpPr>
        <p:spPr bwMode="auto">
          <a:xfrm>
            <a:off x="4643438" y="1125538"/>
            <a:ext cx="79216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>
                <a:solidFill>
                  <a:srgbClr val="CC3300"/>
                </a:solidFill>
              </a:rPr>
              <a:t>46</a:t>
            </a:r>
          </a:p>
        </p:txBody>
      </p:sp>
      <p:sp>
        <p:nvSpPr>
          <p:cNvPr id="3129" name="AutoShape 94"/>
          <p:cNvSpPr>
            <a:spLocks noChangeArrowheads="1"/>
          </p:cNvSpPr>
          <p:nvPr/>
        </p:nvSpPr>
        <p:spPr bwMode="auto">
          <a:xfrm>
            <a:off x="2411413" y="1773238"/>
            <a:ext cx="360362" cy="358775"/>
          </a:xfrm>
          <a:prstGeom prst="wedgeRoundRectCallout">
            <a:avLst>
              <a:gd name="adj1" fmla="val 113435"/>
              <a:gd name="adj2" fmla="val 74778"/>
              <a:gd name="adj3" fmla="val 16667"/>
            </a:avLst>
          </a:prstGeom>
          <a:noFill/>
          <a:ln w="9525">
            <a:solidFill>
              <a:srgbClr val="CC3300"/>
            </a:solidFill>
            <a:prstDash val="dash"/>
            <a:miter lim="800000"/>
            <a:headEnd/>
            <a:tailEnd/>
          </a:ln>
        </p:spPr>
        <p:txBody>
          <a:bodyPr/>
          <a:lstStyle/>
          <a:p>
            <a:pPr algn="ctr"/>
            <a:endParaRPr lang="ru-RU"/>
          </a:p>
        </p:txBody>
      </p:sp>
      <p:sp>
        <p:nvSpPr>
          <p:cNvPr id="3130" name="Text Box 95"/>
          <p:cNvSpPr txBox="1">
            <a:spLocks noChangeArrowheads="1"/>
          </p:cNvSpPr>
          <p:nvPr/>
        </p:nvSpPr>
        <p:spPr bwMode="auto">
          <a:xfrm>
            <a:off x="2411413" y="1773238"/>
            <a:ext cx="792162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>
                <a:solidFill>
                  <a:srgbClr val="CC3300"/>
                </a:solidFill>
              </a:rPr>
              <a:t>56</a:t>
            </a:r>
          </a:p>
        </p:txBody>
      </p:sp>
      <p:sp>
        <p:nvSpPr>
          <p:cNvPr id="3131" name="AutoShape 96"/>
          <p:cNvSpPr>
            <a:spLocks noChangeArrowheads="1"/>
          </p:cNvSpPr>
          <p:nvPr/>
        </p:nvSpPr>
        <p:spPr bwMode="auto">
          <a:xfrm>
            <a:off x="6804025" y="5876925"/>
            <a:ext cx="433388" cy="358775"/>
          </a:xfrm>
          <a:prstGeom prst="wedgeRoundRectCallout">
            <a:avLst>
              <a:gd name="adj1" fmla="val -127657"/>
              <a:gd name="adj2" fmla="val -42037"/>
              <a:gd name="adj3" fmla="val 16667"/>
            </a:avLst>
          </a:prstGeom>
          <a:noFill/>
          <a:ln w="9525">
            <a:solidFill>
              <a:srgbClr val="CC3300"/>
            </a:solidFill>
            <a:prstDash val="dash"/>
            <a:miter lim="800000"/>
            <a:headEnd/>
            <a:tailEnd/>
          </a:ln>
        </p:spPr>
        <p:txBody>
          <a:bodyPr/>
          <a:lstStyle/>
          <a:p>
            <a:pPr algn="ctr"/>
            <a:endParaRPr lang="ru-RU"/>
          </a:p>
        </p:txBody>
      </p:sp>
      <p:sp>
        <p:nvSpPr>
          <p:cNvPr id="3132" name="Text Box 97"/>
          <p:cNvSpPr txBox="1">
            <a:spLocks noChangeArrowheads="1"/>
          </p:cNvSpPr>
          <p:nvPr/>
        </p:nvSpPr>
        <p:spPr bwMode="auto">
          <a:xfrm>
            <a:off x="6804025" y="5876925"/>
            <a:ext cx="79216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CC3300"/>
                </a:solidFill>
              </a:rPr>
              <a:t>2E</a:t>
            </a:r>
            <a:endParaRPr lang="ru-RU">
              <a:solidFill>
                <a:srgbClr val="CC3300"/>
              </a:solidFill>
            </a:endParaRPr>
          </a:p>
        </p:txBody>
      </p:sp>
      <p:sp>
        <p:nvSpPr>
          <p:cNvPr id="3133" name="Text Box 98"/>
          <p:cNvSpPr txBox="1">
            <a:spLocks noChangeArrowheads="1"/>
          </p:cNvSpPr>
          <p:nvPr/>
        </p:nvSpPr>
        <p:spPr bwMode="auto">
          <a:xfrm>
            <a:off x="5364163" y="6308725"/>
            <a:ext cx="792162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>
                <a:solidFill>
                  <a:srgbClr val="CC3300"/>
                </a:solidFill>
              </a:rPr>
              <a:t>46</a:t>
            </a:r>
          </a:p>
        </p:txBody>
      </p:sp>
      <p:sp>
        <p:nvSpPr>
          <p:cNvPr id="3134" name="Text Box 99"/>
          <p:cNvSpPr txBox="1">
            <a:spLocks noChangeArrowheads="1"/>
          </p:cNvSpPr>
          <p:nvPr/>
        </p:nvSpPr>
        <p:spPr bwMode="auto">
          <a:xfrm>
            <a:off x="1116013" y="5805488"/>
            <a:ext cx="792162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>
                <a:solidFill>
                  <a:srgbClr val="CC3300"/>
                </a:solidFill>
              </a:rPr>
              <a:t>56</a:t>
            </a:r>
          </a:p>
        </p:txBody>
      </p:sp>
      <p:sp>
        <p:nvSpPr>
          <p:cNvPr id="3135" name="AutoShape 100"/>
          <p:cNvSpPr>
            <a:spLocks noChangeArrowheads="1"/>
          </p:cNvSpPr>
          <p:nvPr/>
        </p:nvSpPr>
        <p:spPr bwMode="auto">
          <a:xfrm>
            <a:off x="1116013" y="5805488"/>
            <a:ext cx="360362" cy="358775"/>
          </a:xfrm>
          <a:prstGeom prst="wedgeRoundRectCallout">
            <a:avLst>
              <a:gd name="adj1" fmla="val 206829"/>
              <a:gd name="adj2" fmla="val -72565"/>
              <a:gd name="adj3" fmla="val 16667"/>
            </a:avLst>
          </a:prstGeom>
          <a:noFill/>
          <a:ln w="9525">
            <a:solidFill>
              <a:srgbClr val="CC3300"/>
            </a:solidFill>
            <a:prstDash val="dash"/>
            <a:miter lim="800000"/>
            <a:headEnd/>
            <a:tailEnd/>
          </a:ln>
        </p:spPr>
        <p:txBody>
          <a:bodyPr/>
          <a:lstStyle/>
          <a:p>
            <a:pPr algn="ctr"/>
            <a:endParaRPr lang="ru-RU"/>
          </a:p>
        </p:txBody>
      </p:sp>
      <p:sp>
        <p:nvSpPr>
          <p:cNvPr id="3136" name="AutoShape 101"/>
          <p:cNvSpPr>
            <a:spLocks noChangeArrowheads="1"/>
          </p:cNvSpPr>
          <p:nvPr/>
        </p:nvSpPr>
        <p:spPr bwMode="auto">
          <a:xfrm>
            <a:off x="2484438" y="6381750"/>
            <a:ext cx="360362" cy="287338"/>
          </a:xfrm>
          <a:prstGeom prst="wedgeRoundRectCallout">
            <a:avLst>
              <a:gd name="adj1" fmla="val 106389"/>
              <a:gd name="adj2" fmla="val -108009"/>
              <a:gd name="adj3" fmla="val 16667"/>
            </a:avLst>
          </a:prstGeom>
          <a:noFill/>
          <a:ln w="9525">
            <a:solidFill>
              <a:srgbClr val="CC3300"/>
            </a:solidFill>
            <a:prstDash val="dash"/>
            <a:miter lim="800000"/>
            <a:headEnd/>
            <a:tailEnd/>
          </a:ln>
        </p:spPr>
        <p:txBody>
          <a:bodyPr/>
          <a:lstStyle/>
          <a:p>
            <a:pPr algn="ctr"/>
            <a:endParaRPr lang="ru-RU"/>
          </a:p>
        </p:txBody>
      </p:sp>
      <p:sp>
        <p:nvSpPr>
          <p:cNvPr id="3137" name="Text Box 102"/>
          <p:cNvSpPr txBox="1">
            <a:spLocks noChangeArrowheads="1"/>
          </p:cNvSpPr>
          <p:nvPr/>
        </p:nvSpPr>
        <p:spPr bwMode="auto">
          <a:xfrm>
            <a:off x="2484438" y="6308725"/>
            <a:ext cx="865187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>
                <a:solidFill>
                  <a:srgbClr val="CC3300"/>
                </a:solidFill>
              </a:rPr>
              <a:t>46</a:t>
            </a:r>
          </a:p>
        </p:txBody>
      </p:sp>
      <p:sp>
        <p:nvSpPr>
          <p:cNvPr id="3138" name="Rectangle 104"/>
          <p:cNvSpPr>
            <a:spLocks noChangeArrowheads="1"/>
          </p:cNvSpPr>
          <p:nvPr/>
        </p:nvSpPr>
        <p:spPr bwMode="auto">
          <a:xfrm>
            <a:off x="4643438" y="3789363"/>
            <a:ext cx="433387" cy="360362"/>
          </a:xfrm>
          <a:prstGeom prst="rect">
            <a:avLst/>
          </a:prstGeom>
          <a:noFill/>
          <a:ln w="38100">
            <a:solidFill>
              <a:srgbClr val="CC3300"/>
            </a:solidFill>
            <a:prstDash val="sysDot"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3139" name="Line 105">
            <a:hlinkClick r:id="rId11" action="ppaction://hlinksldjump"/>
          </p:cNvPr>
          <p:cNvSpPr>
            <a:spLocks noChangeShapeType="1"/>
          </p:cNvSpPr>
          <p:nvPr/>
        </p:nvSpPr>
        <p:spPr bwMode="auto">
          <a:xfrm flipH="1">
            <a:off x="2195513" y="4581525"/>
            <a:ext cx="504825" cy="71438"/>
          </a:xfrm>
          <a:prstGeom prst="line">
            <a:avLst/>
          </a:prstGeom>
          <a:noFill/>
          <a:ln w="57150">
            <a:solidFill>
              <a:srgbClr val="990099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3140" name="Line 106">
            <a:hlinkClick r:id="rId12" action="ppaction://hlinksldjump"/>
          </p:cNvPr>
          <p:cNvSpPr>
            <a:spLocks noChangeShapeType="1"/>
          </p:cNvSpPr>
          <p:nvPr/>
        </p:nvSpPr>
        <p:spPr bwMode="auto">
          <a:xfrm>
            <a:off x="5724525" y="4868863"/>
            <a:ext cx="287338" cy="647700"/>
          </a:xfrm>
          <a:prstGeom prst="line">
            <a:avLst/>
          </a:prstGeom>
          <a:noFill/>
          <a:ln w="57150">
            <a:solidFill>
              <a:srgbClr val="008000"/>
            </a:solidFill>
            <a:prstDash val="sysDot"/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3141" name="AutoShape 107">
            <a:hlinkClick r:id="" action="ppaction://hlinkshowjump?jump=firstslide" highlightClick="1"/>
          </p:cNvPr>
          <p:cNvSpPr>
            <a:spLocks noChangeArrowheads="1"/>
          </p:cNvSpPr>
          <p:nvPr/>
        </p:nvSpPr>
        <p:spPr bwMode="auto">
          <a:xfrm>
            <a:off x="0" y="0"/>
            <a:ext cx="431800" cy="433388"/>
          </a:xfrm>
          <a:prstGeom prst="actionButtonBackPrevious">
            <a:avLst/>
          </a:prstGeom>
          <a:gradFill rotWithShape="1">
            <a:gsLst>
              <a:gs pos="0">
                <a:srgbClr val="FFFFCC"/>
              </a:gs>
              <a:gs pos="50000">
                <a:srgbClr val="FF9900"/>
              </a:gs>
              <a:gs pos="100000">
                <a:srgbClr val="FFFFCC"/>
              </a:gs>
            </a:gsLst>
            <a:lin ang="0" scaled="1"/>
          </a:gradFill>
          <a:ln w="9525">
            <a:solidFill>
              <a:srgbClr val="FF99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4" descr="01сс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AFAFA"/>
              </a:clrFrom>
              <a:clrTo>
                <a:srgbClr val="FAFAFA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23850" y="1700213"/>
            <a:ext cx="4302125" cy="4322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099" name="Oval 6"/>
          <p:cNvSpPr>
            <a:spLocks noChangeArrowheads="1"/>
          </p:cNvSpPr>
          <p:nvPr/>
        </p:nvSpPr>
        <p:spPr bwMode="auto">
          <a:xfrm>
            <a:off x="2627313" y="3643313"/>
            <a:ext cx="360362" cy="360362"/>
          </a:xfrm>
          <a:prstGeom prst="ellipse">
            <a:avLst/>
          </a:prstGeom>
          <a:noFill/>
          <a:ln w="9525">
            <a:solidFill>
              <a:srgbClr val="CC3300"/>
            </a:solidFill>
            <a:prstDash val="dash"/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4100" name="Oval 7"/>
          <p:cNvSpPr>
            <a:spLocks noChangeArrowheads="1"/>
          </p:cNvSpPr>
          <p:nvPr/>
        </p:nvSpPr>
        <p:spPr bwMode="auto">
          <a:xfrm>
            <a:off x="971550" y="2492375"/>
            <a:ext cx="360363" cy="360363"/>
          </a:xfrm>
          <a:prstGeom prst="ellipse">
            <a:avLst/>
          </a:prstGeom>
          <a:noFill/>
          <a:ln w="9525">
            <a:solidFill>
              <a:srgbClr val="CC3300"/>
            </a:solidFill>
            <a:prstDash val="dash"/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ru-RU">
              <a:solidFill>
                <a:schemeClr val="accent2"/>
              </a:solidFill>
            </a:endParaRPr>
          </a:p>
        </p:txBody>
      </p:sp>
      <p:sp>
        <p:nvSpPr>
          <p:cNvPr id="4101" name="Oval 14"/>
          <p:cNvSpPr>
            <a:spLocks noChangeArrowheads="1"/>
          </p:cNvSpPr>
          <p:nvPr/>
        </p:nvSpPr>
        <p:spPr bwMode="auto">
          <a:xfrm>
            <a:off x="1619250" y="2852738"/>
            <a:ext cx="360363" cy="360362"/>
          </a:xfrm>
          <a:prstGeom prst="ellipse">
            <a:avLst/>
          </a:prstGeom>
          <a:noFill/>
          <a:ln w="9525">
            <a:solidFill>
              <a:srgbClr val="CC3300"/>
            </a:solidFill>
            <a:prstDash val="dash"/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4102" name="Oval 15"/>
          <p:cNvSpPr>
            <a:spLocks noChangeArrowheads="1"/>
          </p:cNvSpPr>
          <p:nvPr/>
        </p:nvSpPr>
        <p:spPr bwMode="auto">
          <a:xfrm>
            <a:off x="2195513" y="3284538"/>
            <a:ext cx="360362" cy="360362"/>
          </a:xfrm>
          <a:prstGeom prst="ellipse">
            <a:avLst/>
          </a:prstGeom>
          <a:noFill/>
          <a:ln w="9525">
            <a:solidFill>
              <a:srgbClr val="CC3300"/>
            </a:solidFill>
            <a:prstDash val="dash"/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4103" name="Oval 18"/>
          <p:cNvSpPr>
            <a:spLocks noChangeArrowheads="1"/>
          </p:cNvSpPr>
          <p:nvPr/>
        </p:nvSpPr>
        <p:spPr bwMode="auto">
          <a:xfrm>
            <a:off x="3275013" y="4003675"/>
            <a:ext cx="360362" cy="360363"/>
          </a:xfrm>
          <a:prstGeom prst="ellipse">
            <a:avLst/>
          </a:prstGeom>
          <a:noFill/>
          <a:ln w="9525">
            <a:solidFill>
              <a:srgbClr val="CC3300"/>
            </a:solidFill>
            <a:prstDash val="dash"/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4104" name="Oval 19"/>
          <p:cNvSpPr>
            <a:spLocks noChangeArrowheads="1"/>
          </p:cNvSpPr>
          <p:nvPr/>
        </p:nvSpPr>
        <p:spPr bwMode="auto">
          <a:xfrm>
            <a:off x="3851275" y="4003675"/>
            <a:ext cx="360363" cy="360363"/>
          </a:xfrm>
          <a:prstGeom prst="ellipse">
            <a:avLst/>
          </a:prstGeom>
          <a:noFill/>
          <a:ln w="9525">
            <a:solidFill>
              <a:srgbClr val="CC3300"/>
            </a:solidFill>
            <a:prstDash val="dash"/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4105" name="Text Box 20"/>
          <p:cNvSpPr txBox="1">
            <a:spLocks noChangeArrowheads="1"/>
          </p:cNvSpPr>
          <p:nvPr/>
        </p:nvSpPr>
        <p:spPr bwMode="auto">
          <a:xfrm>
            <a:off x="395288" y="333375"/>
            <a:ext cx="856932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 b="1">
                <a:solidFill>
                  <a:schemeClr val="accent2"/>
                </a:solidFill>
              </a:rPr>
              <a:t>Перевод чисел из </a:t>
            </a:r>
            <a:r>
              <a:rPr lang="ru-RU" sz="2800" b="1">
                <a:solidFill>
                  <a:schemeClr val="accent2"/>
                </a:solidFill>
              </a:rPr>
              <a:t>10</a:t>
            </a:r>
            <a:r>
              <a:rPr lang="ru-RU" sz="2400" b="1">
                <a:solidFill>
                  <a:schemeClr val="accent2"/>
                </a:solidFill>
              </a:rPr>
              <a:t>-ой системы счисления в </a:t>
            </a:r>
            <a:r>
              <a:rPr lang="ru-RU" sz="2800" b="1">
                <a:solidFill>
                  <a:schemeClr val="accent2"/>
                </a:solidFill>
              </a:rPr>
              <a:t>2</a:t>
            </a:r>
            <a:r>
              <a:rPr lang="ru-RU" sz="2400" b="1">
                <a:solidFill>
                  <a:schemeClr val="accent2"/>
                </a:solidFill>
              </a:rPr>
              <a:t>-ую</a:t>
            </a:r>
          </a:p>
        </p:txBody>
      </p:sp>
      <p:sp>
        <p:nvSpPr>
          <p:cNvPr id="4106" name="Text Box 21"/>
          <p:cNvSpPr txBox="1">
            <a:spLocks noChangeArrowheads="1"/>
          </p:cNvSpPr>
          <p:nvPr/>
        </p:nvSpPr>
        <p:spPr bwMode="auto">
          <a:xfrm>
            <a:off x="4932363" y="5300663"/>
            <a:ext cx="3673475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4000" b="1"/>
              <a:t>46</a:t>
            </a:r>
            <a:r>
              <a:rPr lang="ru-RU" sz="4000" b="1" baseline="-25000"/>
              <a:t>10</a:t>
            </a:r>
            <a:r>
              <a:rPr lang="ru-RU" sz="4000" b="1">
                <a:cs typeface="Arial" charset="0"/>
              </a:rPr>
              <a:t>→101110</a:t>
            </a:r>
            <a:r>
              <a:rPr lang="ru-RU" sz="4000" b="1" baseline="-25000">
                <a:cs typeface="Arial" charset="0"/>
              </a:rPr>
              <a:t>2</a:t>
            </a:r>
          </a:p>
        </p:txBody>
      </p:sp>
      <p:sp>
        <p:nvSpPr>
          <p:cNvPr id="4107" name="Text Box 23"/>
          <p:cNvSpPr txBox="1">
            <a:spLocks noChangeArrowheads="1"/>
          </p:cNvSpPr>
          <p:nvPr/>
        </p:nvSpPr>
        <p:spPr bwMode="auto">
          <a:xfrm>
            <a:off x="250825" y="1196975"/>
            <a:ext cx="11525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/>
              <a:t>1 способ</a:t>
            </a:r>
          </a:p>
        </p:txBody>
      </p:sp>
      <p:sp>
        <p:nvSpPr>
          <p:cNvPr id="4108" name="Text Box 24"/>
          <p:cNvSpPr txBox="1">
            <a:spLocks noChangeArrowheads="1"/>
          </p:cNvSpPr>
          <p:nvPr/>
        </p:nvSpPr>
        <p:spPr bwMode="auto">
          <a:xfrm>
            <a:off x="4500563" y="1125538"/>
            <a:ext cx="115252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/>
              <a:t>2 способ</a:t>
            </a:r>
          </a:p>
        </p:txBody>
      </p:sp>
      <p:sp>
        <p:nvSpPr>
          <p:cNvPr id="4109" name="Text Box 25"/>
          <p:cNvSpPr txBox="1">
            <a:spLocks noChangeArrowheads="1"/>
          </p:cNvSpPr>
          <p:nvPr/>
        </p:nvSpPr>
        <p:spPr bwMode="auto">
          <a:xfrm>
            <a:off x="5076825" y="2636838"/>
            <a:ext cx="3889375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200"/>
              <a:t>46=32 + 8 + 4 + 2</a:t>
            </a:r>
          </a:p>
        </p:txBody>
      </p:sp>
      <p:sp>
        <p:nvSpPr>
          <p:cNvPr id="4110" name="Text Box 26"/>
          <p:cNvSpPr txBox="1">
            <a:spLocks noChangeArrowheads="1"/>
          </p:cNvSpPr>
          <p:nvPr/>
        </p:nvSpPr>
        <p:spPr bwMode="auto">
          <a:xfrm>
            <a:off x="5292725" y="1484313"/>
            <a:ext cx="2592388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ru-RU"/>
          </a:p>
        </p:txBody>
      </p:sp>
      <p:sp>
        <p:nvSpPr>
          <p:cNvPr id="4111" name="Text Box 27"/>
          <p:cNvSpPr txBox="1">
            <a:spLocks noChangeArrowheads="1"/>
          </p:cNvSpPr>
          <p:nvPr/>
        </p:nvSpPr>
        <p:spPr bwMode="auto">
          <a:xfrm>
            <a:off x="5940425" y="2060575"/>
            <a:ext cx="30241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>
                <a:solidFill>
                  <a:srgbClr val="CC3300"/>
                </a:solidFill>
              </a:rPr>
              <a:t>5        3      2      1</a:t>
            </a:r>
          </a:p>
        </p:txBody>
      </p:sp>
      <p:sp>
        <p:nvSpPr>
          <p:cNvPr id="4112" name="Text Box 28"/>
          <p:cNvSpPr txBox="1">
            <a:spLocks noChangeArrowheads="1"/>
          </p:cNvSpPr>
          <p:nvPr/>
        </p:nvSpPr>
        <p:spPr bwMode="auto">
          <a:xfrm>
            <a:off x="6372225" y="1989138"/>
            <a:ext cx="28892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>
                <a:solidFill>
                  <a:schemeClr val="accent2"/>
                </a:solidFill>
              </a:rPr>
              <a:t>4</a:t>
            </a:r>
          </a:p>
        </p:txBody>
      </p:sp>
      <p:sp>
        <p:nvSpPr>
          <p:cNvPr id="4113" name="Text Box 29"/>
          <p:cNvSpPr txBox="1">
            <a:spLocks noChangeArrowheads="1"/>
          </p:cNvSpPr>
          <p:nvPr/>
        </p:nvSpPr>
        <p:spPr bwMode="auto">
          <a:xfrm>
            <a:off x="8675688" y="1989138"/>
            <a:ext cx="28892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>
                <a:solidFill>
                  <a:schemeClr val="accent2"/>
                </a:solidFill>
              </a:rPr>
              <a:t>0</a:t>
            </a:r>
          </a:p>
        </p:txBody>
      </p:sp>
      <p:sp>
        <p:nvSpPr>
          <p:cNvPr id="4114" name="Line 30"/>
          <p:cNvSpPr>
            <a:spLocks noChangeShapeType="1"/>
          </p:cNvSpPr>
          <p:nvPr/>
        </p:nvSpPr>
        <p:spPr bwMode="auto">
          <a:xfrm>
            <a:off x="6443663" y="1989138"/>
            <a:ext cx="288925" cy="2889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4115" name="Line 31"/>
          <p:cNvSpPr>
            <a:spLocks noChangeShapeType="1"/>
          </p:cNvSpPr>
          <p:nvPr/>
        </p:nvSpPr>
        <p:spPr bwMode="auto">
          <a:xfrm>
            <a:off x="8675688" y="2060575"/>
            <a:ext cx="288925" cy="2889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4116" name="Line 32"/>
          <p:cNvSpPr>
            <a:spLocks noChangeShapeType="1"/>
          </p:cNvSpPr>
          <p:nvPr/>
        </p:nvSpPr>
        <p:spPr bwMode="auto">
          <a:xfrm flipH="1">
            <a:off x="6443663" y="1989138"/>
            <a:ext cx="215900" cy="2889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4117" name="Line 33"/>
          <p:cNvSpPr>
            <a:spLocks noChangeShapeType="1"/>
          </p:cNvSpPr>
          <p:nvPr/>
        </p:nvSpPr>
        <p:spPr bwMode="auto">
          <a:xfrm flipH="1">
            <a:off x="8675688" y="2060575"/>
            <a:ext cx="215900" cy="2889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4118" name="Text Box 34"/>
          <p:cNvSpPr txBox="1">
            <a:spLocks noChangeArrowheads="1"/>
          </p:cNvSpPr>
          <p:nvPr/>
        </p:nvSpPr>
        <p:spPr bwMode="auto">
          <a:xfrm>
            <a:off x="5688013" y="3860800"/>
            <a:ext cx="345598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/>
              <a:t>   </a:t>
            </a:r>
            <a:r>
              <a:rPr lang="ru-RU" sz="2000" b="1"/>
              <a:t>1    0    1        1       1     0</a:t>
            </a:r>
          </a:p>
        </p:txBody>
      </p:sp>
      <p:sp>
        <p:nvSpPr>
          <p:cNvPr id="4119" name="Line 35"/>
          <p:cNvSpPr>
            <a:spLocks noChangeShapeType="1"/>
          </p:cNvSpPr>
          <p:nvPr/>
        </p:nvSpPr>
        <p:spPr bwMode="auto">
          <a:xfrm>
            <a:off x="6084888" y="3141663"/>
            <a:ext cx="0" cy="360362"/>
          </a:xfrm>
          <a:prstGeom prst="line">
            <a:avLst/>
          </a:prstGeom>
          <a:noFill/>
          <a:ln w="9525">
            <a:solidFill>
              <a:srgbClr val="CC33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4120" name="Line 36"/>
          <p:cNvSpPr>
            <a:spLocks noChangeShapeType="1"/>
          </p:cNvSpPr>
          <p:nvPr/>
        </p:nvSpPr>
        <p:spPr bwMode="auto">
          <a:xfrm>
            <a:off x="6516688" y="3284538"/>
            <a:ext cx="0" cy="360362"/>
          </a:xfrm>
          <a:prstGeom prst="line">
            <a:avLst/>
          </a:prstGeom>
          <a:noFill/>
          <a:ln w="9525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4121" name="Line 37"/>
          <p:cNvSpPr>
            <a:spLocks noChangeShapeType="1"/>
          </p:cNvSpPr>
          <p:nvPr/>
        </p:nvSpPr>
        <p:spPr bwMode="auto">
          <a:xfrm>
            <a:off x="6877050" y="3141663"/>
            <a:ext cx="0" cy="360362"/>
          </a:xfrm>
          <a:prstGeom prst="line">
            <a:avLst/>
          </a:prstGeom>
          <a:noFill/>
          <a:ln w="9525">
            <a:solidFill>
              <a:srgbClr val="CC33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4122" name="Line 38"/>
          <p:cNvSpPr>
            <a:spLocks noChangeShapeType="1"/>
          </p:cNvSpPr>
          <p:nvPr/>
        </p:nvSpPr>
        <p:spPr bwMode="auto">
          <a:xfrm>
            <a:off x="7596188" y="3141663"/>
            <a:ext cx="0" cy="360362"/>
          </a:xfrm>
          <a:prstGeom prst="line">
            <a:avLst/>
          </a:prstGeom>
          <a:noFill/>
          <a:ln w="9525">
            <a:solidFill>
              <a:srgbClr val="CC33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4123" name="Line 39"/>
          <p:cNvSpPr>
            <a:spLocks noChangeShapeType="1"/>
          </p:cNvSpPr>
          <p:nvPr/>
        </p:nvSpPr>
        <p:spPr bwMode="auto">
          <a:xfrm>
            <a:off x="8243888" y="3141663"/>
            <a:ext cx="0" cy="360362"/>
          </a:xfrm>
          <a:prstGeom prst="line">
            <a:avLst/>
          </a:prstGeom>
          <a:noFill/>
          <a:ln w="9525">
            <a:solidFill>
              <a:srgbClr val="CC33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4124" name="Line 40"/>
          <p:cNvSpPr>
            <a:spLocks noChangeShapeType="1"/>
          </p:cNvSpPr>
          <p:nvPr/>
        </p:nvSpPr>
        <p:spPr bwMode="auto">
          <a:xfrm>
            <a:off x="8748713" y="3141663"/>
            <a:ext cx="0" cy="360362"/>
          </a:xfrm>
          <a:prstGeom prst="line">
            <a:avLst/>
          </a:prstGeom>
          <a:noFill/>
          <a:ln w="9525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4125" name="Text Box 41"/>
          <p:cNvSpPr txBox="1">
            <a:spLocks noChangeArrowheads="1"/>
          </p:cNvSpPr>
          <p:nvPr/>
        </p:nvSpPr>
        <p:spPr bwMode="auto">
          <a:xfrm>
            <a:off x="5795963" y="2205038"/>
            <a:ext cx="4318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200">
                <a:solidFill>
                  <a:srgbClr val="CC3300"/>
                </a:solidFill>
              </a:rPr>
              <a:t>2</a:t>
            </a:r>
          </a:p>
        </p:txBody>
      </p:sp>
      <p:sp>
        <p:nvSpPr>
          <p:cNvPr id="4126" name="Text Box 42"/>
          <p:cNvSpPr txBox="1">
            <a:spLocks noChangeArrowheads="1"/>
          </p:cNvSpPr>
          <p:nvPr/>
        </p:nvSpPr>
        <p:spPr bwMode="auto">
          <a:xfrm>
            <a:off x="6156325" y="2205038"/>
            <a:ext cx="43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>
                <a:solidFill>
                  <a:schemeClr val="accent2"/>
                </a:solidFill>
              </a:rPr>
              <a:t>2</a:t>
            </a:r>
          </a:p>
        </p:txBody>
      </p:sp>
      <p:sp>
        <p:nvSpPr>
          <p:cNvPr id="4127" name="Text Box 43"/>
          <p:cNvSpPr txBox="1">
            <a:spLocks noChangeArrowheads="1"/>
          </p:cNvSpPr>
          <p:nvPr/>
        </p:nvSpPr>
        <p:spPr bwMode="auto">
          <a:xfrm>
            <a:off x="6588125" y="2205038"/>
            <a:ext cx="4318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200">
                <a:solidFill>
                  <a:srgbClr val="CC3300"/>
                </a:solidFill>
              </a:rPr>
              <a:t>2</a:t>
            </a:r>
          </a:p>
        </p:txBody>
      </p:sp>
      <p:sp>
        <p:nvSpPr>
          <p:cNvPr id="4128" name="Text Box 44"/>
          <p:cNvSpPr txBox="1">
            <a:spLocks noChangeArrowheads="1"/>
          </p:cNvSpPr>
          <p:nvPr/>
        </p:nvSpPr>
        <p:spPr bwMode="auto">
          <a:xfrm>
            <a:off x="7308850" y="2205038"/>
            <a:ext cx="4318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200">
                <a:solidFill>
                  <a:srgbClr val="CC3300"/>
                </a:solidFill>
              </a:rPr>
              <a:t>2</a:t>
            </a:r>
          </a:p>
        </p:txBody>
      </p:sp>
      <p:sp>
        <p:nvSpPr>
          <p:cNvPr id="4129" name="Text Box 45"/>
          <p:cNvSpPr txBox="1">
            <a:spLocks noChangeArrowheads="1"/>
          </p:cNvSpPr>
          <p:nvPr/>
        </p:nvSpPr>
        <p:spPr bwMode="auto">
          <a:xfrm>
            <a:off x="7956550" y="2205038"/>
            <a:ext cx="4318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200">
                <a:solidFill>
                  <a:srgbClr val="CC3300"/>
                </a:solidFill>
              </a:rPr>
              <a:t>2</a:t>
            </a:r>
          </a:p>
        </p:txBody>
      </p:sp>
      <p:sp>
        <p:nvSpPr>
          <p:cNvPr id="4130" name="Text Box 46"/>
          <p:cNvSpPr txBox="1">
            <a:spLocks noChangeArrowheads="1"/>
          </p:cNvSpPr>
          <p:nvPr/>
        </p:nvSpPr>
        <p:spPr bwMode="auto">
          <a:xfrm>
            <a:off x="8459788" y="2205038"/>
            <a:ext cx="43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>
                <a:solidFill>
                  <a:schemeClr val="accent2"/>
                </a:solidFill>
              </a:rPr>
              <a:t>2</a:t>
            </a:r>
          </a:p>
        </p:txBody>
      </p:sp>
      <p:sp>
        <p:nvSpPr>
          <p:cNvPr id="4131" name="Line 47"/>
          <p:cNvSpPr>
            <a:spLocks noChangeShapeType="1"/>
          </p:cNvSpPr>
          <p:nvPr/>
        </p:nvSpPr>
        <p:spPr bwMode="auto">
          <a:xfrm flipV="1">
            <a:off x="6084888" y="2565400"/>
            <a:ext cx="0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4132" name="Line 48"/>
          <p:cNvSpPr>
            <a:spLocks noChangeShapeType="1"/>
          </p:cNvSpPr>
          <p:nvPr/>
        </p:nvSpPr>
        <p:spPr bwMode="auto">
          <a:xfrm flipV="1">
            <a:off x="6877050" y="2565400"/>
            <a:ext cx="0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4133" name="Line 49"/>
          <p:cNvSpPr>
            <a:spLocks noChangeShapeType="1"/>
          </p:cNvSpPr>
          <p:nvPr/>
        </p:nvSpPr>
        <p:spPr bwMode="auto">
          <a:xfrm flipV="1">
            <a:off x="7596188" y="2565400"/>
            <a:ext cx="0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4134" name="Line 50"/>
          <p:cNvSpPr>
            <a:spLocks noChangeShapeType="1"/>
          </p:cNvSpPr>
          <p:nvPr/>
        </p:nvSpPr>
        <p:spPr bwMode="auto">
          <a:xfrm flipV="1">
            <a:off x="8243888" y="2565400"/>
            <a:ext cx="0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4135" name="AutoShape 51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0" y="0"/>
            <a:ext cx="431800" cy="433388"/>
          </a:xfrm>
          <a:prstGeom prst="actionButtonBackPrevious">
            <a:avLst/>
          </a:prstGeom>
          <a:gradFill rotWithShape="1">
            <a:gsLst>
              <a:gs pos="0">
                <a:srgbClr val="FFFFCC"/>
              </a:gs>
              <a:gs pos="50000">
                <a:srgbClr val="FF9900"/>
              </a:gs>
              <a:gs pos="100000">
                <a:srgbClr val="FFFFCC"/>
              </a:gs>
            </a:gsLst>
            <a:lin ang="0" scaled="1"/>
          </a:gradFill>
          <a:ln w="9525">
            <a:solidFill>
              <a:srgbClr val="FF99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4"/>
          <p:cNvSpPr txBox="1">
            <a:spLocks noChangeArrowheads="1"/>
          </p:cNvSpPr>
          <p:nvPr/>
        </p:nvSpPr>
        <p:spPr bwMode="auto">
          <a:xfrm>
            <a:off x="395288" y="333375"/>
            <a:ext cx="856932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 b="1">
                <a:solidFill>
                  <a:schemeClr val="accent2"/>
                </a:solidFill>
              </a:rPr>
              <a:t>Перевод чисел из </a:t>
            </a:r>
            <a:r>
              <a:rPr lang="ru-RU" sz="2800" b="1">
                <a:solidFill>
                  <a:schemeClr val="accent2"/>
                </a:solidFill>
              </a:rPr>
              <a:t>10</a:t>
            </a:r>
            <a:r>
              <a:rPr lang="ru-RU" sz="2400" b="1">
                <a:solidFill>
                  <a:schemeClr val="accent2"/>
                </a:solidFill>
              </a:rPr>
              <a:t>-ой системы счисления в </a:t>
            </a:r>
            <a:r>
              <a:rPr lang="ru-RU" sz="2800" b="1">
                <a:solidFill>
                  <a:schemeClr val="accent2"/>
                </a:solidFill>
              </a:rPr>
              <a:t>8</a:t>
            </a:r>
            <a:r>
              <a:rPr lang="ru-RU" sz="2400" b="1">
                <a:solidFill>
                  <a:schemeClr val="accent2"/>
                </a:solidFill>
              </a:rPr>
              <a:t>-ую</a:t>
            </a:r>
          </a:p>
        </p:txBody>
      </p:sp>
      <p:pic>
        <p:nvPicPr>
          <p:cNvPr id="5123" name="Picture 5" descr="02сс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AFAFA"/>
              </a:clrFrom>
              <a:clrTo>
                <a:srgbClr val="FAFAFA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042988" y="1700213"/>
            <a:ext cx="3252787" cy="4097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24" name="Oval 6"/>
          <p:cNvSpPr>
            <a:spLocks noChangeArrowheads="1"/>
          </p:cNvSpPr>
          <p:nvPr/>
        </p:nvSpPr>
        <p:spPr bwMode="auto">
          <a:xfrm>
            <a:off x="3419475" y="2924175"/>
            <a:ext cx="431800" cy="431800"/>
          </a:xfrm>
          <a:prstGeom prst="ellipse">
            <a:avLst/>
          </a:prstGeom>
          <a:noFill/>
          <a:ln w="9525">
            <a:solidFill>
              <a:schemeClr val="hlink"/>
            </a:solidFill>
            <a:prstDash val="dash"/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ru-RU">
              <a:solidFill>
                <a:schemeClr val="hlink"/>
              </a:solidFill>
            </a:endParaRPr>
          </a:p>
        </p:txBody>
      </p:sp>
      <p:sp>
        <p:nvSpPr>
          <p:cNvPr id="5125" name="Oval 9"/>
          <p:cNvSpPr>
            <a:spLocks noChangeArrowheads="1"/>
          </p:cNvSpPr>
          <p:nvPr/>
        </p:nvSpPr>
        <p:spPr bwMode="auto">
          <a:xfrm>
            <a:off x="2771775" y="2997200"/>
            <a:ext cx="431800" cy="431800"/>
          </a:xfrm>
          <a:prstGeom prst="ellipse">
            <a:avLst/>
          </a:prstGeom>
          <a:noFill/>
          <a:ln w="9525">
            <a:solidFill>
              <a:schemeClr val="hlink"/>
            </a:solidFill>
            <a:prstDash val="dash"/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ru-RU">
              <a:solidFill>
                <a:schemeClr val="hlink"/>
              </a:solidFill>
            </a:endParaRPr>
          </a:p>
        </p:txBody>
      </p:sp>
      <p:sp>
        <p:nvSpPr>
          <p:cNvPr id="5126" name="Text Box 10"/>
          <p:cNvSpPr txBox="1">
            <a:spLocks noChangeArrowheads="1"/>
          </p:cNvSpPr>
          <p:nvPr/>
        </p:nvSpPr>
        <p:spPr bwMode="auto">
          <a:xfrm>
            <a:off x="5867400" y="1412875"/>
            <a:ext cx="2808288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800" b="1"/>
              <a:t>46</a:t>
            </a:r>
            <a:r>
              <a:rPr lang="ru-RU" sz="2800" b="1" baseline="-25000"/>
              <a:t>10</a:t>
            </a:r>
            <a:r>
              <a:rPr lang="ru-RU" sz="2800" b="1">
                <a:cs typeface="Arial" charset="0"/>
              </a:rPr>
              <a:t>→56</a:t>
            </a:r>
            <a:r>
              <a:rPr lang="ru-RU" sz="2800" b="1" baseline="-25000">
                <a:cs typeface="Arial" charset="0"/>
              </a:rPr>
              <a:t>8</a:t>
            </a:r>
          </a:p>
        </p:txBody>
      </p:sp>
      <p:sp>
        <p:nvSpPr>
          <p:cNvPr id="5127" name="AutoShape 12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0" y="0"/>
            <a:ext cx="431800" cy="433388"/>
          </a:xfrm>
          <a:prstGeom prst="actionButtonBackPrevious">
            <a:avLst/>
          </a:prstGeom>
          <a:gradFill rotWithShape="1">
            <a:gsLst>
              <a:gs pos="0">
                <a:srgbClr val="FFFFCC"/>
              </a:gs>
              <a:gs pos="50000">
                <a:srgbClr val="FF9900"/>
              </a:gs>
              <a:gs pos="100000">
                <a:srgbClr val="FFFFCC"/>
              </a:gs>
            </a:gsLst>
            <a:lin ang="0" scaled="1"/>
          </a:gradFill>
          <a:ln w="9525">
            <a:solidFill>
              <a:srgbClr val="FF99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4"/>
          <p:cNvSpPr txBox="1">
            <a:spLocks noChangeArrowheads="1"/>
          </p:cNvSpPr>
          <p:nvPr/>
        </p:nvSpPr>
        <p:spPr bwMode="auto">
          <a:xfrm>
            <a:off x="395288" y="333375"/>
            <a:ext cx="856932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 b="1">
                <a:solidFill>
                  <a:schemeClr val="accent2"/>
                </a:solidFill>
              </a:rPr>
              <a:t>Перевод чисел из </a:t>
            </a:r>
            <a:r>
              <a:rPr lang="ru-RU" sz="2800" b="1">
                <a:solidFill>
                  <a:schemeClr val="accent2"/>
                </a:solidFill>
              </a:rPr>
              <a:t>10</a:t>
            </a:r>
            <a:r>
              <a:rPr lang="ru-RU" sz="2400" b="1">
                <a:solidFill>
                  <a:schemeClr val="accent2"/>
                </a:solidFill>
              </a:rPr>
              <a:t>-ой системы счисления в </a:t>
            </a:r>
            <a:r>
              <a:rPr lang="en-US" sz="2800" b="1">
                <a:solidFill>
                  <a:schemeClr val="accent2"/>
                </a:solidFill>
              </a:rPr>
              <a:t>16</a:t>
            </a:r>
            <a:r>
              <a:rPr lang="ru-RU" sz="2400" b="1">
                <a:solidFill>
                  <a:schemeClr val="accent2"/>
                </a:solidFill>
              </a:rPr>
              <a:t>-ую</a:t>
            </a:r>
          </a:p>
        </p:txBody>
      </p:sp>
      <p:pic>
        <p:nvPicPr>
          <p:cNvPr id="6147" name="Picture 5" descr="03сс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AFAFA"/>
              </a:clrFrom>
              <a:clrTo>
                <a:srgbClr val="FAFAFA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051050" y="1557338"/>
            <a:ext cx="3338513" cy="3562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48" name="Text Box 6"/>
          <p:cNvSpPr txBox="1">
            <a:spLocks noChangeArrowheads="1"/>
          </p:cNvSpPr>
          <p:nvPr/>
        </p:nvSpPr>
        <p:spPr bwMode="auto">
          <a:xfrm>
            <a:off x="5867400" y="1412875"/>
            <a:ext cx="2808288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800" b="1"/>
              <a:t>46</a:t>
            </a:r>
            <a:r>
              <a:rPr lang="ru-RU" sz="2800" b="1" baseline="-25000"/>
              <a:t>10</a:t>
            </a:r>
            <a:r>
              <a:rPr lang="ru-RU" sz="2800" b="1">
                <a:cs typeface="Arial" charset="0"/>
              </a:rPr>
              <a:t>→2</a:t>
            </a:r>
            <a:r>
              <a:rPr lang="en-US" sz="2800" b="1">
                <a:cs typeface="Arial" charset="0"/>
              </a:rPr>
              <a:t>E</a:t>
            </a:r>
            <a:r>
              <a:rPr lang="ru-RU" sz="2800" b="1" baseline="-25000">
                <a:cs typeface="Arial" charset="0"/>
              </a:rPr>
              <a:t>16</a:t>
            </a:r>
          </a:p>
        </p:txBody>
      </p:sp>
      <p:sp>
        <p:nvSpPr>
          <p:cNvPr id="6149" name="Oval 8"/>
          <p:cNvSpPr>
            <a:spLocks noChangeArrowheads="1"/>
          </p:cNvSpPr>
          <p:nvPr/>
        </p:nvSpPr>
        <p:spPr bwMode="auto">
          <a:xfrm>
            <a:off x="3708400" y="2852738"/>
            <a:ext cx="504825" cy="433387"/>
          </a:xfrm>
          <a:prstGeom prst="ellipse">
            <a:avLst/>
          </a:prstGeom>
          <a:noFill/>
          <a:ln w="9525">
            <a:solidFill>
              <a:srgbClr val="990099"/>
            </a:solidFill>
            <a:prstDash val="dash"/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6150" name="Oval 9"/>
          <p:cNvSpPr>
            <a:spLocks noChangeArrowheads="1"/>
          </p:cNvSpPr>
          <p:nvPr/>
        </p:nvSpPr>
        <p:spPr bwMode="auto">
          <a:xfrm>
            <a:off x="4643438" y="2781300"/>
            <a:ext cx="504825" cy="433388"/>
          </a:xfrm>
          <a:prstGeom prst="ellipse">
            <a:avLst/>
          </a:prstGeom>
          <a:noFill/>
          <a:ln w="9525">
            <a:solidFill>
              <a:srgbClr val="990099"/>
            </a:solidFill>
            <a:prstDash val="dash"/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6151" name="AutoShape 11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0" y="0"/>
            <a:ext cx="431800" cy="433388"/>
          </a:xfrm>
          <a:prstGeom prst="actionButtonBackPrevious">
            <a:avLst/>
          </a:prstGeom>
          <a:gradFill rotWithShape="1">
            <a:gsLst>
              <a:gs pos="0">
                <a:srgbClr val="FFFFCC"/>
              </a:gs>
              <a:gs pos="50000">
                <a:srgbClr val="FF9900"/>
              </a:gs>
              <a:gs pos="100000">
                <a:srgbClr val="FFFFCC"/>
              </a:gs>
            </a:gsLst>
            <a:lin ang="0" scaled="1"/>
          </a:gradFill>
          <a:ln w="9525">
            <a:solidFill>
              <a:srgbClr val="FF99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4"/>
          <p:cNvSpPr txBox="1">
            <a:spLocks noChangeArrowheads="1"/>
          </p:cNvSpPr>
          <p:nvPr/>
        </p:nvSpPr>
        <p:spPr bwMode="auto">
          <a:xfrm>
            <a:off x="395288" y="333375"/>
            <a:ext cx="856932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 b="1">
                <a:solidFill>
                  <a:srgbClr val="CC3300"/>
                </a:solidFill>
              </a:rPr>
              <a:t>Перевод чисел из </a:t>
            </a:r>
            <a:r>
              <a:rPr lang="en-US" sz="2800" b="1">
                <a:solidFill>
                  <a:srgbClr val="CC3300"/>
                </a:solidFill>
              </a:rPr>
              <a:t>2</a:t>
            </a:r>
            <a:r>
              <a:rPr lang="ru-RU" sz="2400" b="1">
                <a:solidFill>
                  <a:srgbClr val="CC3300"/>
                </a:solidFill>
              </a:rPr>
              <a:t>-ой системы счисления в </a:t>
            </a:r>
            <a:r>
              <a:rPr lang="en-US" sz="2800" b="1">
                <a:solidFill>
                  <a:srgbClr val="CC3300"/>
                </a:solidFill>
              </a:rPr>
              <a:t>8</a:t>
            </a:r>
            <a:r>
              <a:rPr lang="ru-RU" sz="2400" b="1">
                <a:solidFill>
                  <a:srgbClr val="CC3300"/>
                </a:solidFill>
              </a:rPr>
              <a:t>-ую</a:t>
            </a:r>
          </a:p>
        </p:txBody>
      </p:sp>
      <p:pic>
        <p:nvPicPr>
          <p:cNvPr id="7171" name="Picture 5" descr="04сс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AFAFA"/>
              </a:clrFrom>
              <a:clrTo>
                <a:srgbClr val="FAFAFA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619250" y="1628775"/>
            <a:ext cx="6048375" cy="2771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72" name="Text Box 6"/>
          <p:cNvSpPr txBox="1">
            <a:spLocks noChangeArrowheads="1"/>
          </p:cNvSpPr>
          <p:nvPr/>
        </p:nvSpPr>
        <p:spPr bwMode="auto">
          <a:xfrm>
            <a:off x="5651500" y="4724400"/>
            <a:ext cx="2808288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/>
              <a:t>101110</a:t>
            </a:r>
            <a:r>
              <a:rPr lang="en-US" sz="2800" b="1" baseline="-25000"/>
              <a:t>2</a:t>
            </a:r>
            <a:r>
              <a:rPr lang="ru-RU" sz="2800" b="1">
                <a:cs typeface="Arial" charset="0"/>
              </a:rPr>
              <a:t>→</a:t>
            </a:r>
            <a:r>
              <a:rPr lang="en-US" sz="2800" b="1">
                <a:cs typeface="Arial" charset="0"/>
              </a:rPr>
              <a:t>56</a:t>
            </a:r>
            <a:r>
              <a:rPr lang="en-US" sz="2800" b="1" baseline="-25000">
                <a:cs typeface="Arial" charset="0"/>
              </a:rPr>
              <a:t>8</a:t>
            </a:r>
            <a:endParaRPr lang="ru-RU" sz="2800" b="1" baseline="-25000">
              <a:cs typeface="Arial" charset="0"/>
            </a:endParaRPr>
          </a:p>
        </p:txBody>
      </p:sp>
      <p:sp>
        <p:nvSpPr>
          <p:cNvPr id="7173" name="AutoShape 8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0" y="0"/>
            <a:ext cx="431800" cy="433388"/>
          </a:xfrm>
          <a:prstGeom prst="actionButtonBackPrevious">
            <a:avLst/>
          </a:prstGeom>
          <a:gradFill rotWithShape="1">
            <a:gsLst>
              <a:gs pos="0">
                <a:srgbClr val="FFFFCC"/>
              </a:gs>
              <a:gs pos="50000">
                <a:srgbClr val="FF9900"/>
              </a:gs>
              <a:gs pos="100000">
                <a:srgbClr val="FFFFCC"/>
              </a:gs>
            </a:gsLst>
            <a:lin ang="0" scaled="1"/>
          </a:gradFill>
          <a:ln w="9525">
            <a:solidFill>
              <a:srgbClr val="FF99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4"/>
          <p:cNvSpPr txBox="1">
            <a:spLocks noChangeArrowheads="1"/>
          </p:cNvSpPr>
          <p:nvPr/>
        </p:nvSpPr>
        <p:spPr bwMode="auto">
          <a:xfrm>
            <a:off x="395288" y="333375"/>
            <a:ext cx="856932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 b="1">
                <a:solidFill>
                  <a:srgbClr val="CC3300"/>
                </a:solidFill>
              </a:rPr>
              <a:t>Перевод чисел из </a:t>
            </a:r>
            <a:r>
              <a:rPr lang="en-US" sz="2800" b="1">
                <a:solidFill>
                  <a:srgbClr val="CC3300"/>
                </a:solidFill>
              </a:rPr>
              <a:t>2</a:t>
            </a:r>
            <a:r>
              <a:rPr lang="ru-RU" sz="2400" b="1">
                <a:solidFill>
                  <a:srgbClr val="CC3300"/>
                </a:solidFill>
              </a:rPr>
              <a:t>-ой системы счисления в </a:t>
            </a:r>
            <a:r>
              <a:rPr lang="en-US" sz="2800" b="1">
                <a:solidFill>
                  <a:srgbClr val="CC3300"/>
                </a:solidFill>
              </a:rPr>
              <a:t>10</a:t>
            </a:r>
            <a:r>
              <a:rPr lang="ru-RU" sz="2400" b="1">
                <a:solidFill>
                  <a:srgbClr val="CC3300"/>
                </a:solidFill>
              </a:rPr>
              <a:t>-ую</a:t>
            </a:r>
          </a:p>
        </p:txBody>
      </p:sp>
      <p:pic>
        <p:nvPicPr>
          <p:cNvPr id="8195" name="Picture 5" descr="05сс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AFAFA"/>
              </a:clrFrom>
              <a:clrTo>
                <a:srgbClr val="FAFAFA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84213" y="1989138"/>
            <a:ext cx="5903912" cy="2025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196" name="Text Box 6"/>
          <p:cNvSpPr txBox="1">
            <a:spLocks noChangeArrowheads="1"/>
          </p:cNvSpPr>
          <p:nvPr/>
        </p:nvSpPr>
        <p:spPr bwMode="auto">
          <a:xfrm>
            <a:off x="3563938" y="1989138"/>
            <a:ext cx="6477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32</a:t>
            </a:r>
            <a:endParaRPr lang="ru-RU"/>
          </a:p>
        </p:txBody>
      </p:sp>
      <p:sp>
        <p:nvSpPr>
          <p:cNvPr id="8197" name="Text Box 7"/>
          <p:cNvSpPr txBox="1">
            <a:spLocks noChangeArrowheads="1"/>
          </p:cNvSpPr>
          <p:nvPr/>
        </p:nvSpPr>
        <p:spPr bwMode="auto">
          <a:xfrm>
            <a:off x="4356100" y="1989138"/>
            <a:ext cx="6477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8</a:t>
            </a:r>
            <a:endParaRPr lang="ru-RU"/>
          </a:p>
        </p:txBody>
      </p:sp>
      <p:sp>
        <p:nvSpPr>
          <p:cNvPr id="8198" name="Text Box 8"/>
          <p:cNvSpPr txBox="1">
            <a:spLocks noChangeArrowheads="1"/>
          </p:cNvSpPr>
          <p:nvPr/>
        </p:nvSpPr>
        <p:spPr bwMode="auto">
          <a:xfrm>
            <a:off x="5076825" y="1989138"/>
            <a:ext cx="6477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4</a:t>
            </a:r>
            <a:endParaRPr lang="ru-RU"/>
          </a:p>
        </p:txBody>
      </p:sp>
      <p:sp>
        <p:nvSpPr>
          <p:cNvPr id="8199" name="Text Box 9"/>
          <p:cNvSpPr txBox="1">
            <a:spLocks noChangeArrowheads="1"/>
          </p:cNvSpPr>
          <p:nvPr/>
        </p:nvSpPr>
        <p:spPr bwMode="auto">
          <a:xfrm>
            <a:off x="5724525" y="1989138"/>
            <a:ext cx="6477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2</a:t>
            </a:r>
            <a:endParaRPr lang="ru-RU"/>
          </a:p>
        </p:txBody>
      </p:sp>
      <p:sp>
        <p:nvSpPr>
          <p:cNvPr id="8200" name="Text Box 11"/>
          <p:cNvSpPr txBox="1">
            <a:spLocks noChangeArrowheads="1"/>
          </p:cNvSpPr>
          <p:nvPr/>
        </p:nvSpPr>
        <p:spPr bwMode="auto">
          <a:xfrm>
            <a:off x="6659563" y="2420938"/>
            <a:ext cx="208915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/>
              <a:t>32+8+4+2</a:t>
            </a:r>
            <a:endParaRPr lang="ru-RU" sz="3200"/>
          </a:p>
        </p:txBody>
      </p:sp>
      <p:sp>
        <p:nvSpPr>
          <p:cNvPr id="8201" name="Text Box 12"/>
          <p:cNvSpPr txBox="1">
            <a:spLocks noChangeArrowheads="1"/>
          </p:cNvSpPr>
          <p:nvPr/>
        </p:nvSpPr>
        <p:spPr bwMode="auto">
          <a:xfrm>
            <a:off x="5651500" y="4724400"/>
            <a:ext cx="2808288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/>
              <a:t>101110</a:t>
            </a:r>
            <a:r>
              <a:rPr lang="en-US" sz="2800" b="1" baseline="-25000"/>
              <a:t>2</a:t>
            </a:r>
            <a:r>
              <a:rPr lang="ru-RU" sz="2800" b="1">
                <a:cs typeface="Arial" charset="0"/>
              </a:rPr>
              <a:t>→</a:t>
            </a:r>
            <a:r>
              <a:rPr lang="en-US" sz="2800" b="1">
                <a:cs typeface="Arial" charset="0"/>
              </a:rPr>
              <a:t>46</a:t>
            </a:r>
            <a:r>
              <a:rPr lang="en-US" sz="2800" b="1" baseline="-25000">
                <a:cs typeface="Arial" charset="0"/>
              </a:rPr>
              <a:t>10</a:t>
            </a:r>
            <a:endParaRPr lang="ru-RU" sz="2800" b="1" baseline="-25000">
              <a:cs typeface="Arial" charset="0"/>
            </a:endParaRPr>
          </a:p>
        </p:txBody>
      </p:sp>
      <p:sp>
        <p:nvSpPr>
          <p:cNvPr id="8202" name="AutoShape 15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0" y="0"/>
            <a:ext cx="431800" cy="433388"/>
          </a:xfrm>
          <a:prstGeom prst="actionButtonBackPrevious">
            <a:avLst/>
          </a:prstGeom>
          <a:gradFill rotWithShape="1">
            <a:gsLst>
              <a:gs pos="0">
                <a:srgbClr val="FFFFCC"/>
              </a:gs>
              <a:gs pos="50000">
                <a:srgbClr val="FF9900"/>
              </a:gs>
              <a:gs pos="100000">
                <a:srgbClr val="FFFFCC"/>
              </a:gs>
            </a:gsLst>
            <a:lin ang="0" scaled="1"/>
          </a:gradFill>
          <a:ln w="9525">
            <a:solidFill>
              <a:srgbClr val="FF99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2"/>
          <p:cNvSpPr txBox="1">
            <a:spLocks noChangeArrowheads="1"/>
          </p:cNvSpPr>
          <p:nvPr/>
        </p:nvSpPr>
        <p:spPr bwMode="auto">
          <a:xfrm>
            <a:off x="395288" y="333375"/>
            <a:ext cx="856932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 b="1">
                <a:solidFill>
                  <a:srgbClr val="CC3300"/>
                </a:solidFill>
              </a:rPr>
              <a:t>Перевод чисел из </a:t>
            </a:r>
            <a:r>
              <a:rPr lang="en-US" sz="2800" b="1">
                <a:solidFill>
                  <a:srgbClr val="CC3300"/>
                </a:solidFill>
              </a:rPr>
              <a:t>2</a:t>
            </a:r>
            <a:r>
              <a:rPr lang="ru-RU" sz="2400" b="1">
                <a:solidFill>
                  <a:srgbClr val="CC3300"/>
                </a:solidFill>
              </a:rPr>
              <a:t>-ой системы счисления в </a:t>
            </a:r>
            <a:r>
              <a:rPr lang="en-US" sz="2800" b="1">
                <a:solidFill>
                  <a:srgbClr val="CC3300"/>
                </a:solidFill>
              </a:rPr>
              <a:t>16</a:t>
            </a:r>
            <a:r>
              <a:rPr lang="ru-RU" sz="2400" b="1">
                <a:solidFill>
                  <a:srgbClr val="CC3300"/>
                </a:solidFill>
              </a:rPr>
              <a:t>-ую</a:t>
            </a:r>
          </a:p>
        </p:txBody>
      </p:sp>
      <p:pic>
        <p:nvPicPr>
          <p:cNvPr id="9219" name="Picture 3" descr="06сс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AFAFA"/>
              </a:clrFrom>
              <a:clrTo>
                <a:srgbClr val="FAFAFA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258888" y="1844675"/>
            <a:ext cx="6048375" cy="1563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220" name="AutoShape 4"/>
          <p:cNvSpPr>
            <a:spLocks/>
          </p:cNvSpPr>
          <p:nvPr/>
        </p:nvSpPr>
        <p:spPr bwMode="auto">
          <a:xfrm rot="5187180">
            <a:off x="3816350" y="2384426"/>
            <a:ext cx="287337" cy="360362"/>
          </a:xfrm>
          <a:prstGeom prst="rightBrace">
            <a:avLst>
              <a:gd name="adj1" fmla="val 10451"/>
              <a:gd name="adj2" fmla="val 50000"/>
            </a:avLst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9221" name="Text Box 5"/>
          <p:cNvSpPr txBox="1">
            <a:spLocks noChangeArrowheads="1"/>
          </p:cNvSpPr>
          <p:nvPr/>
        </p:nvSpPr>
        <p:spPr bwMode="auto">
          <a:xfrm>
            <a:off x="4716463" y="2636838"/>
            <a:ext cx="720725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14 (E)</a:t>
            </a:r>
            <a:endParaRPr lang="ru-RU"/>
          </a:p>
        </p:txBody>
      </p:sp>
      <p:sp>
        <p:nvSpPr>
          <p:cNvPr id="9222" name="Text Box 6"/>
          <p:cNvSpPr txBox="1">
            <a:spLocks noChangeArrowheads="1"/>
          </p:cNvSpPr>
          <p:nvPr/>
        </p:nvSpPr>
        <p:spPr bwMode="auto">
          <a:xfrm>
            <a:off x="5651500" y="4724400"/>
            <a:ext cx="2808288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/>
              <a:t>101110</a:t>
            </a:r>
            <a:r>
              <a:rPr lang="en-US" sz="2800" b="1" baseline="-25000"/>
              <a:t>2</a:t>
            </a:r>
            <a:r>
              <a:rPr lang="ru-RU" sz="2800" b="1">
                <a:cs typeface="Arial" charset="0"/>
              </a:rPr>
              <a:t>→</a:t>
            </a:r>
            <a:r>
              <a:rPr lang="en-US" sz="2800" b="1">
                <a:cs typeface="Arial" charset="0"/>
              </a:rPr>
              <a:t>2E</a:t>
            </a:r>
            <a:r>
              <a:rPr lang="en-US" sz="2800" b="1" baseline="-25000">
                <a:cs typeface="Arial" charset="0"/>
              </a:rPr>
              <a:t>16</a:t>
            </a:r>
            <a:endParaRPr lang="ru-RU" sz="2800" b="1" baseline="-25000">
              <a:cs typeface="Arial" charset="0"/>
            </a:endParaRPr>
          </a:p>
        </p:txBody>
      </p:sp>
      <p:sp>
        <p:nvSpPr>
          <p:cNvPr id="9223" name="AutoShape 9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0" y="0"/>
            <a:ext cx="431800" cy="433388"/>
          </a:xfrm>
          <a:prstGeom prst="actionButtonBackPrevious">
            <a:avLst/>
          </a:prstGeom>
          <a:gradFill rotWithShape="1">
            <a:gsLst>
              <a:gs pos="0">
                <a:srgbClr val="FFFFCC"/>
              </a:gs>
              <a:gs pos="50000">
                <a:srgbClr val="FF9900"/>
              </a:gs>
              <a:gs pos="100000">
                <a:srgbClr val="FFFFCC"/>
              </a:gs>
            </a:gsLst>
            <a:lin ang="0" scaled="1"/>
          </a:gradFill>
          <a:ln w="9525">
            <a:solidFill>
              <a:srgbClr val="FF99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 Box 2"/>
          <p:cNvSpPr txBox="1">
            <a:spLocks noChangeArrowheads="1"/>
          </p:cNvSpPr>
          <p:nvPr/>
        </p:nvSpPr>
        <p:spPr bwMode="auto">
          <a:xfrm>
            <a:off x="395288" y="333375"/>
            <a:ext cx="856932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 b="1">
                <a:solidFill>
                  <a:srgbClr val="CC3300"/>
                </a:solidFill>
              </a:rPr>
              <a:t>Перевод чисел из </a:t>
            </a:r>
            <a:r>
              <a:rPr lang="en-US" sz="2800" b="1">
                <a:solidFill>
                  <a:srgbClr val="CC3300"/>
                </a:solidFill>
              </a:rPr>
              <a:t>8</a:t>
            </a:r>
            <a:r>
              <a:rPr lang="ru-RU" sz="2400" b="1">
                <a:solidFill>
                  <a:srgbClr val="CC3300"/>
                </a:solidFill>
              </a:rPr>
              <a:t>-ой системы счисления в </a:t>
            </a:r>
            <a:r>
              <a:rPr lang="ru-RU" sz="2800" b="1">
                <a:solidFill>
                  <a:srgbClr val="CC3300"/>
                </a:solidFill>
              </a:rPr>
              <a:t>2</a:t>
            </a:r>
            <a:r>
              <a:rPr lang="ru-RU" sz="2400" b="1">
                <a:solidFill>
                  <a:srgbClr val="CC3300"/>
                </a:solidFill>
              </a:rPr>
              <a:t>-ую</a:t>
            </a:r>
          </a:p>
        </p:txBody>
      </p:sp>
      <p:pic>
        <p:nvPicPr>
          <p:cNvPr id="10243" name="Picture 3" descr="07сс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AFAFA"/>
              </a:clrFrom>
              <a:clrTo>
                <a:srgbClr val="FAFAFA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763713" y="1844675"/>
            <a:ext cx="3887787" cy="1598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44" name="Text Box 4"/>
          <p:cNvSpPr txBox="1">
            <a:spLocks noChangeArrowheads="1"/>
          </p:cNvSpPr>
          <p:nvPr/>
        </p:nvSpPr>
        <p:spPr bwMode="auto">
          <a:xfrm>
            <a:off x="5867400" y="4940300"/>
            <a:ext cx="2808288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/>
              <a:t>56</a:t>
            </a:r>
            <a:r>
              <a:rPr lang="en-US" sz="2800" b="1" baseline="-25000"/>
              <a:t>8</a:t>
            </a:r>
            <a:r>
              <a:rPr lang="ru-RU" sz="2800" b="1">
                <a:cs typeface="Arial" charset="0"/>
              </a:rPr>
              <a:t>→</a:t>
            </a:r>
            <a:r>
              <a:rPr lang="en-US" sz="2800" b="1">
                <a:cs typeface="Arial" charset="0"/>
              </a:rPr>
              <a:t>101110</a:t>
            </a:r>
            <a:r>
              <a:rPr lang="en-US" sz="2800" b="1" baseline="-25000">
                <a:cs typeface="Arial" charset="0"/>
              </a:rPr>
              <a:t>2</a:t>
            </a:r>
            <a:endParaRPr lang="ru-RU" sz="2800" b="1" baseline="-25000">
              <a:cs typeface="Arial" charset="0"/>
            </a:endParaRPr>
          </a:p>
        </p:txBody>
      </p:sp>
      <p:sp>
        <p:nvSpPr>
          <p:cNvPr id="10245" name="Text Box 5"/>
          <p:cNvSpPr txBox="1">
            <a:spLocks noChangeArrowheads="1"/>
          </p:cNvSpPr>
          <p:nvPr/>
        </p:nvSpPr>
        <p:spPr bwMode="auto">
          <a:xfrm>
            <a:off x="4572000" y="2636838"/>
            <a:ext cx="503238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6</a:t>
            </a:r>
            <a:endParaRPr lang="ru-RU"/>
          </a:p>
        </p:txBody>
      </p:sp>
      <p:sp>
        <p:nvSpPr>
          <p:cNvPr id="10246" name="Text Box 6"/>
          <p:cNvSpPr txBox="1">
            <a:spLocks noChangeArrowheads="1"/>
          </p:cNvSpPr>
          <p:nvPr/>
        </p:nvSpPr>
        <p:spPr bwMode="auto">
          <a:xfrm>
            <a:off x="3276600" y="2636838"/>
            <a:ext cx="503238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5</a:t>
            </a:r>
            <a:endParaRPr lang="ru-RU"/>
          </a:p>
        </p:txBody>
      </p:sp>
      <p:sp>
        <p:nvSpPr>
          <p:cNvPr id="10247" name="AutoShape 11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0" y="0"/>
            <a:ext cx="431800" cy="433388"/>
          </a:xfrm>
          <a:prstGeom prst="actionButtonBackPrevious">
            <a:avLst/>
          </a:prstGeom>
          <a:gradFill rotWithShape="1">
            <a:gsLst>
              <a:gs pos="0">
                <a:srgbClr val="FFFFCC"/>
              </a:gs>
              <a:gs pos="50000">
                <a:srgbClr val="FF9900"/>
              </a:gs>
              <a:gs pos="100000">
                <a:srgbClr val="FFFFCC"/>
              </a:gs>
            </a:gsLst>
            <a:lin ang="0" scaled="1"/>
          </a:gradFill>
          <a:ln w="9525">
            <a:solidFill>
              <a:srgbClr val="FF99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240</TotalTime>
  <Words>481</Words>
  <Application>Microsoft Office PowerPoint</Application>
  <PresentationFormat>Экран (4:3)</PresentationFormat>
  <Paragraphs>113</Paragraphs>
  <Slides>17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20" baseType="lpstr">
      <vt:lpstr>Arial</vt:lpstr>
      <vt:lpstr>Calibri</vt:lpstr>
      <vt:lpstr>Оформление по умолчанию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</vt:vector>
  </TitlesOfParts>
  <Company>Дом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Вова</dc:creator>
  <cp:lastModifiedBy>asus</cp:lastModifiedBy>
  <cp:revision>25</cp:revision>
  <dcterms:created xsi:type="dcterms:W3CDTF">2003-11-22T10:13:29Z</dcterms:created>
  <dcterms:modified xsi:type="dcterms:W3CDTF">2012-04-27T11:29:09Z</dcterms:modified>
</cp:coreProperties>
</file>