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FE949-A094-4F04-B592-7685888E9F8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13A2-9B5F-4C9D-93FA-DA0D0C00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slide" Target="slide16.xml"/><Relationship Id="rId12" Type="http://schemas.openxmlformats.org/officeDocument/2006/relationships/slide" Target="slide4.xml"/><Relationship Id="rId2" Type="http://schemas.openxmlformats.org/officeDocument/2006/relationships/slide" Target="slide2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3.xml"/><Relationship Id="rId5" Type="http://schemas.openxmlformats.org/officeDocument/2006/relationships/slide" Target="slide11.xml"/><Relationship Id="rId1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14.xml"/><Relationship Id="rId1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льцо 6">
            <a:hlinkClick r:id="rId2" action="ppaction://hlinksldjump"/>
          </p:cNvPr>
          <p:cNvSpPr/>
          <p:nvPr/>
        </p:nvSpPr>
        <p:spPr>
          <a:xfrm>
            <a:off x="142844" y="2714620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Кольцо 7">
            <a:hlinkClick r:id="rId3" action="ppaction://hlinksldjump"/>
          </p:cNvPr>
          <p:cNvSpPr/>
          <p:nvPr/>
        </p:nvSpPr>
        <p:spPr>
          <a:xfrm>
            <a:off x="4357686" y="2000240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Кольцо 8">
            <a:hlinkClick r:id="rId4" action="ppaction://hlinksldjump"/>
          </p:cNvPr>
          <p:cNvSpPr/>
          <p:nvPr/>
        </p:nvSpPr>
        <p:spPr>
          <a:xfrm>
            <a:off x="5929322" y="4929198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Кольцо 9">
            <a:hlinkClick r:id="rId5" action="ppaction://hlinksldjump"/>
          </p:cNvPr>
          <p:cNvSpPr/>
          <p:nvPr/>
        </p:nvSpPr>
        <p:spPr>
          <a:xfrm>
            <a:off x="5929322" y="3500438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Кольцо 10">
            <a:hlinkClick r:id="rId6" action="ppaction://hlinksldjump"/>
          </p:cNvPr>
          <p:cNvSpPr/>
          <p:nvPr/>
        </p:nvSpPr>
        <p:spPr>
          <a:xfrm>
            <a:off x="5929322" y="2071678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9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Кольцо 11">
            <a:hlinkClick r:id="rId7" action="ppaction://hlinksldjump"/>
          </p:cNvPr>
          <p:cNvSpPr/>
          <p:nvPr/>
        </p:nvSpPr>
        <p:spPr>
          <a:xfrm>
            <a:off x="7500958" y="4929198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Кольцо 12">
            <a:hlinkClick r:id="rId8" action="ppaction://hlinksldjump"/>
          </p:cNvPr>
          <p:cNvSpPr/>
          <p:nvPr/>
        </p:nvSpPr>
        <p:spPr>
          <a:xfrm>
            <a:off x="7500958" y="3500438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Кольцо 13">
            <a:hlinkClick r:id="rId9" action="ppaction://hlinksldjump"/>
          </p:cNvPr>
          <p:cNvSpPr/>
          <p:nvPr/>
        </p:nvSpPr>
        <p:spPr>
          <a:xfrm>
            <a:off x="7500958" y="2071678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Кольцо 14">
            <a:hlinkClick r:id="rId10" action="ppaction://hlinksldjump"/>
          </p:cNvPr>
          <p:cNvSpPr/>
          <p:nvPr/>
        </p:nvSpPr>
        <p:spPr>
          <a:xfrm>
            <a:off x="5929322" y="571480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Кольцо 15">
            <a:hlinkClick r:id="rId11" action="ppaction://hlinksldjump"/>
          </p:cNvPr>
          <p:cNvSpPr/>
          <p:nvPr/>
        </p:nvSpPr>
        <p:spPr>
          <a:xfrm>
            <a:off x="7500958" y="571480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7" name="Кольцо 16">
            <a:hlinkClick r:id="rId12" action="ppaction://hlinksldjump"/>
          </p:cNvPr>
          <p:cNvSpPr/>
          <p:nvPr/>
        </p:nvSpPr>
        <p:spPr>
          <a:xfrm>
            <a:off x="1571604" y="2714620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Кольцо 17">
            <a:hlinkClick r:id="rId13" action="ppaction://hlinksldjump"/>
          </p:cNvPr>
          <p:cNvSpPr/>
          <p:nvPr/>
        </p:nvSpPr>
        <p:spPr>
          <a:xfrm>
            <a:off x="3000364" y="2643182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Кольцо 18">
            <a:hlinkClick r:id="rId14" action="ppaction://hlinksldjump"/>
          </p:cNvPr>
          <p:cNvSpPr/>
          <p:nvPr/>
        </p:nvSpPr>
        <p:spPr>
          <a:xfrm>
            <a:off x="4357686" y="3429000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7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" name="Кольцо 20">
            <a:hlinkClick r:id="rId15" action="ppaction://hlinksldjump"/>
          </p:cNvPr>
          <p:cNvSpPr/>
          <p:nvPr/>
        </p:nvSpPr>
        <p:spPr>
          <a:xfrm>
            <a:off x="1571604" y="1428736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Кольцо 21">
            <a:hlinkClick r:id="rId16" action="ppaction://hlinksldjump"/>
          </p:cNvPr>
          <p:cNvSpPr/>
          <p:nvPr/>
        </p:nvSpPr>
        <p:spPr>
          <a:xfrm>
            <a:off x="1571604" y="4143380"/>
            <a:ext cx="1285884" cy="1143008"/>
          </a:xfrm>
          <a:prstGeom prst="don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Волна 19"/>
          <p:cNvSpPr/>
          <p:nvPr/>
        </p:nvSpPr>
        <p:spPr>
          <a:xfrm>
            <a:off x="285720" y="285728"/>
            <a:ext cx="5214974" cy="1000132"/>
          </a:xfrm>
          <a:prstGeom prst="wav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олна 22"/>
          <p:cNvSpPr/>
          <p:nvPr/>
        </p:nvSpPr>
        <p:spPr>
          <a:xfrm>
            <a:off x="500034" y="5500702"/>
            <a:ext cx="5214974" cy="1000132"/>
          </a:xfrm>
          <a:prstGeom prst="wav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«ЧТО Я ЗНАЮ О Р.Гамзатове?»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Какой праздничный день был учрежден в России по инициативе Р. Гамзатова?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Кавказе есть поверье, будто павшие на поле сражения воины превращаются в журавлей, и 22 октября  -  День поэзии или  Праздник Белых Журавлей  был учрежден </a:t>
            </a:r>
            <a:r>
              <a:rPr lang="ru-RU" sz="2000" b="1" dirty="0" smtClean="0"/>
              <a:t>Народным </a:t>
            </a:r>
            <a:r>
              <a:rPr lang="ru-RU" sz="2000" b="1" dirty="0" smtClean="0"/>
              <a:t>поэтом Дагестана Расулом </a:t>
            </a:r>
            <a:r>
              <a:rPr lang="ru-RU" sz="2000" b="1" dirty="0" err="1" smtClean="0"/>
              <a:t>Гамзатовичем</a:t>
            </a:r>
            <a:r>
              <a:rPr lang="ru-RU" sz="2000" b="1" dirty="0" smtClean="0"/>
              <a:t> Гамзатовым в 1986 г</a:t>
            </a:r>
            <a:endParaRPr lang="ru-RU" sz="20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Кто и когда стал первым исполнителем песни «Журавли»?</a:t>
            </a:r>
          </a:p>
          <a:p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1968 году в свет вышла песня "Журавли" на стихи Расула Гамзатова в переводе Наума Гребнева и музыку Яна Френкеля. Исполнил песню Марк Бернес</a:t>
            </a:r>
            <a:endParaRPr lang="ru-RU" sz="28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Где умер и где похоронен поэт?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Скончался  в Москве 3 ноября 2003 года в возрасте 80 лет, похоронен в г. Махачкале</a:t>
            </a:r>
          </a:p>
          <a:p>
            <a:pPr algn="ctr"/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23 сентября 2011 года в Москве на доме 27/5 по Тверской улице, где поэт жил с 1974 по 2003 год, открыта мемориальная доска. Кто является ее автором?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Авторы: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скульптор </a:t>
            </a:r>
            <a:r>
              <a:rPr lang="ru-RU" sz="3600" b="1" dirty="0" err="1" smtClean="0"/>
              <a:t>Паата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Мерабишвили</a:t>
            </a:r>
            <a:r>
              <a:rPr lang="ru-RU" sz="3600" b="1" dirty="0" smtClean="0"/>
              <a:t>, архитектор Евгений </a:t>
            </a:r>
            <a:r>
              <a:rPr lang="ru-RU" sz="3600" b="1" dirty="0" err="1" smtClean="0"/>
              <a:t>Хайлов</a:t>
            </a:r>
            <a:endParaRPr lang="ru-RU" sz="36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Назовите художественные фильмы, снятые по произведениям Р. Гамзатова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/>
              <a:t>«Горянка»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и </a:t>
            </a:r>
            <a:r>
              <a:rPr lang="ru-RU" sz="4400" b="1" dirty="0" smtClean="0"/>
              <a:t>«Сказание о храбром </a:t>
            </a:r>
            <a:r>
              <a:rPr lang="ru-RU" sz="4400" b="1" dirty="0" err="1" smtClean="0"/>
              <a:t>Хочбаре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Назовите театральные постановки по произведениям Расула Гамзатова</a:t>
            </a:r>
          </a:p>
          <a:p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«В горах мое сердце», «Берегите матерей», «Горянка», «Мой Дагестан»</a:t>
            </a:r>
            <a:endParaRPr lang="ru-RU" sz="40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году по предложению ЮНЕСКО </a:t>
            </a:r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</a:rPr>
              <a:t>Гамзатовские</a:t>
            </a:r>
            <a:r>
              <a:rPr lang="ru-RU" sz="3200" b="1" dirty="0" smtClean="0">
                <a:solidFill>
                  <a:srgbClr val="FF0000"/>
                </a:solidFill>
              </a:rPr>
              <a:t> дни» </a:t>
            </a:r>
            <a:r>
              <a:rPr lang="ru-RU" sz="3200" b="1" dirty="0" smtClean="0">
                <a:solidFill>
                  <a:srgbClr val="FF0000"/>
                </a:solidFill>
              </a:rPr>
              <a:t>получили международный </a:t>
            </a:r>
            <a:r>
              <a:rPr lang="ru-RU" sz="3200" b="1" dirty="0" smtClean="0">
                <a:solidFill>
                  <a:srgbClr val="FF0000"/>
                </a:solidFill>
              </a:rPr>
              <a:t>статус?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2011 г. 25-й </a:t>
            </a:r>
            <a:r>
              <a:rPr lang="ru-RU" sz="2800" b="1" dirty="0" err="1" smtClean="0"/>
              <a:t>Гамзатовский</a:t>
            </a:r>
            <a:r>
              <a:rPr lang="ru-RU" sz="2800" b="1" dirty="0" smtClean="0"/>
              <a:t> литературный фестиваль «Белые журавли» был отмечен ЮНЕСКО получением международного статуса</a:t>
            </a:r>
            <a:endParaRPr lang="ru-RU" sz="28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4214810" y="6357958"/>
            <a:ext cx="928694" cy="357190"/>
          </a:xfrm>
          <a:prstGeom prst="actionButtonEn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25 октября 2018\downloa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94000"/>
            <a:ext cx="7620000" cy="127000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25 октября 2018\download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500570"/>
            <a:ext cx="5715000" cy="1905000"/>
          </a:xfrm>
          <a:prstGeom prst="rect">
            <a:avLst/>
          </a:prstGeom>
          <a:noFill/>
        </p:spPr>
      </p:pic>
      <p:pic>
        <p:nvPicPr>
          <p:cNvPr id="1028" name="Picture 4" descr="D:\Documents and Settings\муртаза\Мои документы\25 октября 2018\download (5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14290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Когда и где родился Р.Гамзатов?</a:t>
            </a:r>
          </a:p>
          <a:p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8 сентября 1923 г. в селении </a:t>
            </a:r>
            <a:r>
              <a:rPr lang="ru-RU" sz="4000" b="1" dirty="0" err="1" smtClean="0"/>
              <a:t>Цада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Хунзахского</a:t>
            </a:r>
            <a:r>
              <a:rPr lang="ru-RU" sz="4000" b="1" dirty="0" smtClean="0"/>
              <a:t> района  Дагестана</a:t>
            </a:r>
            <a:endParaRPr lang="ru-RU" sz="40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Как звали отца Расула?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/>
              <a:t>Гамзат</a:t>
            </a:r>
            <a:r>
              <a:rPr lang="ru-RU" sz="4400" b="1" dirty="0" smtClean="0"/>
              <a:t>  </a:t>
            </a:r>
            <a:r>
              <a:rPr lang="ru-RU" sz="4400" b="1" dirty="0" err="1" smtClean="0"/>
              <a:t>Цадас</a:t>
            </a:r>
            <a:r>
              <a:rPr lang="ru-RU" sz="4400" b="1" dirty="0" err="1" smtClean="0"/>
              <a:t>а</a:t>
            </a:r>
            <a:r>
              <a:rPr lang="ru-RU" sz="4400" b="1" dirty="0" smtClean="0"/>
              <a:t> </a:t>
            </a:r>
            <a:r>
              <a:rPr lang="ru-RU" sz="4400" b="1" dirty="0" smtClean="0"/>
              <a:t>(1877—1951)</a:t>
            </a:r>
          </a:p>
          <a:p>
            <a:pPr algn="ctr"/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 каком возрасте Расул начал писать стихи?</a:t>
            </a:r>
          </a:p>
          <a:p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в возрасте 9 лет</a:t>
            </a:r>
            <a:endParaRPr lang="ru-RU" sz="66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каком году и в какой газете были впервые напечатаны стихи поэта?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 </a:t>
            </a:r>
            <a:r>
              <a:rPr lang="ru-RU" sz="3600" b="1" dirty="0" smtClean="0"/>
              <a:t>1937 году  в республиканской аварской газете «Большевик гор»</a:t>
            </a:r>
            <a:endParaRPr lang="ru-RU" sz="36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Когда и на каком языке вышла в свет первая книга Р. Гамзатова?</a:t>
            </a:r>
          </a:p>
          <a:p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первая </a:t>
            </a:r>
            <a:r>
              <a:rPr lang="ru-RU" sz="4000" b="1" dirty="0" smtClean="0"/>
              <a:t>книга вышла в 1943 году на аварском языке</a:t>
            </a:r>
          </a:p>
          <a:p>
            <a:pPr algn="ctr"/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Какие учебные заведения окончил Расул </a:t>
            </a:r>
            <a:r>
              <a:rPr lang="ru-RU" sz="4400" b="1" dirty="0" smtClean="0">
                <a:solidFill>
                  <a:srgbClr val="FF0000"/>
                </a:solidFill>
              </a:rPr>
              <a:t>Гамзатов?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 </a:t>
            </a:r>
            <a:r>
              <a:rPr lang="ru-RU" sz="2400" b="1" dirty="0" smtClean="0"/>
              <a:t>1928 </a:t>
            </a:r>
            <a:r>
              <a:rPr lang="ru-RU" sz="2400" b="1" dirty="0" smtClean="0"/>
              <a:t>года  </a:t>
            </a:r>
            <a:r>
              <a:rPr lang="ru-RU" sz="2400" b="1" dirty="0" smtClean="0"/>
              <a:t>учился в </a:t>
            </a:r>
            <a:r>
              <a:rPr lang="ru-RU" sz="2400" b="1" dirty="0" err="1" smtClean="0"/>
              <a:t>Аранинской</a:t>
            </a:r>
            <a:r>
              <a:rPr lang="ru-RU" sz="2400" b="1" dirty="0" smtClean="0"/>
              <a:t> неполной средней школе, в 1939 году окончил Аварское педучилище, с 1945 по 1950 годы учился в Литературном институте им.А. М. Горького в Москве</a:t>
            </a:r>
            <a:endParaRPr lang="ru-RU" sz="24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каком году поэт был награжден премией «Лучший поэт XX века»?</a:t>
            </a:r>
          </a:p>
          <a:p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Международная премия «Лучший поэт XX века</a:t>
            </a:r>
            <a:r>
              <a:rPr lang="ru-RU" sz="3600" b="1" dirty="0" smtClean="0"/>
              <a:t>» </a:t>
            </a:r>
            <a:r>
              <a:rPr lang="ru-RU" sz="3600" b="1" dirty="0" smtClean="0"/>
              <a:t>Рим, 1983 </a:t>
            </a:r>
            <a:r>
              <a:rPr lang="ru-RU" sz="3600" b="1" dirty="0" smtClean="0"/>
              <a:t>год</a:t>
            </a:r>
            <a:endParaRPr lang="ru-RU" sz="3600" b="1" dirty="0" smtClean="0"/>
          </a:p>
          <a:p>
            <a:pPr algn="ctr"/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Расул Гамзатов имеет множество премий и наград. Какая награда стала последней в его жизни?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857224" y="2357430"/>
            <a:ext cx="7429552" cy="17859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 сентября 2003 года в день 80-летия поэта за особые заслуги перед отечеством президент России Владимир Путин вручил Расулу Гамзатову высшую награду России — орден Святого апостола Андрея Первозванного</a:t>
            </a:r>
            <a:endParaRPr lang="ru-RU" sz="2400" b="1" dirty="0"/>
          </a:p>
        </p:txBody>
      </p:sp>
      <p:sp>
        <p:nvSpPr>
          <p:cNvPr id="4" name="Сердце 3"/>
          <p:cNvSpPr/>
          <p:nvPr/>
        </p:nvSpPr>
        <p:spPr>
          <a:xfrm>
            <a:off x="3571868" y="5143512"/>
            <a:ext cx="2286016" cy="1071570"/>
          </a:xfrm>
          <a:prstGeom prst="hear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ответ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4214810" y="6286520"/>
            <a:ext cx="1000132" cy="357190"/>
          </a:xfrm>
          <a:prstGeom prst="actionButtonBeginning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461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муртаза</dc:creator>
  <cp:lastModifiedBy>муртаза</cp:lastModifiedBy>
  <cp:revision>8</cp:revision>
  <dcterms:created xsi:type="dcterms:W3CDTF">2018-10-23T14:05:29Z</dcterms:created>
  <dcterms:modified xsi:type="dcterms:W3CDTF">2018-10-24T13:08:31Z</dcterms:modified>
</cp:coreProperties>
</file>