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slideshow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7" r:id="rId1"/>
    <p:sldMasterId id="2147483671" r:id="rId2"/>
  </p:sldMasterIdLst>
  <p:sldIdLst>
    <p:sldId id="256" r:id="rId3"/>
    <p:sldId id="258" r:id="rId4"/>
    <p:sldId id="257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E4F7"/>
    <a:srgbClr val="3399FF"/>
    <a:srgbClr val="ACD1F2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776" autoAdjust="0"/>
    <p:restoredTop sz="91260" autoAdjust="0"/>
  </p:normalViewPr>
  <p:slideViewPr>
    <p:cSldViewPr>
      <p:cViewPr varScale="1">
        <p:scale>
          <a:sx n="71" d="100"/>
          <a:sy n="71" d="100"/>
        </p:scale>
        <p:origin x="-1344" y="18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Rot="1" noChangeArrowheads="1"/>
          </p:cNvSpPr>
          <p:nvPr>
            <p:ph type="ctrTitle"/>
          </p:nvPr>
        </p:nvSpPr>
        <p:spPr>
          <a:xfrm>
            <a:off x="685800" y="1981200"/>
            <a:ext cx="7772400" cy="1600200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8915" name="Rectangle 3"/>
          <p:cNvSpPr>
            <a:spLocks noGrp="1" noRot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1714F2-6D2E-4FA3-9289-F4655109BAD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advClick="0" advTm="500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06147B-FE59-4676-BB65-ED705A6C08F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advClick="0" advTm="500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07188" y="228600"/>
            <a:ext cx="2135187" cy="587057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01625" y="228600"/>
            <a:ext cx="6253163" cy="587057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23FA0E-7C55-424A-85B4-672D94D8BBE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advClick="0" advTm="500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Pr>
        <a:gradFill rotWithShape="0">
          <a:gsLst>
            <a:gs pos="0">
              <a:schemeClr val="bg1">
                <a:gamma/>
                <a:shade val="46275"/>
                <a:invGamma/>
              </a:schemeClr>
            </a:gs>
            <a:gs pos="50000">
              <a:schemeClr val="bg1"/>
            </a:gs>
            <a:gs pos="100000">
              <a:schemeClr val="bg1">
                <a:gamma/>
                <a:shade val="46275"/>
                <a:invGamma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381000" y="0"/>
            <a:ext cx="1447800" cy="6856413"/>
          </a:xfrm>
          <a:prstGeom prst="rect">
            <a:avLst/>
          </a:prstGeom>
          <a:gradFill rotWithShape="0">
            <a:gsLst>
              <a:gs pos="0">
                <a:schemeClr val="bg1">
                  <a:gamma/>
                  <a:shade val="61961"/>
                  <a:invGamma/>
                </a:schemeClr>
              </a:gs>
              <a:gs pos="50000">
                <a:schemeClr val="bg1">
                  <a:alpha val="50000"/>
                </a:schemeClr>
              </a:gs>
              <a:gs pos="100000">
                <a:schemeClr val="bg1">
                  <a:gamma/>
                  <a:shade val="61961"/>
                  <a:invGamma/>
                </a:schemeClr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kumimoji="1" lang="ru-RU" sz="2400">
              <a:latin typeface="Times New Roman" pitchFamily="18" charset="0"/>
            </a:endParaRPr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685800" y="2438400"/>
            <a:ext cx="8456613" cy="762000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bg1">
                  <a:gamma/>
                  <a:shade val="15294"/>
                  <a:invGamma/>
                </a:schemeClr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kumimoji="1" lang="ru-RU" sz="2400">
              <a:latin typeface="Times New Roman" pitchFamily="18" charset="0"/>
            </a:endParaRPr>
          </a:p>
        </p:txBody>
      </p:sp>
      <p:sp>
        <p:nvSpPr>
          <p:cNvPr id="6" name="Rectangle 9"/>
          <p:cNvSpPr>
            <a:spLocks noChangeArrowheads="1"/>
          </p:cNvSpPr>
          <p:nvPr/>
        </p:nvSpPr>
        <p:spPr bwMode="auto">
          <a:xfrm>
            <a:off x="0" y="3505200"/>
            <a:ext cx="4724400" cy="152400"/>
          </a:xfrm>
          <a:prstGeom prst="rect">
            <a:avLst/>
          </a:prstGeom>
          <a:solidFill>
            <a:schemeClr val="accent1">
              <a:alpha val="5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kumimoji="1" lang="ru-RU" sz="2400">
              <a:latin typeface="Times New Roman" pitchFamily="18" charset="0"/>
            </a:endParaRPr>
          </a:p>
        </p:txBody>
      </p:sp>
      <p:sp>
        <p:nvSpPr>
          <p:cNvPr id="44036" name="Rectangle 4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22860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44037" name="Rectangle 5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2057400" y="41148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 b="0">
                <a:latin typeface="Times New Roman" pitchFamily="18" charset="0"/>
              </a:defRPr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E3E43EF-167A-4367-B4ED-F846479F64A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advClick="0" advTm="500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F52B37-3716-48E9-B1C0-C11E896E675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advClick="0" advTm="500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9234A6-C092-45D5-ACC6-CFFAACD8C90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advClick="0" advTm="500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4F24EA-1613-4BBF-BDAB-D74FF467744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advClick="0" advTm="500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8D68BF-057F-4BE7-A5B2-81389EB4D5A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advClick="0" advTm="500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9E76E1-23A9-4AD7-932B-91ED8A0ED0B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advClick="0" advTm="5000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02EBB7-1B82-438A-8520-F128728C39A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advClick="0" advTm="5000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9457EB-1102-49FC-9422-4C899DC3DEA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advClick="0" advTm="500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BD3797-D5F6-4C5E-B152-1F52E20B587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advClick="0" advTm="5000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D5F03F-99B9-4A1A-8997-0F781913555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advClick="0" advTm="5000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3F4450-DE23-453F-A0E1-D97A814E0D2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advClick="0" advTm="5000"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8581E0-3A23-4BC0-BE11-BC0D5B11B76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advClick="0" advTm="5000"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20523E-730F-4F83-84CD-1E82FE863EB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advClick="0" advTm="500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BBFE45-8244-41A7-B179-B1D407675DF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advClick="0" advTm="500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301625" y="1676400"/>
            <a:ext cx="4194175" cy="44227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76400"/>
            <a:ext cx="4194175" cy="44227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052C66-3C40-48D2-82A3-6DEAE54A8ED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advClick="0" advTm="500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5BB69B-F968-4B95-8F5E-3119F235DFB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advClick="0" advTm="500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F3A928-D9A6-406B-9182-6BA70905EE7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advClick="0" advTm="500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A9714D-136A-40F2-805D-320AC63466D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advClick="0" advTm="500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9317EE-ED4C-4014-A9A9-9385D0331E3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advClick="0" advTm="500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4F7FA3-76D6-4581-A460-A98CCF05FC2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advClick="0" advTm="500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>
            <a:duotone>
              <a:schemeClr val="bg1"/>
              <a:srgbClr val="FFFFFF"/>
            </a:duotone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Rot="1" noChangeArrowheads="1"/>
          </p:cNvSpPr>
          <p:nvPr>
            <p:ph type="title"/>
          </p:nvPr>
        </p:nvSpPr>
        <p:spPr bwMode="auto">
          <a:xfrm>
            <a:off x="301625" y="228600"/>
            <a:ext cx="8510588" cy="1325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37891" name="Rectangle 3"/>
          <p:cNvSpPr>
            <a:spLocks noGrp="1" noRot="1" noChangeArrowheads="1"/>
          </p:cNvSpPr>
          <p:nvPr>
            <p:ph type="body" idx="1"/>
          </p:nvPr>
        </p:nvSpPr>
        <p:spPr bwMode="auto">
          <a:xfrm>
            <a:off x="301625" y="1676400"/>
            <a:ext cx="8540750" cy="4422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3789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04800" y="6245225"/>
            <a:ext cx="22860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 smtClean="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789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 smtClean="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789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2860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 smtClean="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fld id="{33D4268B-34A9-4290-800F-F54EC04C8A3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95" r:id="rId1"/>
    <p:sldLayoutId id="2147483696" r:id="rId2"/>
    <p:sldLayoutId id="2147483697" r:id="rId3"/>
    <p:sldLayoutId id="2147483698" r:id="rId4"/>
    <p:sldLayoutId id="2147483699" r:id="rId5"/>
    <p:sldLayoutId id="2147483700" r:id="rId6"/>
    <p:sldLayoutId id="2147483701" r:id="rId7"/>
    <p:sldLayoutId id="2147483702" r:id="rId8"/>
    <p:sldLayoutId id="2147483703" r:id="rId9"/>
    <p:sldLayoutId id="2147483704" r:id="rId10"/>
    <p:sldLayoutId id="2147483705" r:id="rId11"/>
  </p:sldLayoutIdLst>
  <p:transition advClick="0" advTm="500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bg1">
                <a:gamma/>
                <a:shade val="46275"/>
                <a:invGamma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ChangeArrowheads="1"/>
          </p:cNvSpPr>
          <p:nvPr/>
        </p:nvSpPr>
        <p:spPr bwMode="auto">
          <a:xfrm>
            <a:off x="381000" y="0"/>
            <a:ext cx="1447800" cy="6856413"/>
          </a:xfrm>
          <a:prstGeom prst="rect">
            <a:avLst/>
          </a:prstGeom>
          <a:gradFill rotWithShape="0">
            <a:gsLst>
              <a:gs pos="0">
                <a:schemeClr val="bg1">
                  <a:alpha val="50000"/>
                </a:schemeClr>
              </a:gs>
              <a:gs pos="100000">
                <a:schemeClr val="bg1">
                  <a:gamma/>
                  <a:shade val="61961"/>
                  <a:invGamma/>
                </a:schemeClr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kumimoji="1" lang="ru-RU" sz="2400">
              <a:latin typeface="Times New Roman" pitchFamily="18" charset="0"/>
            </a:endParaRPr>
          </a:p>
        </p:txBody>
      </p:sp>
      <p:sp>
        <p:nvSpPr>
          <p:cNvPr id="43011" name="Rectangle 3"/>
          <p:cNvSpPr>
            <a:spLocks noChangeArrowheads="1"/>
          </p:cNvSpPr>
          <p:nvPr/>
        </p:nvSpPr>
        <p:spPr bwMode="auto">
          <a:xfrm>
            <a:off x="152400" y="1752600"/>
            <a:ext cx="4724400" cy="152400"/>
          </a:xfrm>
          <a:prstGeom prst="rect">
            <a:avLst/>
          </a:prstGeom>
          <a:solidFill>
            <a:schemeClr val="accent1">
              <a:alpha val="5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kumimoji="1" lang="ru-RU" sz="2400">
              <a:latin typeface="Times New Roman" pitchFamily="18" charset="0"/>
            </a:endParaRPr>
          </a:p>
        </p:txBody>
      </p:sp>
      <p:sp>
        <p:nvSpPr>
          <p:cNvPr id="43012" name="Rectangle 4"/>
          <p:cNvSpPr>
            <a:spLocks noChangeArrowheads="1"/>
          </p:cNvSpPr>
          <p:nvPr/>
        </p:nvSpPr>
        <p:spPr bwMode="auto">
          <a:xfrm>
            <a:off x="685800" y="6629400"/>
            <a:ext cx="3505200" cy="227013"/>
          </a:xfrm>
          <a:prstGeom prst="rect">
            <a:avLst/>
          </a:prstGeom>
          <a:gradFill rotWithShape="0">
            <a:gsLst>
              <a:gs pos="0">
                <a:schemeClr val="hlink">
                  <a:gamma/>
                  <a:shade val="46275"/>
                  <a:invGamma/>
                </a:schemeClr>
              </a:gs>
              <a:gs pos="5000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kumimoji="1" lang="ru-RU" sz="2400">
              <a:latin typeface="Times New Roman" pitchFamily="18" charset="0"/>
            </a:endParaRPr>
          </a:p>
        </p:txBody>
      </p:sp>
      <p:sp>
        <p:nvSpPr>
          <p:cNvPr id="43013" name="Rectangle 5"/>
          <p:cNvSpPr>
            <a:spLocks noChangeArrowheads="1"/>
          </p:cNvSpPr>
          <p:nvPr/>
        </p:nvSpPr>
        <p:spPr bwMode="auto">
          <a:xfrm>
            <a:off x="762000" y="762000"/>
            <a:ext cx="8380413" cy="762000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bg1">
                  <a:gamma/>
                  <a:shade val="15294"/>
                  <a:invGamma/>
                </a:schemeClr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kumimoji="1" lang="ru-RU" sz="2400">
              <a:latin typeface="Times New Roman" pitchFamily="18" charset="0"/>
            </a:endParaRPr>
          </a:p>
        </p:txBody>
      </p:sp>
      <p:sp>
        <p:nvSpPr>
          <p:cNvPr id="43014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3016" name="Rectangle 8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1722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>
              <a:defRPr sz="1400" smtClean="0">
                <a:latin typeface="+mj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3017" name="Rectangle 9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1722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>
              <a:defRPr sz="1400" smtClean="0">
                <a:latin typeface="+mj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3018" name="Rectangle 1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1722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sz="1400" smtClean="0">
                <a:latin typeface="+mj-lt"/>
              </a:defRPr>
            </a:lvl1pPr>
          </a:lstStyle>
          <a:p>
            <a:pPr>
              <a:defRPr/>
            </a:pPr>
            <a:fld id="{F8581764-6F8A-4F18-8819-608E420A86B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17" r:id="rId1"/>
    <p:sldLayoutId id="2147483706" r:id="rId2"/>
    <p:sldLayoutId id="2147483707" r:id="rId3"/>
    <p:sldLayoutId id="2147483708" r:id="rId4"/>
    <p:sldLayoutId id="2147483709" r:id="rId5"/>
    <p:sldLayoutId id="2147483710" r:id="rId6"/>
    <p:sldLayoutId id="2147483711" r:id="rId7"/>
    <p:sldLayoutId id="2147483712" r:id="rId8"/>
    <p:sldLayoutId id="2147483713" r:id="rId9"/>
    <p:sldLayoutId id="2147483714" r:id="rId10"/>
    <p:sldLayoutId id="2147483715" r:id="rId11"/>
    <p:sldLayoutId id="2147483716" r:id="rId12"/>
  </p:sldLayoutIdLst>
  <p:transition advClick="0" advTm="500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l"/>
        <a:defRPr sz="3200" b="1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b="1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Char char="•"/>
        <a:defRPr sz="2400" b="1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b="1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Char char="•"/>
        <a:defRPr sz="2000" b="1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Char char="•"/>
        <a:defRPr sz="2000" b="1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Char char="•"/>
        <a:defRPr sz="2000" b="1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Char char="•"/>
        <a:defRPr sz="2000" b="1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Char char="•"/>
        <a:defRPr sz="2000" b="1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slide" Target="slide11.xml"/><Relationship Id="rId3" Type="http://schemas.openxmlformats.org/officeDocument/2006/relationships/slide" Target="slide5.xml"/><Relationship Id="rId7" Type="http://schemas.openxmlformats.org/officeDocument/2006/relationships/slide" Target="slide10.xml"/><Relationship Id="rId2" Type="http://schemas.openxmlformats.org/officeDocument/2006/relationships/slide" Target="slide4.xml"/><Relationship Id="rId1" Type="http://schemas.openxmlformats.org/officeDocument/2006/relationships/slideLayout" Target="../slideLayouts/slideLayout2.xml"/><Relationship Id="rId6" Type="http://schemas.openxmlformats.org/officeDocument/2006/relationships/slide" Target="slide9.xml"/><Relationship Id="rId5" Type="http://schemas.openxmlformats.org/officeDocument/2006/relationships/slide" Target="slide7.xml"/><Relationship Id="rId10" Type="http://schemas.openxmlformats.org/officeDocument/2006/relationships/image" Target="../media/image3.gif"/><Relationship Id="rId4" Type="http://schemas.openxmlformats.org/officeDocument/2006/relationships/slide" Target="slide6.xml"/><Relationship Id="rId9" Type="http://schemas.openxmlformats.org/officeDocument/2006/relationships/slide" Target="slide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Rot="1" noChangeArrowheads="1"/>
          </p:cNvSpPr>
          <p:nvPr>
            <p:ph type="ctrTitle"/>
          </p:nvPr>
        </p:nvSpPr>
        <p:spPr>
          <a:xfrm>
            <a:off x="1042988" y="260350"/>
            <a:ext cx="7270750" cy="1584325"/>
          </a:xfrm>
        </p:spPr>
        <p:txBody>
          <a:bodyPr/>
          <a:lstStyle/>
          <a:p>
            <a:pPr eaLnBrk="1" hangingPunct="1">
              <a:defRPr/>
            </a:pPr>
            <a:r>
              <a:rPr lang="ru-RU" sz="5400" b="1" smtClean="0"/>
              <a:t>Системы счисления</a:t>
            </a:r>
          </a:p>
        </p:txBody>
      </p:sp>
      <p:pic>
        <p:nvPicPr>
          <p:cNvPr id="4099" name="Picture 5" descr="Двоичная СС2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08175" y="1844675"/>
            <a:ext cx="5761038" cy="2705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>
          <a:xfrm>
            <a:off x="900113" y="333375"/>
            <a:ext cx="7627937" cy="863600"/>
          </a:xfrm>
        </p:spPr>
        <p:txBody>
          <a:bodyPr/>
          <a:lstStyle/>
          <a:p>
            <a:pPr eaLnBrk="1" hangingPunct="1">
              <a:defRPr/>
            </a:pPr>
            <a:r>
              <a:rPr lang="ru-RU" b="1" smtClean="0">
                <a:solidFill>
                  <a:schemeClr val="accent1"/>
                </a:solidFill>
              </a:rPr>
              <a:t>Перевод 2 </a:t>
            </a:r>
            <a:r>
              <a:rPr lang="ru-RU" b="1" smtClean="0">
                <a:solidFill>
                  <a:schemeClr val="accent1"/>
                </a:solidFill>
                <a:sym typeface="Symbol" pitchFamily="18" charset="2"/>
              </a:rPr>
              <a:t> 8 СС   </a:t>
            </a:r>
            <a:r>
              <a:rPr lang="ru-RU" sz="4800" b="1" smtClean="0">
                <a:solidFill>
                  <a:schemeClr val="hlink"/>
                </a:solidFill>
                <a:sym typeface="Wingdings" pitchFamily="2" charset="2"/>
              </a:rPr>
              <a:t>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4213" y="1268413"/>
            <a:ext cx="7773987" cy="4827587"/>
          </a:xfrm>
        </p:spPr>
        <p:txBody>
          <a:bodyPr/>
          <a:lstStyle/>
          <a:p>
            <a:pPr algn="just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ru-RU" smtClean="0"/>
              <a:t>	</a:t>
            </a:r>
            <a:r>
              <a:rPr lang="ru-RU" sz="2800" b="0" smtClean="0"/>
              <a:t>Очень просто! Направо и налево от точки откладываем </a:t>
            </a:r>
            <a:r>
              <a:rPr lang="ru-RU" sz="2800" smtClean="0">
                <a:solidFill>
                  <a:schemeClr val="accent1"/>
                </a:solidFill>
              </a:rPr>
              <a:t>триады</a:t>
            </a:r>
            <a:r>
              <a:rPr lang="ru-RU" sz="2800" b="0" smtClean="0"/>
              <a:t> - группы по три цифры, после чего записываем их в соответствующем 8-ном виде. Неполные триады дополняются нулями. Пример:</a:t>
            </a:r>
          </a:p>
          <a:p>
            <a:pPr algn="just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ru-RU" smtClean="0">
                <a:solidFill>
                  <a:schemeClr val="accent1"/>
                </a:solidFill>
              </a:rPr>
              <a:t> 1011010.01101</a:t>
            </a:r>
            <a:r>
              <a:rPr lang="ru-RU" baseline="-25000" smtClean="0">
                <a:solidFill>
                  <a:schemeClr val="accent1"/>
                </a:solidFill>
              </a:rPr>
              <a:t>2</a:t>
            </a:r>
            <a:r>
              <a:rPr lang="ru-RU" smtClean="0">
                <a:solidFill>
                  <a:schemeClr val="accent1"/>
                </a:solidFill>
              </a:rPr>
              <a:t> = 001 011 010.011 010</a:t>
            </a:r>
            <a:r>
              <a:rPr lang="ru-RU" baseline="-25000" smtClean="0">
                <a:solidFill>
                  <a:schemeClr val="accent1"/>
                </a:solidFill>
              </a:rPr>
              <a:t>2</a:t>
            </a:r>
          </a:p>
          <a:p>
            <a:pPr algn="just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ru-RU" smtClean="0">
                <a:solidFill>
                  <a:schemeClr val="accent1"/>
                </a:solidFill>
              </a:rPr>
              <a:t> = 132.32</a:t>
            </a:r>
            <a:r>
              <a:rPr lang="ru-RU" baseline="-25000" smtClean="0">
                <a:solidFill>
                  <a:schemeClr val="accent1"/>
                </a:solidFill>
              </a:rPr>
              <a:t>8</a:t>
            </a:r>
            <a:endParaRPr lang="ru-RU" smtClean="0">
              <a:solidFill>
                <a:schemeClr val="accent1"/>
              </a:solidFill>
            </a:endParaRPr>
          </a:p>
          <a:p>
            <a:pPr algn="just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ru-RU" sz="2800" b="0" smtClean="0"/>
              <a:t>   Обратно - с точностью до наоборот:</a:t>
            </a:r>
          </a:p>
          <a:p>
            <a:pPr algn="just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ru-RU" smtClean="0">
                <a:solidFill>
                  <a:schemeClr val="accent1"/>
                </a:solidFill>
              </a:rPr>
              <a:t>257.31</a:t>
            </a:r>
            <a:r>
              <a:rPr lang="ru-RU" baseline="-25000" smtClean="0">
                <a:solidFill>
                  <a:schemeClr val="accent1"/>
                </a:solidFill>
              </a:rPr>
              <a:t>8</a:t>
            </a:r>
            <a:r>
              <a:rPr lang="ru-RU" smtClean="0">
                <a:solidFill>
                  <a:schemeClr val="accent1"/>
                </a:solidFill>
              </a:rPr>
              <a:t> = 010 101 111. 011 001</a:t>
            </a:r>
            <a:r>
              <a:rPr lang="ru-RU" baseline="-25000" smtClean="0">
                <a:solidFill>
                  <a:schemeClr val="accent1"/>
                </a:solidFill>
              </a:rPr>
              <a:t>2</a:t>
            </a:r>
            <a:r>
              <a:rPr lang="ru-RU" smtClean="0">
                <a:solidFill>
                  <a:schemeClr val="accent1"/>
                </a:solidFill>
              </a:rPr>
              <a:t> =</a:t>
            </a:r>
          </a:p>
          <a:p>
            <a:pPr algn="just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ru-RU" smtClean="0">
                <a:solidFill>
                  <a:schemeClr val="accent1"/>
                </a:solidFill>
              </a:rPr>
              <a:t>= 10101111.011001</a:t>
            </a:r>
            <a:r>
              <a:rPr lang="ru-RU" baseline="-25000" smtClean="0">
                <a:solidFill>
                  <a:schemeClr val="accent1"/>
                </a:solidFill>
              </a:rPr>
              <a:t>2</a:t>
            </a:r>
            <a:endParaRPr lang="ru-RU" smtClean="0">
              <a:solidFill>
                <a:schemeClr val="accent1"/>
              </a:solidFill>
            </a:endParaRPr>
          </a:p>
        </p:txBody>
      </p:sp>
      <p:sp>
        <p:nvSpPr>
          <p:cNvPr id="13316" name="AutoShape 4">
            <a:hlinkClick r:id="" action="ppaction://hlinkshowjump?jump=lastslideviewed" highlightClick="1"/>
          </p:cNvPr>
          <p:cNvSpPr>
            <a:spLocks noChangeArrowheads="1"/>
          </p:cNvSpPr>
          <p:nvPr/>
        </p:nvSpPr>
        <p:spPr bwMode="auto">
          <a:xfrm>
            <a:off x="6588125" y="6021388"/>
            <a:ext cx="2087563" cy="503237"/>
          </a:xfrm>
          <a:prstGeom prst="actionButtonReturn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ransition>
    <p:blinds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title"/>
          </p:nvPr>
        </p:nvSpPr>
        <p:spPr>
          <a:xfrm>
            <a:off x="827088" y="260350"/>
            <a:ext cx="7629525" cy="936625"/>
          </a:xfrm>
        </p:spPr>
        <p:txBody>
          <a:bodyPr/>
          <a:lstStyle/>
          <a:p>
            <a:pPr eaLnBrk="1" hangingPunct="1">
              <a:defRPr/>
            </a:pPr>
            <a:r>
              <a:rPr lang="ru-RU" b="1" smtClean="0">
                <a:solidFill>
                  <a:schemeClr val="accent1"/>
                </a:solidFill>
              </a:rPr>
              <a:t>Перевод 2 </a:t>
            </a:r>
            <a:r>
              <a:rPr lang="ru-RU" b="1" smtClean="0">
                <a:solidFill>
                  <a:schemeClr val="accent1"/>
                </a:solidFill>
                <a:sym typeface="Symbol" pitchFamily="18" charset="2"/>
              </a:rPr>
              <a:t> 16 СС  </a:t>
            </a:r>
            <a:r>
              <a:rPr lang="ru-RU" sz="4800" b="1" smtClean="0">
                <a:solidFill>
                  <a:schemeClr val="hlink"/>
                </a:solidFill>
                <a:sym typeface="Wingdings" pitchFamily="2" charset="2"/>
              </a:rPr>
              <a:t>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4213" y="1196975"/>
            <a:ext cx="7773987" cy="4899025"/>
          </a:xfrm>
        </p:spPr>
        <p:txBody>
          <a:bodyPr/>
          <a:lstStyle/>
          <a:p>
            <a:pPr algn="just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ru-RU" sz="2800" b="0" smtClean="0"/>
              <a:t>    Очень просто! Направо и налево от точки откладываем </a:t>
            </a:r>
            <a:r>
              <a:rPr lang="ru-RU" sz="2800" smtClean="0">
                <a:solidFill>
                  <a:schemeClr val="accent1"/>
                </a:solidFill>
              </a:rPr>
              <a:t>тетрады</a:t>
            </a:r>
            <a:r>
              <a:rPr lang="ru-RU" sz="2800" b="0" smtClean="0"/>
              <a:t> - группы по четыре цифры, после чего записываем их в соответствующем 16-ном виде. Неполные тетрады дополняются нулями. Пример:</a:t>
            </a:r>
          </a:p>
          <a:p>
            <a:pPr algn="just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ru-RU" smtClean="0">
                <a:solidFill>
                  <a:schemeClr val="accent1"/>
                </a:solidFill>
              </a:rPr>
              <a:t> 1011010110.011001</a:t>
            </a:r>
            <a:r>
              <a:rPr lang="ru-RU" baseline="-25000" smtClean="0">
                <a:solidFill>
                  <a:schemeClr val="accent1"/>
                </a:solidFill>
              </a:rPr>
              <a:t>2</a:t>
            </a:r>
            <a:r>
              <a:rPr lang="ru-RU" smtClean="0">
                <a:solidFill>
                  <a:schemeClr val="accent1"/>
                </a:solidFill>
              </a:rPr>
              <a:t> = 0010 11 01 0110.011 010</a:t>
            </a:r>
            <a:r>
              <a:rPr lang="ru-RU" baseline="-25000" smtClean="0">
                <a:solidFill>
                  <a:schemeClr val="accent1"/>
                </a:solidFill>
              </a:rPr>
              <a:t>2</a:t>
            </a:r>
          </a:p>
          <a:p>
            <a:pPr algn="just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ru-RU" smtClean="0">
                <a:solidFill>
                  <a:schemeClr val="accent1"/>
                </a:solidFill>
              </a:rPr>
              <a:t> = 132.32</a:t>
            </a:r>
            <a:r>
              <a:rPr lang="ru-RU" baseline="-25000" smtClean="0">
                <a:solidFill>
                  <a:schemeClr val="accent1"/>
                </a:solidFill>
              </a:rPr>
              <a:t>8</a:t>
            </a:r>
            <a:endParaRPr lang="ru-RU" smtClean="0">
              <a:solidFill>
                <a:schemeClr val="accent1"/>
              </a:solidFill>
            </a:endParaRPr>
          </a:p>
          <a:p>
            <a:pPr algn="just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ru-RU" sz="2800" b="0" smtClean="0"/>
              <a:t>   Обратно - с точностью до наоборот:</a:t>
            </a:r>
          </a:p>
          <a:p>
            <a:pPr algn="just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ru-RU" smtClean="0">
                <a:solidFill>
                  <a:schemeClr val="accent1"/>
                </a:solidFill>
              </a:rPr>
              <a:t>257.31</a:t>
            </a:r>
            <a:r>
              <a:rPr lang="ru-RU" baseline="-25000" smtClean="0">
                <a:solidFill>
                  <a:schemeClr val="accent1"/>
                </a:solidFill>
              </a:rPr>
              <a:t>8</a:t>
            </a:r>
            <a:r>
              <a:rPr lang="ru-RU" smtClean="0">
                <a:solidFill>
                  <a:schemeClr val="accent1"/>
                </a:solidFill>
              </a:rPr>
              <a:t> = 010 101 111. 011 001</a:t>
            </a:r>
            <a:r>
              <a:rPr lang="ru-RU" baseline="-25000" smtClean="0">
                <a:solidFill>
                  <a:schemeClr val="accent1"/>
                </a:solidFill>
              </a:rPr>
              <a:t>2</a:t>
            </a:r>
            <a:r>
              <a:rPr lang="ru-RU" smtClean="0">
                <a:solidFill>
                  <a:schemeClr val="accent1"/>
                </a:solidFill>
              </a:rPr>
              <a:t> =</a:t>
            </a:r>
          </a:p>
          <a:p>
            <a:pPr algn="just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ru-RU" smtClean="0">
                <a:solidFill>
                  <a:schemeClr val="accent1"/>
                </a:solidFill>
              </a:rPr>
              <a:t>= 10101111.011001</a:t>
            </a:r>
            <a:r>
              <a:rPr lang="ru-RU" baseline="-25000" smtClean="0">
                <a:solidFill>
                  <a:schemeClr val="accent1"/>
                </a:solidFill>
              </a:rPr>
              <a:t>2</a:t>
            </a:r>
            <a:endParaRPr lang="ru-RU" smtClean="0">
              <a:solidFill>
                <a:schemeClr val="accent1"/>
              </a:solidFill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ru-RU" smtClean="0">
              <a:solidFill>
                <a:schemeClr val="hlink"/>
              </a:solidFill>
            </a:endParaRPr>
          </a:p>
        </p:txBody>
      </p:sp>
      <p:sp>
        <p:nvSpPr>
          <p:cNvPr id="14340" name="AutoShape 5">
            <a:hlinkClick r:id="" action="ppaction://hlinkshowjump?jump=lastslideviewed" highlightClick="1"/>
          </p:cNvPr>
          <p:cNvSpPr>
            <a:spLocks noChangeArrowheads="1"/>
          </p:cNvSpPr>
          <p:nvPr/>
        </p:nvSpPr>
        <p:spPr bwMode="auto">
          <a:xfrm>
            <a:off x="7092950" y="6092825"/>
            <a:ext cx="1582738" cy="431800"/>
          </a:xfrm>
          <a:prstGeom prst="actionButtonReturn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ransition>
    <p:blinds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>
          <a:xfrm>
            <a:off x="611188" y="0"/>
            <a:ext cx="7772400" cy="1143000"/>
          </a:xfrm>
        </p:spPr>
        <p:txBody>
          <a:bodyPr/>
          <a:lstStyle/>
          <a:p>
            <a:pPr eaLnBrk="1" hangingPunct="1">
              <a:defRPr/>
            </a:pPr>
            <a:r>
              <a:rPr lang="ru-RU" b="1" dirty="0" smtClean="0">
                <a:solidFill>
                  <a:schemeClr val="accent1"/>
                </a:solidFill>
              </a:rPr>
              <a:t>Арифметика в 2-ной </a:t>
            </a:r>
            <a:r>
              <a:rPr lang="ru-RU" b="1" dirty="0" smtClean="0">
                <a:solidFill>
                  <a:schemeClr val="accent1"/>
                </a:solidFill>
                <a:sym typeface="Symbol" pitchFamily="18" charset="2"/>
              </a:rPr>
              <a:t>СС  </a:t>
            </a:r>
            <a:endParaRPr lang="ru-RU" sz="4800" b="1" dirty="0" smtClean="0">
              <a:solidFill>
                <a:schemeClr val="hlink"/>
              </a:solidFill>
              <a:sym typeface="Wingdings" pitchFamily="2" charset="2"/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125538"/>
            <a:ext cx="7772400" cy="4970462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ru-RU" smtClean="0">
                <a:solidFill>
                  <a:schemeClr val="hlink"/>
                </a:solidFill>
              </a:rPr>
              <a:t>0+0=0, 0+1=1, 1+0=0, 1+1=10                    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ru-RU" smtClean="0">
                <a:solidFill>
                  <a:schemeClr val="hlink"/>
                </a:solidFill>
              </a:rPr>
              <a:t>0</a:t>
            </a:r>
            <a:r>
              <a:rPr lang="ru-RU" smtClean="0">
                <a:solidFill>
                  <a:schemeClr val="hlink"/>
                </a:solidFill>
                <a:sym typeface="Symbol" pitchFamily="18" charset="2"/>
              </a:rPr>
              <a:t>0=0, 01=1,  10=0, 11=1  -  правила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ru-RU" smtClean="0">
              <a:solidFill>
                <a:schemeClr val="accent1"/>
              </a:solidFill>
              <a:sym typeface="Symbol" pitchFamily="18" charset="2"/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ru-RU" sz="2000" smtClean="0">
              <a:solidFill>
                <a:schemeClr val="accent1"/>
              </a:solidFill>
              <a:sym typeface="Symbol" pitchFamily="18" charset="2"/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ru-RU" sz="2000" smtClean="0">
                <a:solidFill>
                  <a:schemeClr val="accent1"/>
                </a:solidFill>
              </a:rPr>
              <a:t>  </a:t>
            </a:r>
            <a:r>
              <a:rPr lang="ru-RU" sz="2800" smtClean="0">
                <a:solidFill>
                  <a:schemeClr val="accent1"/>
                </a:solidFill>
              </a:rPr>
              <a:t>1101       1010              111        110111    101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ru-RU" sz="2800" smtClean="0">
                <a:solidFill>
                  <a:schemeClr val="accent1"/>
                </a:solidFill>
              </a:rPr>
              <a:t>  1001         111              110        101         1011              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ru-RU" sz="2800" smtClean="0">
                <a:solidFill>
                  <a:schemeClr val="accent1"/>
                </a:solidFill>
              </a:rPr>
              <a:t>10110       0011              111            111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ru-RU" sz="2800" smtClean="0">
                <a:solidFill>
                  <a:schemeClr val="accent1"/>
                </a:solidFill>
              </a:rPr>
              <a:t>                                     111              101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ru-RU" sz="2800" smtClean="0">
                <a:solidFill>
                  <a:schemeClr val="accent1"/>
                </a:solidFill>
              </a:rPr>
              <a:t>                                   101010            101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ru-RU" sz="2800" smtClean="0">
                <a:solidFill>
                  <a:schemeClr val="accent1"/>
                </a:solidFill>
              </a:rPr>
              <a:t>                                                           101 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ru-RU" sz="2800" smtClean="0">
                <a:solidFill>
                  <a:schemeClr val="hlink"/>
                </a:solidFill>
              </a:rPr>
              <a:t>Вот и всё! Удачи!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ru-RU" sz="2800" smtClean="0">
              <a:solidFill>
                <a:schemeClr val="accent1"/>
              </a:solidFill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ru-RU" sz="2800" smtClean="0">
              <a:solidFill>
                <a:schemeClr val="accent1"/>
              </a:solidFill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ru-RU" sz="800" smtClean="0">
              <a:solidFill>
                <a:schemeClr val="hlink"/>
              </a:solidFill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ru-RU" sz="800" smtClean="0">
              <a:solidFill>
                <a:schemeClr val="hlink"/>
              </a:solidFill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ru-RU" sz="700" smtClean="0">
              <a:solidFill>
                <a:schemeClr val="hlink"/>
              </a:solidFill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ru-RU" sz="700" smtClean="0">
              <a:solidFill>
                <a:schemeClr val="hlink"/>
              </a:solidFill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ru-RU" sz="700" smtClean="0">
              <a:solidFill>
                <a:schemeClr val="hlink"/>
              </a:solidFill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ru-RU" sz="700" smtClean="0">
              <a:solidFill>
                <a:schemeClr val="hlink"/>
              </a:solidFill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ru-RU" sz="500" smtClean="0">
              <a:solidFill>
                <a:schemeClr val="hlink"/>
              </a:solidFill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ru-RU" sz="900" smtClean="0">
                <a:solidFill>
                  <a:schemeClr val="hlink"/>
                </a:solidFill>
              </a:rPr>
              <a:t>Вот и всё!</a:t>
            </a:r>
          </a:p>
        </p:txBody>
      </p:sp>
      <p:sp>
        <p:nvSpPr>
          <p:cNvPr id="15364" name="AutoShape 4">
            <a:hlinkClick r:id="" action="ppaction://hlinkshowjump?jump=lastslideviewed" highlightClick="1"/>
          </p:cNvPr>
          <p:cNvSpPr>
            <a:spLocks noChangeArrowheads="1"/>
          </p:cNvSpPr>
          <p:nvPr/>
        </p:nvSpPr>
        <p:spPr bwMode="auto">
          <a:xfrm>
            <a:off x="7019925" y="6092825"/>
            <a:ext cx="1800225" cy="431800"/>
          </a:xfrm>
          <a:prstGeom prst="actionButtonReturn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5365" name="Line 5"/>
          <p:cNvSpPr>
            <a:spLocks noChangeShapeType="1"/>
          </p:cNvSpPr>
          <p:nvPr/>
        </p:nvSpPr>
        <p:spPr bwMode="auto">
          <a:xfrm>
            <a:off x="755650" y="3284538"/>
            <a:ext cx="215900" cy="0"/>
          </a:xfrm>
          <a:prstGeom prst="line">
            <a:avLst/>
          </a:prstGeom>
          <a:noFill/>
          <a:ln w="9525">
            <a:solidFill>
              <a:schemeClr val="accent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5366" name="Line 6"/>
          <p:cNvSpPr>
            <a:spLocks noChangeShapeType="1"/>
          </p:cNvSpPr>
          <p:nvPr/>
        </p:nvSpPr>
        <p:spPr bwMode="auto">
          <a:xfrm>
            <a:off x="827088" y="3141663"/>
            <a:ext cx="0" cy="215900"/>
          </a:xfrm>
          <a:prstGeom prst="line">
            <a:avLst/>
          </a:prstGeom>
          <a:noFill/>
          <a:ln w="9525">
            <a:solidFill>
              <a:schemeClr val="accent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5367" name="Line 7"/>
          <p:cNvSpPr>
            <a:spLocks noChangeShapeType="1"/>
          </p:cNvSpPr>
          <p:nvPr/>
        </p:nvSpPr>
        <p:spPr bwMode="auto">
          <a:xfrm>
            <a:off x="900113" y="3644900"/>
            <a:ext cx="935037" cy="0"/>
          </a:xfrm>
          <a:prstGeom prst="line">
            <a:avLst/>
          </a:prstGeom>
          <a:noFill/>
          <a:ln w="9525">
            <a:solidFill>
              <a:schemeClr val="accent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5368" name="Line 8"/>
          <p:cNvSpPr>
            <a:spLocks noChangeShapeType="1"/>
          </p:cNvSpPr>
          <p:nvPr/>
        </p:nvSpPr>
        <p:spPr bwMode="auto">
          <a:xfrm>
            <a:off x="2124075" y="3284538"/>
            <a:ext cx="360363" cy="0"/>
          </a:xfrm>
          <a:prstGeom prst="line">
            <a:avLst/>
          </a:prstGeom>
          <a:noFill/>
          <a:ln w="9525">
            <a:solidFill>
              <a:schemeClr val="accent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5369" name="Line 9"/>
          <p:cNvSpPr>
            <a:spLocks noChangeShapeType="1"/>
          </p:cNvSpPr>
          <p:nvPr/>
        </p:nvSpPr>
        <p:spPr bwMode="auto">
          <a:xfrm>
            <a:off x="2268538" y="3644900"/>
            <a:ext cx="1008062" cy="0"/>
          </a:xfrm>
          <a:prstGeom prst="line">
            <a:avLst/>
          </a:prstGeom>
          <a:noFill/>
          <a:ln w="9525">
            <a:solidFill>
              <a:schemeClr val="accent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5370" name="Line 10"/>
          <p:cNvSpPr>
            <a:spLocks noChangeShapeType="1"/>
          </p:cNvSpPr>
          <p:nvPr/>
        </p:nvSpPr>
        <p:spPr bwMode="auto">
          <a:xfrm flipH="1">
            <a:off x="4356100" y="3213100"/>
            <a:ext cx="215900" cy="215900"/>
          </a:xfrm>
          <a:prstGeom prst="line">
            <a:avLst/>
          </a:prstGeom>
          <a:noFill/>
          <a:ln w="9525">
            <a:solidFill>
              <a:schemeClr val="accent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5371" name="Line 11"/>
          <p:cNvSpPr>
            <a:spLocks noChangeShapeType="1"/>
          </p:cNvSpPr>
          <p:nvPr/>
        </p:nvSpPr>
        <p:spPr bwMode="auto">
          <a:xfrm>
            <a:off x="4356100" y="3213100"/>
            <a:ext cx="144463" cy="215900"/>
          </a:xfrm>
          <a:prstGeom prst="line">
            <a:avLst/>
          </a:prstGeom>
          <a:noFill/>
          <a:ln w="9525">
            <a:solidFill>
              <a:schemeClr val="accent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5372" name="Line 12"/>
          <p:cNvSpPr>
            <a:spLocks noChangeShapeType="1"/>
          </p:cNvSpPr>
          <p:nvPr/>
        </p:nvSpPr>
        <p:spPr bwMode="auto">
          <a:xfrm>
            <a:off x="4211638" y="3716338"/>
            <a:ext cx="1150937" cy="0"/>
          </a:xfrm>
          <a:prstGeom prst="line">
            <a:avLst/>
          </a:prstGeom>
          <a:noFill/>
          <a:ln w="9525">
            <a:solidFill>
              <a:schemeClr val="accent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5373" name="Line 13"/>
          <p:cNvSpPr>
            <a:spLocks noChangeShapeType="1"/>
          </p:cNvSpPr>
          <p:nvPr/>
        </p:nvSpPr>
        <p:spPr bwMode="auto">
          <a:xfrm>
            <a:off x="4140200" y="4508500"/>
            <a:ext cx="1223963" cy="0"/>
          </a:xfrm>
          <a:prstGeom prst="line">
            <a:avLst/>
          </a:prstGeom>
          <a:noFill/>
          <a:ln w="9525">
            <a:solidFill>
              <a:schemeClr val="accent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5374" name="Line 14"/>
          <p:cNvSpPr>
            <a:spLocks noChangeShapeType="1"/>
          </p:cNvSpPr>
          <p:nvPr/>
        </p:nvSpPr>
        <p:spPr bwMode="auto">
          <a:xfrm>
            <a:off x="4284663" y="4005263"/>
            <a:ext cx="0" cy="215900"/>
          </a:xfrm>
          <a:prstGeom prst="line">
            <a:avLst/>
          </a:prstGeom>
          <a:noFill/>
          <a:ln w="9525">
            <a:solidFill>
              <a:schemeClr val="accent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5375" name="Line 15"/>
          <p:cNvSpPr>
            <a:spLocks noChangeShapeType="1"/>
          </p:cNvSpPr>
          <p:nvPr/>
        </p:nvSpPr>
        <p:spPr bwMode="auto">
          <a:xfrm flipV="1">
            <a:off x="4140200" y="4149725"/>
            <a:ext cx="288925" cy="0"/>
          </a:xfrm>
          <a:prstGeom prst="line">
            <a:avLst/>
          </a:prstGeom>
          <a:noFill/>
          <a:ln w="9525">
            <a:solidFill>
              <a:schemeClr val="accent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5376" name="Line 16"/>
          <p:cNvSpPr>
            <a:spLocks noChangeShapeType="1"/>
          </p:cNvSpPr>
          <p:nvPr/>
        </p:nvSpPr>
        <p:spPr bwMode="auto">
          <a:xfrm>
            <a:off x="7308850" y="2852738"/>
            <a:ext cx="0" cy="649287"/>
          </a:xfrm>
          <a:prstGeom prst="line">
            <a:avLst/>
          </a:prstGeom>
          <a:noFill/>
          <a:ln w="9525">
            <a:solidFill>
              <a:schemeClr val="accent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5377" name="Line 17"/>
          <p:cNvSpPr>
            <a:spLocks noChangeShapeType="1"/>
          </p:cNvSpPr>
          <p:nvPr/>
        </p:nvSpPr>
        <p:spPr bwMode="auto">
          <a:xfrm>
            <a:off x="7308850" y="3213100"/>
            <a:ext cx="1008063" cy="0"/>
          </a:xfrm>
          <a:prstGeom prst="line">
            <a:avLst/>
          </a:prstGeom>
          <a:noFill/>
          <a:ln w="9525">
            <a:solidFill>
              <a:schemeClr val="accent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5378" name="Line 18"/>
          <p:cNvSpPr>
            <a:spLocks noChangeShapeType="1"/>
          </p:cNvSpPr>
          <p:nvPr/>
        </p:nvSpPr>
        <p:spPr bwMode="auto">
          <a:xfrm>
            <a:off x="5724525" y="3284538"/>
            <a:ext cx="287338" cy="0"/>
          </a:xfrm>
          <a:prstGeom prst="line">
            <a:avLst/>
          </a:prstGeom>
          <a:noFill/>
          <a:ln w="9525">
            <a:solidFill>
              <a:schemeClr val="accent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5379" name="Line 19"/>
          <p:cNvSpPr>
            <a:spLocks noChangeShapeType="1"/>
          </p:cNvSpPr>
          <p:nvPr/>
        </p:nvSpPr>
        <p:spPr bwMode="auto">
          <a:xfrm>
            <a:off x="6227763" y="4508500"/>
            <a:ext cx="863600" cy="0"/>
          </a:xfrm>
          <a:prstGeom prst="line">
            <a:avLst/>
          </a:prstGeom>
          <a:noFill/>
          <a:ln w="9525">
            <a:solidFill>
              <a:schemeClr val="accent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5380" name="Line 20"/>
          <p:cNvSpPr>
            <a:spLocks noChangeShapeType="1"/>
          </p:cNvSpPr>
          <p:nvPr/>
        </p:nvSpPr>
        <p:spPr bwMode="auto">
          <a:xfrm>
            <a:off x="6156325" y="4076700"/>
            <a:ext cx="215900" cy="0"/>
          </a:xfrm>
          <a:prstGeom prst="line">
            <a:avLst/>
          </a:prstGeom>
          <a:noFill/>
          <a:ln w="9525">
            <a:solidFill>
              <a:schemeClr val="accent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5381" name="Line 21"/>
          <p:cNvSpPr>
            <a:spLocks noChangeShapeType="1"/>
          </p:cNvSpPr>
          <p:nvPr/>
        </p:nvSpPr>
        <p:spPr bwMode="auto">
          <a:xfrm>
            <a:off x="5940425" y="3716338"/>
            <a:ext cx="719138" cy="0"/>
          </a:xfrm>
          <a:prstGeom prst="line">
            <a:avLst/>
          </a:prstGeom>
          <a:noFill/>
          <a:ln w="9525">
            <a:solidFill>
              <a:schemeClr val="accent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5382" name="Line 22"/>
          <p:cNvSpPr>
            <a:spLocks noChangeShapeType="1"/>
          </p:cNvSpPr>
          <p:nvPr/>
        </p:nvSpPr>
        <p:spPr bwMode="auto">
          <a:xfrm>
            <a:off x="6516688" y="5445125"/>
            <a:ext cx="649287" cy="0"/>
          </a:xfrm>
          <a:prstGeom prst="line">
            <a:avLst/>
          </a:prstGeom>
          <a:noFill/>
          <a:ln w="9525">
            <a:solidFill>
              <a:schemeClr val="accent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7" name="Rectangle 7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4000" b="1" smtClean="0">
                <a:solidFill>
                  <a:schemeClr val="accent1"/>
                </a:solidFill>
              </a:rPr>
              <a:t>Содержание:</a:t>
            </a:r>
          </a:p>
        </p:txBody>
      </p:sp>
      <p:sp>
        <p:nvSpPr>
          <p:cNvPr id="5128" name="Rectangle 8"/>
          <p:cNvSpPr>
            <a:spLocks noGrp="1" noRot="1" noChangeArrowheads="1"/>
          </p:cNvSpPr>
          <p:nvPr>
            <p:ph type="body" idx="1"/>
          </p:nvPr>
        </p:nvSpPr>
        <p:spPr>
          <a:xfrm>
            <a:off x="301625" y="1676400"/>
            <a:ext cx="8540750" cy="51816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ru-RU" dirty="0" smtClean="0"/>
              <a:t>Что такое система счисления?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ru-RU" dirty="0" smtClean="0">
                <a:hlinkClick r:id="rId2" action="ppaction://hlinksldjump"/>
              </a:rPr>
              <a:t>Десятичная система счисления</a:t>
            </a:r>
            <a:r>
              <a:rPr lang="ru-RU" dirty="0" smtClean="0"/>
              <a:t>  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ru-RU" dirty="0" smtClean="0">
                <a:hlinkClick r:id="rId3" action="ppaction://hlinksldjump"/>
              </a:rPr>
              <a:t>Два вида систем счисления</a:t>
            </a:r>
            <a:endParaRPr lang="ru-RU" dirty="0" smtClean="0"/>
          </a:p>
          <a:p>
            <a:pPr eaLnBrk="1" hangingPunct="1">
              <a:lnSpc>
                <a:spcPct val="90000"/>
              </a:lnSpc>
              <a:defRPr/>
            </a:pPr>
            <a:r>
              <a:rPr lang="ru-RU" dirty="0" smtClean="0">
                <a:hlinkClick r:id="rId4" action="ppaction://hlinksldjump"/>
              </a:rPr>
              <a:t>Позиционные системы счисления</a:t>
            </a:r>
            <a:endParaRPr lang="ru-RU" dirty="0" smtClean="0"/>
          </a:p>
          <a:p>
            <a:pPr eaLnBrk="1" hangingPunct="1">
              <a:lnSpc>
                <a:spcPct val="90000"/>
              </a:lnSpc>
              <a:defRPr/>
            </a:pPr>
            <a:r>
              <a:rPr lang="ru-RU" dirty="0" smtClean="0">
                <a:hlinkClick r:id="rId5" action="ppaction://hlinksldjump"/>
              </a:rPr>
              <a:t>Перевод из 10-тичной СС</a:t>
            </a:r>
            <a:endParaRPr lang="ru-RU" dirty="0" smtClean="0"/>
          </a:p>
          <a:p>
            <a:pPr eaLnBrk="1" hangingPunct="1">
              <a:lnSpc>
                <a:spcPct val="90000"/>
              </a:lnSpc>
              <a:defRPr/>
            </a:pPr>
            <a:r>
              <a:rPr lang="ru-RU" dirty="0" smtClean="0">
                <a:hlinkClick r:id="rId6" action="ppaction://hlinksldjump"/>
              </a:rPr>
              <a:t>Перевод в 10-тичную СС</a:t>
            </a:r>
            <a:endParaRPr lang="ru-RU" dirty="0" smtClean="0"/>
          </a:p>
          <a:p>
            <a:pPr eaLnBrk="1" hangingPunct="1">
              <a:lnSpc>
                <a:spcPct val="90000"/>
              </a:lnSpc>
              <a:defRPr/>
            </a:pPr>
            <a:r>
              <a:rPr lang="ru-RU" dirty="0" smtClean="0">
                <a:hlinkClick r:id="rId7" action="ppaction://hlinksldjump"/>
              </a:rPr>
              <a:t>Перевод из 2-ной в 8-ную и обратно</a:t>
            </a:r>
            <a:endParaRPr lang="ru-RU" dirty="0" smtClean="0"/>
          </a:p>
          <a:p>
            <a:pPr eaLnBrk="1" hangingPunct="1">
              <a:lnSpc>
                <a:spcPct val="90000"/>
              </a:lnSpc>
              <a:defRPr/>
            </a:pPr>
            <a:r>
              <a:rPr lang="ru-RU" dirty="0" smtClean="0">
                <a:hlinkClick r:id="rId8" action="ppaction://hlinksldjump"/>
              </a:rPr>
              <a:t>Перевод из 2-ной в 16-ную и обратно</a:t>
            </a:r>
            <a:endParaRPr lang="ru-RU" dirty="0" smtClean="0"/>
          </a:p>
          <a:p>
            <a:pPr eaLnBrk="1" hangingPunct="1">
              <a:lnSpc>
                <a:spcPct val="90000"/>
              </a:lnSpc>
              <a:defRPr/>
            </a:pPr>
            <a:r>
              <a:rPr lang="ru-RU" dirty="0" smtClean="0">
                <a:hlinkClick r:id="rId9" action="ppaction://hlinksldjump"/>
              </a:rPr>
              <a:t>Арифметика в 2-ной СС</a:t>
            </a:r>
            <a:endParaRPr lang="ru-RU" dirty="0" smtClean="0"/>
          </a:p>
          <a:p>
            <a:pPr eaLnBrk="1" hangingPunct="1">
              <a:lnSpc>
                <a:spcPct val="90000"/>
              </a:lnSpc>
              <a:defRPr/>
            </a:pPr>
            <a:endParaRPr lang="ru-RU" dirty="0" smtClean="0"/>
          </a:p>
        </p:txBody>
      </p:sp>
      <p:pic>
        <p:nvPicPr>
          <p:cNvPr id="5124" name="Picture 9" descr="Палец на кнопке"/>
          <p:cNvPicPr>
            <a:picLocks noChangeAspect="1" noChangeArrowheads="1" noCrop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7308850" y="1889125"/>
            <a:ext cx="1223963" cy="1223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51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51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51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51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512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512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512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512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2" dur="500"/>
                                        <p:tgtEl>
                                          <p:spTgt spid="512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7" grpId="0"/>
      <p:bldP spid="5128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755650" y="260350"/>
            <a:ext cx="7772400" cy="1143000"/>
          </a:xfrm>
        </p:spPr>
        <p:txBody>
          <a:bodyPr/>
          <a:lstStyle/>
          <a:p>
            <a:pPr eaLnBrk="1" hangingPunct="1">
              <a:defRPr/>
            </a:pPr>
            <a:r>
              <a:rPr lang="ru-RU" sz="4000" smtClean="0"/>
              <a:t>    </a:t>
            </a:r>
            <a:r>
              <a:rPr lang="ru-RU" sz="4000" b="1" smtClean="0">
                <a:solidFill>
                  <a:srgbClr val="33E4F7"/>
                </a:solidFill>
              </a:rPr>
              <a:t>Что такое система счисления?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412875"/>
            <a:ext cx="7772400" cy="4114800"/>
          </a:xfrm>
        </p:spPr>
        <p:txBody>
          <a:bodyPr/>
          <a:lstStyle/>
          <a:p>
            <a:pPr algn="just" eaLnBrk="1" hangingPunct="1">
              <a:buFont typeface="Wingdings" pitchFamily="2" charset="2"/>
              <a:buNone/>
            </a:pPr>
            <a:r>
              <a:rPr lang="ru-RU" sz="2800" smtClean="0"/>
              <a:t> 	Почему мы считаем от 0 до 9? А как можно считать еще? Оказывается, существует множество вариантов! И это зависит от такого понятия, как </a:t>
            </a:r>
            <a:r>
              <a:rPr lang="ru-RU" sz="2800" smtClean="0">
                <a:solidFill>
                  <a:schemeClr val="accent1"/>
                </a:solidFill>
              </a:rPr>
              <a:t>система счисления</a:t>
            </a:r>
            <a:r>
              <a:rPr lang="ru-RU" sz="2800" b="0" smtClean="0">
                <a:solidFill>
                  <a:schemeClr val="accent1"/>
                </a:solidFill>
              </a:rPr>
              <a:t>.</a:t>
            </a:r>
          </a:p>
          <a:p>
            <a:pPr algn="just" eaLnBrk="1" hangingPunct="1">
              <a:buFont typeface="Wingdings" pitchFamily="2" charset="2"/>
              <a:buNone/>
            </a:pPr>
            <a:r>
              <a:rPr lang="ru-RU" sz="2800" smtClean="0"/>
              <a:t>   </a:t>
            </a:r>
            <a:r>
              <a:rPr lang="ru-RU" sz="2800" smtClean="0">
                <a:solidFill>
                  <a:schemeClr val="accent1"/>
                </a:solidFill>
              </a:rPr>
              <a:t>Система счисления</a:t>
            </a:r>
            <a:r>
              <a:rPr lang="ru-RU" sz="2800" b="0" smtClean="0"/>
              <a:t> – </a:t>
            </a:r>
            <a:r>
              <a:rPr lang="ru-RU" sz="2800" smtClean="0"/>
              <a:t>совокупность символов и правил записи с их помощью чисел.</a:t>
            </a:r>
          </a:p>
        </p:txBody>
      </p:sp>
      <p:pic>
        <p:nvPicPr>
          <p:cNvPr id="6148" name="Picture 5" descr="Цифры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19700" y="4694238"/>
            <a:ext cx="3024188" cy="185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blind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/>
      <p:bldP spid="4099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4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4000" b="1" smtClean="0">
                <a:solidFill>
                  <a:schemeClr val="accent1"/>
                </a:solidFill>
              </a:rPr>
              <a:t>Десятичная система счисления</a:t>
            </a:r>
          </a:p>
        </p:txBody>
      </p:sp>
      <p:sp>
        <p:nvSpPr>
          <p:cNvPr id="10245" name="Rectangle 5"/>
          <p:cNvSpPr>
            <a:spLocks noGrp="1" noChangeArrowheads="1"/>
          </p:cNvSpPr>
          <p:nvPr>
            <p:ph type="body" sz="half" idx="1"/>
          </p:nvPr>
        </p:nvSpPr>
        <p:spPr>
          <a:xfrm>
            <a:off x="685800" y="1981200"/>
            <a:ext cx="3814763" cy="411480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ru-RU" sz="2400" smtClean="0"/>
              <a:t>	Почему мы считаем до десяти? </a:t>
            </a:r>
          </a:p>
          <a:p>
            <a:pPr algn="just" eaLnBrk="1" hangingPunct="1">
              <a:buFont typeface="Wingdings" pitchFamily="2" charset="2"/>
              <a:buNone/>
            </a:pPr>
            <a:r>
              <a:rPr lang="ru-RU" sz="2400" smtClean="0"/>
              <a:t>    Наши предки поль-зовались пальцами для счета задолго до того, как научились записывать результаты.</a:t>
            </a:r>
          </a:p>
        </p:txBody>
      </p:sp>
      <p:pic>
        <p:nvPicPr>
          <p:cNvPr id="7172" name="Picture 9" descr="J0283784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19700" y="2349500"/>
            <a:ext cx="3024188" cy="1989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73" name="AutoShape 10">
            <a:hlinkClick r:id="" action="ppaction://hlinkshowjump?jump=lastslideviewed" highlightClick="1"/>
          </p:cNvPr>
          <p:cNvSpPr>
            <a:spLocks noChangeArrowheads="1"/>
          </p:cNvSpPr>
          <p:nvPr/>
        </p:nvSpPr>
        <p:spPr bwMode="auto">
          <a:xfrm>
            <a:off x="827088" y="5949950"/>
            <a:ext cx="2376487" cy="503238"/>
          </a:xfrm>
          <a:prstGeom prst="actionButtonReturn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pic>
        <p:nvPicPr>
          <p:cNvPr id="7174" name="Picture 11" descr="Калькулятор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651500" y="4667250"/>
            <a:ext cx="2078038" cy="1863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blind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2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2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02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02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02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02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024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024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024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4" grpId="0"/>
      <p:bldP spid="10245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4000" b="1" smtClean="0">
                <a:solidFill>
                  <a:schemeClr val="accent1"/>
                </a:solidFill>
              </a:rPr>
              <a:t>Два вида систем счисления   </a:t>
            </a:r>
            <a:r>
              <a:rPr lang="ru-RU" sz="6000" b="1" smtClean="0">
                <a:solidFill>
                  <a:schemeClr val="hlink"/>
                </a:solidFill>
                <a:sym typeface="Wingdings" pitchFamily="2" charset="2"/>
              </a:rPr>
              <a:t>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85800" y="1981200"/>
            <a:ext cx="3814763" cy="4114800"/>
          </a:xfrm>
        </p:spPr>
        <p:txBody>
          <a:bodyPr/>
          <a:lstStyle/>
          <a:p>
            <a:pPr algn="just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ru-RU" sz="2400" smtClean="0"/>
              <a:t>	Системы счисления бывают </a:t>
            </a:r>
            <a:r>
              <a:rPr lang="ru-RU" sz="2400" smtClean="0">
                <a:solidFill>
                  <a:schemeClr val="accent1"/>
                </a:solidFill>
              </a:rPr>
              <a:t>позиционные и непозиционные.</a:t>
            </a:r>
          </a:p>
          <a:p>
            <a:pPr algn="just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ru-RU" sz="2400" smtClean="0"/>
              <a:t>    </a:t>
            </a:r>
            <a:r>
              <a:rPr lang="ru-RU" sz="2400" smtClean="0">
                <a:solidFill>
                  <a:schemeClr val="accent1"/>
                </a:solidFill>
              </a:rPr>
              <a:t>Непозиционная</a:t>
            </a:r>
            <a:r>
              <a:rPr lang="ru-RU" sz="2400" b="0" smtClean="0"/>
              <a:t> </a:t>
            </a:r>
            <a:r>
              <a:rPr lang="ru-RU" sz="2400" smtClean="0"/>
              <a:t>СС – это римская, когда значение цифры не зависит от её расположения</a:t>
            </a:r>
          </a:p>
          <a:p>
            <a:pPr algn="just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ru-RU" sz="4800" smtClean="0">
                <a:solidFill>
                  <a:schemeClr val="hlink"/>
                </a:solidFill>
                <a:sym typeface="Wingdings" pitchFamily="2" charset="2"/>
              </a:rPr>
              <a:t>  </a:t>
            </a:r>
          </a:p>
        </p:txBody>
      </p:sp>
      <p:sp>
        <p:nvSpPr>
          <p:cNvPr id="12294" name="Rectangle 6"/>
          <p:cNvSpPr>
            <a:spLocks noGrp="1" noChangeArrowheads="1"/>
          </p:cNvSpPr>
          <p:nvPr>
            <p:ph type="body" sz="half" idx="2"/>
          </p:nvPr>
        </p:nvSpPr>
        <p:spPr>
          <a:xfrm>
            <a:off x="4643438" y="1981200"/>
            <a:ext cx="3814762" cy="41148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400" smtClean="0"/>
              <a:t>   </a:t>
            </a:r>
            <a:r>
              <a:rPr lang="en-US" sz="3200" smtClean="0">
                <a:solidFill>
                  <a:schemeClr val="accent1"/>
                </a:solidFill>
              </a:rPr>
              <a:t>IV</a:t>
            </a:r>
            <a:r>
              <a:rPr lang="en-US" sz="3200" b="0" smtClean="0"/>
              <a:t> </a:t>
            </a:r>
            <a:r>
              <a:rPr lang="en-US" sz="3200" smtClean="0"/>
              <a:t>– </a:t>
            </a:r>
            <a:r>
              <a:rPr lang="ru-RU" sz="2400" smtClean="0"/>
              <a:t>римская 4,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ru-RU" sz="2400" smtClean="0"/>
              <a:t>но</a:t>
            </a:r>
            <a:r>
              <a:rPr lang="ru-RU" sz="2400" b="0" smtClean="0"/>
              <a:t> </a:t>
            </a:r>
            <a:r>
              <a:rPr lang="en-US" sz="3200" smtClean="0">
                <a:solidFill>
                  <a:schemeClr val="accent1"/>
                </a:solidFill>
              </a:rPr>
              <a:t>I</a:t>
            </a:r>
            <a:r>
              <a:rPr lang="ru-RU" sz="3200" b="0" smtClean="0"/>
              <a:t> </a:t>
            </a:r>
            <a:r>
              <a:rPr lang="ru-RU" sz="2400" smtClean="0"/>
              <a:t>имеет значение 1, а </a:t>
            </a:r>
            <a:r>
              <a:rPr lang="en-US" sz="3200" smtClean="0">
                <a:solidFill>
                  <a:schemeClr val="accent1"/>
                </a:solidFill>
              </a:rPr>
              <a:t>V</a:t>
            </a:r>
            <a:r>
              <a:rPr lang="ru-RU" sz="3200" b="0" smtClean="0"/>
              <a:t> </a:t>
            </a:r>
            <a:r>
              <a:rPr lang="ru-RU" sz="2400" smtClean="0"/>
              <a:t>– значение 5,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sz="3200" b="0" smtClean="0"/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3200" b="0" smtClean="0"/>
              <a:t>   </a:t>
            </a:r>
            <a:r>
              <a:rPr lang="en-US" sz="3200" smtClean="0">
                <a:solidFill>
                  <a:schemeClr val="accent1"/>
                </a:solidFill>
              </a:rPr>
              <a:t>VI</a:t>
            </a:r>
            <a:r>
              <a:rPr lang="ru-RU" sz="3200" b="0" smtClean="0"/>
              <a:t> </a:t>
            </a:r>
            <a:r>
              <a:rPr lang="ru-RU" sz="2400" smtClean="0"/>
              <a:t>– римская 6,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ru-RU" sz="2400" smtClean="0"/>
              <a:t>но </a:t>
            </a:r>
            <a:r>
              <a:rPr lang="en-US" sz="3200" smtClean="0">
                <a:solidFill>
                  <a:schemeClr val="accent1"/>
                </a:solidFill>
              </a:rPr>
              <a:t>I</a:t>
            </a:r>
            <a:r>
              <a:rPr lang="ru-RU" sz="3200" b="0" smtClean="0"/>
              <a:t> </a:t>
            </a:r>
            <a:r>
              <a:rPr lang="ru-RU" sz="2400" smtClean="0"/>
              <a:t>– всё равно 1,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ru-RU" sz="2400" smtClean="0"/>
              <a:t>а </a:t>
            </a:r>
            <a:r>
              <a:rPr lang="en-US" sz="3200" smtClean="0">
                <a:solidFill>
                  <a:schemeClr val="accent1"/>
                </a:solidFill>
              </a:rPr>
              <a:t>V</a:t>
            </a:r>
            <a:r>
              <a:rPr lang="ru-RU" sz="3200" b="0" smtClean="0"/>
              <a:t> </a:t>
            </a:r>
            <a:r>
              <a:rPr lang="ru-RU" sz="2400" smtClean="0"/>
              <a:t>– всё равно 5</a:t>
            </a:r>
            <a:endParaRPr lang="ru-RU" sz="3200" b="0" smtClean="0"/>
          </a:p>
        </p:txBody>
      </p:sp>
      <p:sp>
        <p:nvSpPr>
          <p:cNvPr id="8197" name="AutoShape 7">
            <a:hlinkClick r:id="" action="ppaction://hlinkshowjump?jump=lastslideviewed" highlightClick="1"/>
          </p:cNvPr>
          <p:cNvSpPr>
            <a:spLocks noChangeArrowheads="1"/>
          </p:cNvSpPr>
          <p:nvPr/>
        </p:nvSpPr>
        <p:spPr bwMode="auto">
          <a:xfrm>
            <a:off x="827088" y="6021388"/>
            <a:ext cx="1873250" cy="431800"/>
          </a:xfrm>
          <a:prstGeom prst="actionButtonReturn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ransition>
    <p:blind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22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2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22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22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22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22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22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22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22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1229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229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1229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1229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1229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1229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1229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1229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1229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0" grpId="0"/>
      <p:bldP spid="12291" grpId="0" build="p"/>
      <p:bldP spid="12294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4000" b="1" smtClean="0">
                <a:solidFill>
                  <a:schemeClr val="accent1"/>
                </a:solidFill>
              </a:rPr>
              <a:t>Позиционные</a:t>
            </a:r>
            <a:r>
              <a:rPr lang="ru-RU" sz="4000" b="1" smtClean="0"/>
              <a:t> </a:t>
            </a:r>
            <a:r>
              <a:rPr lang="ru-RU" sz="4000" smtClean="0">
                <a:solidFill>
                  <a:schemeClr val="accent1"/>
                </a:solidFill>
              </a:rPr>
              <a:t>системы счисления</a:t>
            </a:r>
            <a:endParaRPr lang="ru-RU" sz="4000" b="1" smtClean="0">
              <a:solidFill>
                <a:schemeClr val="accent1"/>
              </a:solidFill>
            </a:endParaRPr>
          </a:p>
        </p:txBody>
      </p:sp>
      <p:sp>
        <p:nvSpPr>
          <p:cNvPr id="16388" name="Rectangle 4"/>
          <p:cNvSpPr>
            <a:spLocks noGrp="1" noChangeArrowheads="1"/>
          </p:cNvSpPr>
          <p:nvPr>
            <p:ph type="body" sz="half" idx="1"/>
          </p:nvPr>
        </p:nvSpPr>
        <p:spPr>
          <a:xfrm>
            <a:off x="685800" y="1981200"/>
            <a:ext cx="3814763" cy="4114800"/>
          </a:xfrm>
        </p:spPr>
        <p:txBody>
          <a:bodyPr/>
          <a:lstStyle/>
          <a:p>
            <a:pPr algn="just" eaLnBrk="1" hangingPunct="1">
              <a:lnSpc>
                <a:spcPct val="90000"/>
              </a:lnSpc>
            </a:pPr>
            <a:r>
              <a:rPr lang="ru-RU" sz="2400" smtClean="0">
                <a:solidFill>
                  <a:schemeClr val="accent1"/>
                </a:solidFill>
              </a:rPr>
              <a:t>Позиционные</a:t>
            </a:r>
            <a:r>
              <a:rPr lang="ru-RU" sz="2400" b="0" smtClean="0"/>
              <a:t> </a:t>
            </a:r>
            <a:r>
              <a:rPr lang="ru-RU" sz="2400" smtClean="0"/>
              <a:t>СС зависят от </a:t>
            </a:r>
            <a:r>
              <a:rPr lang="ru-RU" sz="2400" smtClean="0">
                <a:solidFill>
                  <a:schemeClr val="accent1"/>
                </a:solidFill>
              </a:rPr>
              <a:t>базиса</a:t>
            </a:r>
            <a:r>
              <a:rPr lang="ru-RU" sz="2400" b="0" smtClean="0"/>
              <a:t>, </a:t>
            </a:r>
            <a:r>
              <a:rPr lang="ru-RU" sz="2400" smtClean="0"/>
              <a:t>т.е. от того количества знаков, которое участвует в создании всех чисел.</a:t>
            </a:r>
          </a:p>
          <a:p>
            <a:pPr algn="just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ru-RU" sz="2400" b="0" smtClean="0"/>
              <a:t>	</a:t>
            </a:r>
            <a:r>
              <a:rPr lang="ru-RU" sz="2400" smtClean="0"/>
              <a:t>Например, </a:t>
            </a:r>
            <a:r>
              <a:rPr lang="ru-RU" sz="2400" smtClean="0">
                <a:solidFill>
                  <a:schemeClr val="accent1"/>
                </a:solidFill>
              </a:rPr>
              <a:t>2</a:t>
            </a:r>
            <a:r>
              <a:rPr lang="ru-RU" sz="2400" smtClean="0"/>
              <a:t>-ная, </a:t>
            </a:r>
            <a:r>
              <a:rPr lang="ru-RU" sz="2400" smtClean="0">
                <a:solidFill>
                  <a:schemeClr val="accent1"/>
                </a:solidFill>
              </a:rPr>
              <a:t>3</a:t>
            </a:r>
            <a:r>
              <a:rPr lang="ru-RU" sz="2400" smtClean="0"/>
              <a:t>-ная,</a:t>
            </a:r>
            <a:r>
              <a:rPr lang="ru-RU" sz="2400" smtClean="0">
                <a:solidFill>
                  <a:schemeClr val="accent1"/>
                </a:solidFill>
              </a:rPr>
              <a:t> 8</a:t>
            </a:r>
            <a:r>
              <a:rPr lang="ru-RU" sz="2400" smtClean="0"/>
              <a:t>-ная, </a:t>
            </a:r>
            <a:r>
              <a:rPr lang="ru-RU" sz="2400" smtClean="0">
                <a:solidFill>
                  <a:schemeClr val="accent1"/>
                </a:solidFill>
              </a:rPr>
              <a:t>10</a:t>
            </a:r>
            <a:r>
              <a:rPr lang="ru-RU" sz="2400" smtClean="0"/>
              <a:t>-ная, </a:t>
            </a:r>
            <a:r>
              <a:rPr lang="ru-RU" sz="2400" smtClean="0">
                <a:solidFill>
                  <a:schemeClr val="accent1"/>
                </a:solidFill>
              </a:rPr>
              <a:t>16</a:t>
            </a:r>
            <a:r>
              <a:rPr lang="ru-RU" sz="2400" smtClean="0"/>
              <a:t>-ная СС. </a:t>
            </a:r>
          </a:p>
          <a:p>
            <a:pPr algn="just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ru-RU" sz="4800" smtClean="0">
                <a:solidFill>
                  <a:schemeClr val="hlink"/>
                </a:solidFill>
                <a:sym typeface="Wingdings" pitchFamily="2" charset="2"/>
              </a:rPr>
              <a:t>  </a:t>
            </a:r>
          </a:p>
        </p:txBody>
      </p:sp>
      <p:sp>
        <p:nvSpPr>
          <p:cNvPr id="16389" name="Rectangle 5"/>
          <p:cNvSpPr>
            <a:spLocks noGrp="1" noChangeArrowheads="1"/>
          </p:cNvSpPr>
          <p:nvPr>
            <p:ph type="body" sz="half" idx="2"/>
          </p:nvPr>
        </p:nvSpPr>
        <p:spPr>
          <a:xfrm>
            <a:off x="4643438" y="1981200"/>
            <a:ext cx="3814762" cy="4114800"/>
          </a:xfrm>
        </p:spPr>
        <p:txBody>
          <a:bodyPr/>
          <a:lstStyle/>
          <a:p>
            <a:pPr algn="just" eaLnBrk="1" hangingPunct="1">
              <a:lnSpc>
                <a:spcPct val="90000"/>
              </a:lnSpc>
            </a:pPr>
            <a:r>
              <a:rPr lang="ru-RU" sz="2400" smtClean="0"/>
              <a:t>А древние вавиловя-не вообще считали в </a:t>
            </a:r>
            <a:r>
              <a:rPr lang="ru-RU" sz="2400" smtClean="0">
                <a:solidFill>
                  <a:schemeClr val="accent1"/>
                </a:solidFill>
              </a:rPr>
              <a:t>60</a:t>
            </a:r>
            <a:r>
              <a:rPr lang="ru-RU" sz="2400" smtClean="0"/>
              <a:t>-ричной СС!</a:t>
            </a:r>
          </a:p>
          <a:p>
            <a:pPr algn="just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ru-RU" sz="2400" smtClean="0"/>
              <a:t>	А записываются позиционные СС с базисом очень просто:</a:t>
            </a:r>
          </a:p>
          <a:p>
            <a:pPr algn="just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ru-RU" sz="2400" smtClean="0"/>
              <a:t>	</a:t>
            </a:r>
            <a:r>
              <a:rPr lang="ru-RU" smtClean="0">
                <a:solidFill>
                  <a:schemeClr val="accent1"/>
                </a:solidFill>
              </a:rPr>
              <a:t>12</a:t>
            </a:r>
            <a:r>
              <a:rPr lang="ru-RU" baseline="-25000" smtClean="0">
                <a:solidFill>
                  <a:schemeClr val="accent1"/>
                </a:solidFill>
              </a:rPr>
              <a:t>3</a:t>
            </a:r>
            <a:r>
              <a:rPr lang="ru-RU" smtClean="0">
                <a:solidFill>
                  <a:schemeClr val="accent1"/>
                </a:solidFill>
              </a:rPr>
              <a:t>, 12</a:t>
            </a:r>
            <a:r>
              <a:rPr lang="ru-RU" baseline="-25000" smtClean="0">
                <a:solidFill>
                  <a:schemeClr val="accent1"/>
                </a:solidFill>
              </a:rPr>
              <a:t>10</a:t>
            </a:r>
            <a:r>
              <a:rPr lang="ru-RU" smtClean="0">
                <a:solidFill>
                  <a:schemeClr val="accent1"/>
                </a:solidFill>
              </a:rPr>
              <a:t>, 12</a:t>
            </a:r>
            <a:r>
              <a:rPr lang="ru-RU" baseline="-25000" smtClean="0">
                <a:solidFill>
                  <a:schemeClr val="accent1"/>
                </a:solidFill>
              </a:rPr>
              <a:t>8</a:t>
            </a:r>
            <a:r>
              <a:rPr lang="ru-RU" b="0" smtClean="0"/>
              <a:t> </a:t>
            </a:r>
            <a:r>
              <a:rPr lang="ru-RU" sz="2400" smtClean="0"/>
              <a:t>и т.д.</a:t>
            </a:r>
          </a:p>
          <a:p>
            <a:pPr algn="just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ru-RU" sz="2400" smtClean="0"/>
              <a:t>    </a:t>
            </a:r>
          </a:p>
        </p:txBody>
      </p:sp>
      <p:sp>
        <p:nvSpPr>
          <p:cNvPr id="9221" name="AutoShape 6">
            <a:hlinkClick r:id="" action="ppaction://hlinkshowjump?jump=lastslideviewed" highlightClick="1"/>
          </p:cNvPr>
          <p:cNvSpPr>
            <a:spLocks noChangeArrowheads="1"/>
          </p:cNvSpPr>
          <p:nvPr/>
        </p:nvSpPr>
        <p:spPr bwMode="auto">
          <a:xfrm>
            <a:off x="5651500" y="6092825"/>
            <a:ext cx="2016125" cy="431800"/>
          </a:xfrm>
          <a:prstGeom prst="actionButtonReturn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ransition>
    <p:blind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63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63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6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63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63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63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638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638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638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638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638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638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63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63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63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638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638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638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1638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638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1638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1638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1638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1638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6" grpId="0"/>
      <p:bldP spid="16388" grpId="0" build="p"/>
      <p:bldP spid="16389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>
          <a:xfrm>
            <a:off x="1042988" y="333375"/>
            <a:ext cx="7556500" cy="792163"/>
          </a:xfrm>
        </p:spPr>
        <p:txBody>
          <a:bodyPr/>
          <a:lstStyle/>
          <a:p>
            <a:pPr eaLnBrk="1" hangingPunct="1">
              <a:defRPr/>
            </a:pPr>
            <a:r>
              <a:rPr lang="ru-RU" b="1" smtClean="0">
                <a:solidFill>
                  <a:schemeClr val="accent1"/>
                </a:solidFill>
              </a:rPr>
              <a:t>Перевод из 10-ной СС</a:t>
            </a:r>
          </a:p>
        </p:txBody>
      </p:sp>
      <p:sp>
        <p:nvSpPr>
          <p:cNvPr id="10243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684213" y="1268413"/>
            <a:ext cx="7773987" cy="4827587"/>
          </a:xfrm>
        </p:spPr>
        <p:txBody>
          <a:bodyPr/>
          <a:lstStyle/>
          <a:p>
            <a:pPr algn="just" eaLnBrk="1" hangingPunct="1">
              <a:buFont typeface="Wingdings" pitchFamily="2" charset="2"/>
              <a:buNone/>
            </a:pPr>
            <a:r>
              <a:rPr lang="ru-RU" dirty="0" smtClean="0"/>
              <a:t>	</a:t>
            </a:r>
            <a:r>
              <a:rPr lang="ru-RU" sz="2400" b="0" dirty="0" smtClean="0"/>
              <a:t>Перевод осуществляется отдельно для целой и отдельно для дробной части числа. Переведем, например, число </a:t>
            </a:r>
            <a:r>
              <a:rPr lang="ru-RU" sz="2400" dirty="0" smtClean="0">
                <a:solidFill>
                  <a:schemeClr val="accent1"/>
                </a:solidFill>
              </a:rPr>
              <a:t>24.85</a:t>
            </a:r>
            <a:r>
              <a:rPr lang="ru-RU" sz="2400" baseline="-25000" dirty="0" smtClean="0">
                <a:solidFill>
                  <a:schemeClr val="accent1"/>
                </a:solidFill>
              </a:rPr>
              <a:t>10</a:t>
            </a:r>
            <a:r>
              <a:rPr lang="ru-RU" sz="2400" b="0" dirty="0" smtClean="0"/>
              <a:t> в </a:t>
            </a:r>
            <a:r>
              <a:rPr lang="ru-RU" sz="2400" dirty="0" smtClean="0">
                <a:solidFill>
                  <a:schemeClr val="accent1"/>
                </a:solidFill>
              </a:rPr>
              <a:t>2</a:t>
            </a:r>
            <a:r>
              <a:rPr lang="ru-RU" sz="2400" b="0" dirty="0" smtClean="0"/>
              <a:t>-ную</a:t>
            </a:r>
            <a:r>
              <a:rPr lang="ru-RU" sz="2400" dirty="0" smtClean="0">
                <a:solidFill>
                  <a:schemeClr val="accent1"/>
                </a:solidFill>
              </a:rPr>
              <a:t> </a:t>
            </a:r>
            <a:r>
              <a:rPr lang="ru-RU" sz="2400" b="0" dirty="0" smtClean="0"/>
              <a:t>СС.</a:t>
            </a:r>
          </a:p>
          <a:p>
            <a:pPr algn="just" eaLnBrk="1" hangingPunct="1">
              <a:buFont typeface="Wingdings" pitchFamily="2" charset="2"/>
              <a:buNone/>
            </a:pPr>
            <a:r>
              <a:rPr lang="ru-RU" dirty="0" smtClean="0">
                <a:solidFill>
                  <a:schemeClr val="accent1"/>
                </a:solidFill>
              </a:rPr>
              <a:t>24  2</a:t>
            </a:r>
          </a:p>
          <a:p>
            <a:pPr algn="just" eaLnBrk="1" hangingPunct="1">
              <a:buFont typeface="Wingdings" pitchFamily="2" charset="2"/>
              <a:buNone/>
            </a:pPr>
            <a:r>
              <a:rPr lang="ru-RU" dirty="0" smtClean="0">
                <a:solidFill>
                  <a:schemeClr val="accent1"/>
                </a:solidFill>
              </a:rPr>
              <a:t>  0  12   2                      24</a:t>
            </a:r>
            <a:r>
              <a:rPr lang="ru-RU" baseline="-25000" dirty="0" smtClean="0">
                <a:solidFill>
                  <a:schemeClr val="accent1"/>
                </a:solidFill>
              </a:rPr>
              <a:t>10</a:t>
            </a:r>
            <a:r>
              <a:rPr lang="ru-RU" dirty="0" smtClean="0">
                <a:solidFill>
                  <a:schemeClr val="accent1"/>
                </a:solidFill>
              </a:rPr>
              <a:t> = 11000</a:t>
            </a:r>
            <a:r>
              <a:rPr lang="ru-RU" baseline="-25000" dirty="0" smtClean="0">
                <a:solidFill>
                  <a:schemeClr val="accent1"/>
                </a:solidFill>
              </a:rPr>
              <a:t>2</a:t>
            </a:r>
            <a:endParaRPr lang="ru-RU" dirty="0" smtClean="0">
              <a:solidFill>
                <a:schemeClr val="accent1"/>
              </a:solidFill>
            </a:endParaRPr>
          </a:p>
          <a:p>
            <a:pPr algn="just" eaLnBrk="1" hangingPunct="1">
              <a:buFont typeface="Wingdings" pitchFamily="2" charset="2"/>
              <a:buNone/>
            </a:pPr>
            <a:r>
              <a:rPr lang="ru-RU" b="0" dirty="0" smtClean="0"/>
              <a:t>        </a:t>
            </a:r>
            <a:r>
              <a:rPr lang="ru-RU" dirty="0" smtClean="0">
                <a:solidFill>
                  <a:schemeClr val="accent1"/>
                </a:solidFill>
              </a:rPr>
              <a:t>0   6    2</a:t>
            </a:r>
          </a:p>
          <a:p>
            <a:pPr algn="just" eaLnBrk="1" hangingPunct="1">
              <a:buFont typeface="Wingdings" pitchFamily="2" charset="2"/>
              <a:buNone/>
            </a:pPr>
            <a:r>
              <a:rPr lang="ru-RU" dirty="0" smtClean="0">
                <a:solidFill>
                  <a:schemeClr val="accent1"/>
                </a:solidFill>
              </a:rPr>
              <a:t>             0    3    2        </a:t>
            </a:r>
          </a:p>
          <a:p>
            <a:pPr algn="just" eaLnBrk="1" hangingPunct="1">
              <a:buFont typeface="Wingdings" pitchFamily="2" charset="2"/>
              <a:buNone/>
            </a:pPr>
            <a:r>
              <a:rPr lang="ru-RU" dirty="0" smtClean="0">
                <a:solidFill>
                  <a:schemeClr val="accent1"/>
                </a:solidFill>
              </a:rPr>
              <a:t>                   1    1                   </a:t>
            </a:r>
            <a:r>
              <a:rPr lang="ru-RU" sz="4800" dirty="0" smtClean="0">
                <a:solidFill>
                  <a:schemeClr val="hlink"/>
                </a:solidFill>
                <a:sym typeface="Wingdings" pitchFamily="2" charset="2"/>
              </a:rPr>
              <a:t></a:t>
            </a:r>
          </a:p>
        </p:txBody>
      </p:sp>
      <p:sp>
        <p:nvSpPr>
          <p:cNvPr id="10244" name="Line 7"/>
          <p:cNvSpPr>
            <a:spLocks noChangeShapeType="1"/>
          </p:cNvSpPr>
          <p:nvPr/>
        </p:nvSpPr>
        <p:spPr bwMode="auto">
          <a:xfrm>
            <a:off x="1331913" y="2636838"/>
            <a:ext cx="0" cy="1008062"/>
          </a:xfrm>
          <a:prstGeom prst="line">
            <a:avLst/>
          </a:prstGeom>
          <a:noFill/>
          <a:ln w="9525">
            <a:solidFill>
              <a:schemeClr val="accent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0245" name="Line 8"/>
          <p:cNvSpPr>
            <a:spLocks noChangeShapeType="1"/>
          </p:cNvSpPr>
          <p:nvPr/>
        </p:nvSpPr>
        <p:spPr bwMode="auto">
          <a:xfrm>
            <a:off x="1331913" y="3141663"/>
            <a:ext cx="936625" cy="0"/>
          </a:xfrm>
          <a:prstGeom prst="line">
            <a:avLst/>
          </a:prstGeom>
          <a:noFill/>
          <a:ln w="9525">
            <a:solidFill>
              <a:schemeClr val="accent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0246" name="Line 9"/>
          <p:cNvSpPr>
            <a:spLocks noChangeShapeType="1"/>
          </p:cNvSpPr>
          <p:nvPr/>
        </p:nvSpPr>
        <p:spPr bwMode="auto">
          <a:xfrm>
            <a:off x="1979613" y="3284538"/>
            <a:ext cx="0" cy="1008062"/>
          </a:xfrm>
          <a:prstGeom prst="line">
            <a:avLst/>
          </a:prstGeom>
          <a:noFill/>
          <a:ln w="9525">
            <a:solidFill>
              <a:schemeClr val="accent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0247" name="Line 10"/>
          <p:cNvSpPr>
            <a:spLocks noChangeShapeType="1"/>
          </p:cNvSpPr>
          <p:nvPr/>
        </p:nvSpPr>
        <p:spPr bwMode="auto">
          <a:xfrm>
            <a:off x="1979613" y="3789363"/>
            <a:ext cx="1008062" cy="0"/>
          </a:xfrm>
          <a:prstGeom prst="line">
            <a:avLst/>
          </a:prstGeom>
          <a:noFill/>
          <a:ln w="9525">
            <a:solidFill>
              <a:schemeClr val="accent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0248" name="Line 11"/>
          <p:cNvSpPr>
            <a:spLocks noChangeShapeType="1"/>
          </p:cNvSpPr>
          <p:nvPr/>
        </p:nvSpPr>
        <p:spPr bwMode="auto">
          <a:xfrm>
            <a:off x="2627313" y="4365625"/>
            <a:ext cx="936625" cy="0"/>
          </a:xfrm>
          <a:prstGeom prst="line">
            <a:avLst/>
          </a:prstGeom>
          <a:noFill/>
          <a:ln w="9525">
            <a:solidFill>
              <a:schemeClr val="accent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0249" name="Line 12"/>
          <p:cNvSpPr>
            <a:spLocks noChangeShapeType="1"/>
          </p:cNvSpPr>
          <p:nvPr/>
        </p:nvSpPr>
        <p:spPr bwMode="auto">
          <a:xfrm>
            <a:off x="2627313" y="3933825"/>
            <a:ext cx="0" cy="1008063"/>
          </a:xfrm>
          <a:prstGeom prst="line">
            <a:avLst/>
          </a:prstGeom>
          <a:noFill/>
          <a:ln w="9525">
            <a:solidFill>
              <a:schemeClr val="accent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0250" name="Line 13"/>
          <p:cNvSpPr>
            <a:spLocks noChangeShapeType="1"/>
          </p:cNvSpPr>
          <p:nvPr/>
        </p:nvSpPr>
        <p:spPr bwMode="auto">
          <a:xfrm>
            <a:off x="3276600" y="4437063"/>
            <a:ext cx="0" cy="1008062"/>
          </a:xfrm>
          <a:prstGeom prst="line">
            <a:avLst/>
          </a:prstGeom>
          <a:noFill/>
          <a:ln w="9525">
            <a:solidFill>
              <a:schemeClr val="accent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0251" name="Line 14"/>
          <p:cNvSpPr>
            <a:spLocks noChangeShapeType="1"/>
          </p:cNvSpPr>
          <p:nvPr/>
        </p:nvSpPr>
        <p:spPr bwMode="auto">
          <a:xfrm>
            <a:off x="3276600" y="4868863"/>
            <a:ext cx="936625" cy="0"/>
          </a:xfrm>
          <a:prstGeom prst="line">
            <a:avLst/>
          </a:prstGeom>
          <a:noFill/>
          <a:ln w="9525">
            <a:solidFill>
              <a:schemeClr val="accent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0252" name="Line 15"/>
          <p:cNvSpPr>
            <a:spLocks noChangeShapeType="1"/>
          </p:cNvSpPr>
          <p:nvPr/>
        </p:nvSpPr>
        <p:spPr bwMode="auto">
          <a:xfrm flipH="1">
            <a:off x="2843213" y="5949950"/>
            <a:ext cx="936625" cy="0"/>
          </a:xfrm>
          <a:prstGeom prst="line">
            <a:avLst/>
          </a:prstGeom>
          <a:noFill/>
          <a:ln w="9525">
            <a:solidFill>
              <a:schemeClr val="accent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0253" name="Line 16"/>
          <p:cNvSpPr>
            <a:spLocks noChangeShapeType="1"/>
          </p:cNvSpPr>
          <p:nvPr/>
        </p:nvSpPr>
        <p:spPr bwMode="auto">
          <a:xfrm flipH="1" flipV="1">
            <a:off x="755650" y="3860800"/>
            <a:ext cx="2016125" cy="2089150"/>
          </a:xfrm>
          <a:prstGeom prst="line">
            <a:avLst/>
          </a:prstGeom>
          <a:noFill/>
          <a:ln w="9525">
            <a:solidFill>
              <a:schemeClr val="accent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ransition>
    <p:blinds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>
          <a:xfrm>
            <a:off x="684213" y="333375"/>
            <a:ext cx="7773987" cy="731838"/>
          </a:xfrm>
        </p:spPr>
        <p:txBody>
          <a:bodyPr/>
          <a:lstStyle/>
          <a:p>
            <a:pPr eaLnBrk="1" hangingPunct="1">
              <a:defRPr/>
            </a:pPr>
            <a:r>
              <a:rPr lang="ru-RU" sz="4000" b="1" smtClean="0">
                <a:solidFill>
                  <a:schemeClr val="accent1"/>
                </a:solidFill>
              </a:rPr>
              <a:t>Перевод из 10-ной СС (прод.) </a:t>
            </a:r>
            <a:r>
              <a:rPr lang="ru-RU" sz="7200" b="1" baseline="-25000" smtClean="0">
                <a:solidFill>
                  <a:schemeClr val="hlink"/>
                </a:solidFill>
                <a:sym typeface="Wingdings" pitchFamily="2" charset="2"/>
              </a:rPr>
              <a:t>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1196975"/>
            <a:ext cx="8062912" cy="5661025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ru-RU" sz="2800" b="0" smtClean="0"/>
              <a:t>А теперь переведем дробную часть:</a:t>
            </a:r>
          </a:p>
          <a:p>
            <a:pPr eaLnBrk="1" hangingPunct="1">
              <a:buFont typeface="Wingdings" pitchFamily="2" charset="2"/>
              <a:buNone/>
            </a:pPr>
            <a:r>
              <a:rPr lang="ru-RU" sz="2800" smtClean="0">
                <a:solidFill>
                  <a:schemeClr val="accent1"/>
                </a:solidFill>
              </a:rPr>
              <a:t>     0     </a:t>
            </a:r>
            <a:r>
              <a:rPr lang="ru-RU" sz="1600" smtClean="0">
                <a:solidFill>
                  <a:schemeClr val="accent1"/>
                </a:solidFill>
              </a:rPr>
              <a:t>х</a:t>
            </a:r>
            <a:r>
              <a:rPr lang="ru-RU" sz="2800" smtClean="0">
                <a:solidFill>
                  <a:schemeClr val="accent1"/>
                </a:solidFill>
              </a:rPr>
              <a:t>85          </a:t>
            </a:r>
            <a:r>
              <a:rPr lang="ru-RU" sz="2800" b="0" smtClean="0"/>
              <a:t>Получаем бесконечную дробь, </a:t>
            </a:r>
            <a:endParaRPr lang="ru-RU" sz="2800" smtClean="0">
              <a:solidFill>
                <a:schemeClr val="accent1"/>
              </a:solidFill>
            </a:endParaRPr>
          </a:p>
          <a:p>
            <a:pPr eaLnBrk="1" hangingPunct="1">
              <a:buFont typeface="Wingdings" pitchFamily="2" charset="2"/>
              <a:buNone/>
            </a:pPr>
            <a:r>
              <a:rPr lang="ru-RU" sz="2800" smtClean="0">
                <a:solidFill>
                  <a:schemeClr val="accent1"/>
                </a:solidFill>
              </a:rPr>
              <a:t>          </a:t>
            </a:r>
            <a:r>
              <a:rPr lang="ru-RU" sz="1600" smtClean="0">
                <a:solidFill>
                  <a:schemeClr val="accent1"/>
                </a:solidFill>
              </a:rPr>
              <a:t>       </a:t>
            </a:r>
            <a:r>
              <a:rPr lang="ru-RU" sz="2800" smtClean="0">
                <a:solidFill>
                  <a:schemeClr val="accent1"/>
                </a:solidFill>
              </a:rPr>
              <a:t>2           </a:t>
            </a:r>
            <a:r>
              <a:rPr lang="ru-RU" sz="2800" b="0" smtClean="0"/>
              <a:t>часто периодическую.</a:t>
            </a:r>
          </a:p>
          <a:p>
            <a:pPr eaLnBrk="1" hangingPunct="1">
              <a:buFont typeface="Wingdings" pitchFamily="2" charset="2"/>
              <a:buNone/>
            </a:pPr>
            <a:r>
              <a:rPr lang="ru-RU" sz="2800" smtClean="0">
                <a:solidFill>
                  <a:schemeClr val="accent1"/>
                </a:solidFill>
              </a:rPr>
              <a:t>     1    </a:t>
            </a:r>
            <a:r>
              <a:rPr lang="ru-RU" sz="2800" b="0" smtClean="0">
                <a:solidFill>
                  <a:schemeClr val="accent1"/>
                </a:solidFill>
              </a:rPr>
              <a:t> </a:t>
            </a:r>
            <a:r>
              <a:rPr lang="ru-RU" sz="1600" smtClean="0">
                <a:solidFill>
                  <a:schemeClr val="accent1"/>
                </a:solidFill>
              </a:rPr>
              <a:t>х</a:t>
            </a:r>
            <a:r>
              <a:rPr lang="ru-RU" sz="2800" smtClean="0">
                <a:solidFill>
                  <a:schemeClr val="accent1"/>
                </a:solidFill>
              </a:rPr>
              <a:t>70          0.85</a:t>
            </a:r>
            <a:r>
              <a:rPr lang="ru-RU" sz="2800" baseline="-25000" smtClean="0">
                <a:solidFill>
                  <a:schemeClr val="accent1"/>
                </a:solidFill>
              </a:rPr>
              <a:t>10</a:t>
            </a:r>
            <a:r>
              <a:rPr lang="ru-RU" sz="2800" smtClean="0">
                <a:solidFill>
                  <a:schemeClr val="accent1"/>
                </a:solidFill>
              </a:rPr>
              <a:t> = 0.1101…</a:t>
            </a:r>
            <a:r>
              <a:rPr lang="ru-RU" sz="2800" baseline="-25000" smtClean="0">
                <a:solidFill>
                  <a:schemeClr val="accent1"/>
                </a:solidFill>
              </a:rPr>
              <a:t>2</a:t>
            </a:r>
            <a:endParaRPr lang="ru-RU" sz="2800" smtClean="0">
              <a:solidFill>
                <a:schemeClr val="accent1"/>
              </a:solidFill>
            </a:endParaRPr>
          </a:p>
          <a:p>
            <a:pPr eaLnBrk="1" hangingPunct="1">
              <a:buFont typeface="Wingdings" pitchFamily="2" charset="2"/>
              <a:buNone/>
            </a:pPr>
            <a:r>
              <a:rPr lang="ru-RU" sz="2800" smtClean="0">
                <a:solidFill>
                  <a:schemeClr val="accent1"/>
                </a:solidFill>
              </a:rPr>
              <a:t>               2 </a:t>
            </a:r>
          </a:p>
          <a:p>
            <a:pPr eaLnBrk="1" hangingPunct="1">
              <a:buFont typeface="Wingdings" pitchFamily="2" charset="2"/>
              <a:buNone/>
            </a:pPr>
            <a:r>
              <a:rPr lang="ru-RU" sz="2800" smtClean="0">
                <a:solidFill>
                  <a:schemeClr val="accent1"/>
                </a:solidFill>
              </a:rPr>
              <a:t>     1     </a:t>
            </a:r>
            <a:r>
              <a:rPr lang="ru-RU" sz="1600" smtClean="0">
                <a:solidFill>
                  <a:schemeClr val="accent1"/>
                </a:solidFill>
              </a:rPr>
              <a:t>х</a:t>
            </a:r>
            <a:r>
              <a:rPr lang="ru-RU" sz="2800" smtClean="0">
                <a:solidFill>
                  <a:schemeClr val="accent1"/>
                </a:solidFill>
              </a:rPr>
              <a:t>40          </a:t>
            </a:r>
            <a:r>
              <a:rPr lang="ru-RU" sz="2800" b="0" smtClean="0"/>
              <a:t>Таким образом, получаем:</a:t>
            </a:r>
          </a:p>
          <a:p>
            <a:pPr eaLnBrk="1" hangingPunct="1">
              <a:buFont typeface="Wingdings" pitchFamily="2" charset="2"/>
              <a:buNone/>
            </a:pPr>
            <a:r>
              <a:rPr lang="ru-RU" sz="2800" smtClean="0">
                <a:solidFill>
                  <a:schemeClr val="accent1"/>
                </a:solidFill>
              </a:rPr>
              <a:t>               2</a:t>
            </a:r>
          </a:p>
          <a:p>
            <a:pPr eaLnBrk="1" hangingPunct="1">
              <a:buFont typeface="Wingdings" pitchFamily="2" charset="2"/>
              <a:buNone/>
            </a:pPr>
            <a:r>
              <a:rPr lang="ru-RU" sz="2800" smtClean="0">
                <a:solidFill>
                  <a:schemeClr val="accent1"/>
                </a:solidFill>
              </a:rPr>
              <a:t>     0     </a:t>
            </a:r>
            <a:r>
              <a:rPr lang="ru-RU" sz="1600" smtClean="0">
                <a:solidFill>
                  <a:schemeClr val="accent1"/>
                </a:solidFill>
              </a:rPr>
              <a:t>х</a:t>
            </a:r>
            <a:r>
              <a:rPr lang="ru-RU" sz="2800" smtClean="0">
                <a:solidFill>
                  <a:schemeClr val="accent1"/>
                </a:solidFill>
              </a:rPr>
              <a:t>80          24.85</a:t>
            </a:r>
            <a:r>
              <a:rPr lang="ru-RU" sz="2800" baseline="-25000" smtClean="0">
                <a:solidFill>
                  <a:schemeClr val="accent1"/>
                </a:solidFill>
              </a:rPr>
              <a:t>10</a:t>
            </a:r>
            <a:r>
              <a:rPr lang="ru-RU" sz="2800" smtClean="0">
                <a:solidFill>
                  <a:schemeClr val="accent1"/>
                </a:solidFill>
              </a:rPr>
              <a:t> = 11000.1101…</a:t>
            </a:r>
            <a:r>
              <a:rPr lang="ru-RU" sz="2800" baseline="-25000" smtClean="0">
                <a:solidFill>
                  <a:schemeClr val="accent1"/>
                </a:solidFill>
              </a:rPr>
              <a:t>2</a:t>
            </a:r>
            <a:endParaRPr lang="ru-RU" sz="4800" smtClean="0">
              <a:solidFill>
                <a:schemeClr val="hlink"/>
              </a:solidFill>
              <a:sym typeface="Wingdings" pitchFamily="2" charset="2"/>
            </a:endParaRPr>
          </a:p>
          <a:p>
            <a:pPr eaLnBrk="1" hangingPunct="1">
              <a:buFont typeface="Wingdings" pitchFamily="2" charset="2"/>
              <a:buNone/>
            </a:pPr>
            <a:r>
              <a:rPr lang="ru-RU" sz="2800" smtClean="0">
                <a:solidFill>
                  <a:schemeClr val="accent1"/>
                </a:solidFill>
              </a:rPr>
              <a:t>               2</a:t>
            </a:r>
          </a:p>
          <a:p>
            <a:pPr eaLnBrk="1" hangingPunct="1">
              <a:buFont typeface="Wingdings" pitchFamily="2" charset="2"/>
              <a:buNone/>
            </a:pPr>
            <a:r>
              <a:rPr lang="ru-RU" sz="2800" smtClean="0">
                <a:solidFill>
                  <a:schemeClr val="accent1"/>
                </a:solidFill>
              </a:rPr>
              <a:t>       и т.д.</a:t>
            </a:r>
          </a:p>
        </p:txBody>
      </p:sp>
      <p:sp>
        <p:nvSpPr>
          <p:cNvPr id="11268" name="Line 4"/>
          <p:cNvSpPr>
            <a:spLocks noChangeShapeType="1"/>
          </p:cNvSpPr>
          <p:nvPr/>
        </p:nvSpPr>
        <p:spPr bwMode="auto">
          <a:xfrm>
            <a:off x="1476375" y="1844675"/>
            <a:ext cx="0" cy="4752975"/>
          </a:xfrm>
          <a:prstGeom prst="line">
            <a:avLst/>
          </a:prstGeom>
          <a:noFill/>
          <a:ln w="9525">
            <a:solidFill>
              <a:schemeClr val="accent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1269" name="Line 5"/>
          <p:cNvSpPr>
            <a:spLocks noChangeShapeType="1"/>
          </p:cNvSpPr>
          <p:nvPr/>
        </p:nvSpPr>
        <p:spPr bwMode="auto">
          <a:xfrm>
            <a:off x="971550" y="2781300"/>
            <a:ext cx="1441450" cy="0"/>
          </a:xfrm>
          <a:prstGeom prst="line">
            <a:avLst/>
          </a:prstGeom>
          <a:noFill/>
          <a:ln w="9525">
            <a:solidFill>
              <a:schemeClr val="accent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1270" name="Line 6"/>
          <p:cNvSpPr>
            <a:spLocks noChangeShapeType="1"/>
          </p:cNvSpPr>
          <p:nvPr/>
        </p:nvSpPr>
        <p:spPr bwMode="auto">
          <a:xfrm>
            <a:off x="971550" y="3789363"/>
            <a:ext cx="1441450" cy="0"/>
          </a:xfrm>
          <a:prstGeom prst="line">
            <a:avLst/>
          </a:prstGeom>
          <a:noFill/>
          <a:ln w="9525">
            <a:solidFill>
              <a:schemeClr val="accent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1271" name="Line 7"/>
          <p:cNvSpPr>
            <a:spLocks noChangeShapeType="1"/>
          </p:cNvSpPr>
          <p:nvPr/>
        </p:nvSpPr>
        <p:spPr bwMode="auto">
          <a:xfrm>
            <a:off x="1042988" y="4868863"/>
            <a:ext cx="1441450" cy="0"/>
          </a:xfrm>
          <a:prstGeom prst="line">
            <a:avLst/>
          </a:prstGeom>
          <a:noFill/>
          <a:ln w="9525">
            <a:solidFill>
              <a:schemeClr val="accent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1272" name="Line 8"/>
          <p:cNvSpPr>
            <a:spLocks noChangeShapeType="1"/>
          </p:cNvSpPr>
          <p:nvPr/>
        </p:nvSpPr>
        <p:spPr bwMode="auto">
          <a:xfrm>
            <a:off x="755650" y="2781300"/>
            <a:ext cx="0" cy="3455988"/>
          </a:xfrm>
          <a:prstGeom prst="line">
            <a:avLst/>
          </a:prstGeom>
          <a:noFill/>
          <a:ln w="9525">
            <a:solidFill>
              <a:schemeClr val="accent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1273" name="AutoShape 9">
            <a:hlinkClick r:id="" action="ppaction://hlinkshowjump?jump=lastslideviewed" highlightClick="1"/>
          </p:cNvPr>
          <p:cNvSpPr>
            <a:spLocks noChangeArrowheads="1"/>
          </p:cNvSpPr>
          <p:nvPr/>
        </p:nvSpPr>
        <p:spPr bwMode="auto">
          <a:xfrm>
            <a:off x="6588125" y="5876925"/>
            <a:ext cx="1944688" cy="504825"/>
          </a:xfrm>
          <a:prstGeom prst="actionButtonReturn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ransition>
    <p:blinds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b="1" smtClean="0">
                <a:solidFill>
                  <a:schemeClr val="accent1"/>
                </a:solidFill>
              </a:rPr>
              <a:t>Перевод в 10-ную СС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1188" y="1981200"/>
            <a:ext cx="7847012" cy="4543425"/>
          </a:xfrm>
        </p:spPr>
        <p:txBody>
          <a:bodyPr/>
          <a:lstStyle/>
          <a:p>
            <a:pPr algn="just" eaLnBrk="1" hangingPunct="1">
              <a:buFont typeface="Wingdings" pitchFamily="2" charset="2"/>
              <a:buNone/>
            </a:pPr>
            <a:r>
              <a:rPr lang="ru-RU" smtClean="0"/>
              <a:t>	</a:t>
            </a:r>
            <a:r>
              <a:rPr lang="ru-RU" sz="2800" b="0" smtClean="0"/>
              <a:t>Направо и налево от точки мы расставляем разряды, потом каждую цифру умножаем на базис в степени этого разряда. Например, переведем </a:t>
            </a:r>
            <a:r>
              <a:rPr lang="ru-RU" sz="2800" smtClean="0">
                <a:solidFill>
                  <a:schemeClr val="accent1"/>
                </a:solidFill>
              </a:rPr>
              <a:t>101001.01</a:t>
            </a:r>
            <a:r>
              <a:rPr lang="ru-RU" sz="2800" baseline="-25000" smtClean="0">
                <a:solidFill>
                  <a:schemeClr val="accent1"/>
                </a:solidFill>
              </a:rPr>
              <a:t>2</a:t>
            </a:r>
            <a:r>
              <a:rPr lang="ru-RU" sz="2800" smtClean="0">
                <a:solidFill>
                  <a:schemeClr val="accent1"/>
                </a:solidFill>
              </a:rPr>
              <a:t> </a:t>
            </a:r>
            <a:r>
              <a:rPr lang="ru-RU" sz="2800" b="0" smtClean="0"/>
              <a:t>в 10-ную СС:</a:t>
            </a:r>
          </a:p>
          <a:p>
            <a:pPr algn="just" eaLnBrk="1" hangingPunct="1">
              <a:buFont typeface="Wingdings" pitchFamily="2" charset="2"/>
              <a:buNone/>
            </a:pPr>
            <a:r>
              <a:rPr lang="ru-RU" smtClean="0">
                <a:solidFill>
                  <a:schemeClr val="accent1"/>
                </a:solidFill>
              </a:rPr>
              <a:t>   1</a:t>
            </a:r>
            <a:r>
              <a:rPr lang="ru-RU" baseline="30000" smtClean="0">
                <a:solidFill>
                  <a:schemeClr val="accent1"/>
                </a:solidFill>
              </a:rPr>
              <a:t>5</a:t>
            </a:r>
            <a:r>
              <a:rPr lang="ru-RU" smtClean="0">
                <a:solidFill>
                  <a:schemeClr val="accent1"/>
                </a:solidFill>
              </a:rPr>
              <a:t>0</a:t>
            </a:r>
            <a:r>
              <a:rPr lang="ru-RU" baseline="30000" smtClean="0">
                <a:solidFill>
                  <a:schemeClr val="accent1"/>
                </a:solidFill>
              </a:rPr>
              <a:t>4</a:t>
            </a:r>
            <a:r>
              <a:rPr lang="ru-RU" smtClean="0">
                <a:solidFill>
                  <a:schemeClr val="accent1"/>
                </a:solidFill>
              </a:rPr>
              <a:t>1</a:t>
            </a:r>
            <a:r>
              <a:rPr lang="ru-RU" baseline="30000" smtClean="0">
                <a:solidFill>
                  <a:schemeClr val="accent1"/>
                </a:solidFill>
              </a:rPr>
              <a:t>3</a:t>
            </a:r>
            <a:r>
              <a:rPr lang="ru-RU" smtClean="0">
                <a:solidFill>
                  <a:schemeClr val="accent1"/>
                </a:solidFill>
              </a:rPr>
              <a:t>0</a:t>
            </a:r>
            <a:r>
              <a:rPr lang="ru-RU" baseline="30000" smtClean="0">
                <a:solidFill>
                  <a:schemeClr val="accent1"/>
                </a:solidFill>
              </a:rPr>
              <a:t>2</a:t>
            </a:r>
            <a:r>
              <a:rPr lang="ru-RU" smtClean="0">
                <a:solidFill>
                  <a:schemeClr val="accent1"/>
                </a:solidFill>
              </a:rPr>
              <a:t>0</a:t>
            </a:r>
            <a:r>
              <a:rPr lang="ru-RU" baseline="30000" smtClean="0">
                <a:solidFill>
                  <a:schemeClr val="accent1"/>
                </a:solidFill>
              </a:rPr>
              <a:t>1</a:t>
            </a:r>
            <a:r>
              <a:rPr lang="ru-RU" smtClean="0">
                <a:solidFill>
                  <a:schemeClr val="accent1"/>
                </a:solidFill>
              </a:rPr>
              <a:t>1</a:t>
            </a:r>
            <a:r>
              <a:rPr lang="ru-RU" baseline="30000" smtClean="0">
                <a:solidFill>
                  <a:schemeClr val="accent1"/>
                </a:solidFill>
              </a:rPr>
              <a:t>0</a:t>
            </a:r>
            <a:r>
              <a:rPr lang="ru-RU" smtClean="0">
                <a:solidFill>
                  <a:schemeClr val="accent1"/>
                </a:solidFill>
              </a:rPr>
              <a:t>.0</a:t>
            </a:r>
            <a:r>
              <a:rPr lang="ru-RU" baseline="30000" smtClean="0">
                <a:solidFill>
                  <a:schemeClr val="accent1"/>
                </a:solidFill>
              </a:rPr>
              <a:t>-1</a:t>
            </a:r>
            <a:r>
              <a:rPr lang="ru-RU" smtClean="0">
                <a:solidFill>
                  <a:schemeClr val="accent1"/>
                </a:solidFill>
              </a:rPr>
              <a:t>1</a:t>
            </a:r>
            <a:r>
              <a:rPr lang="ru-RU" baseline="30000" smtClean="0">
                <a:solidFill>
                  <a:schemeClr val="accent1"/>
                </a:solidFill>
              </a:rPr>
              <a:t>-2</a:t>
            </a:r>
            <a:r>
              <a:rPr lang="ru-RU" baseline="-25000" smtClean="0">
                <a:solidFill>
                  <a:schemeClr val="accent1"/>
                </a:solidFill>
              </a:rPr>
              <a:t>2  </a:t>
            </a:r>
            <a:r>
              <a:rPr lang="ru-RU" smtClean="0">
                <a:solidFill>
                  <a:schemeClr val="accent1"/>
                </a:solidFill>
              </a:rPr>
              <a:t>= 1</a:t>
            </a:r>
            <a:r>
              <a:rPr lang="ru-RU" smtClean="0">
                <a:solidFill>
                  <a:schemeClr val="accent1"/>
                </a:solidFill>
                <a:sym typeface="Symbol" pitchFamily="18" charset="2"/>
              </a:rPr>
              <a:t>2</a:t>
            </a:r>
            <a:r>
              <a:rPr lang="ru-RU" baseline="30000" smtClean="0">
                <a:solidFill>
                  <a:schemeClr val="accent1"/>
                </a:solidFill>
                <a:sym typeface="Symbol" pitchFamily="18" charset="2"/>
              </a:rPr>
              <a:t>5</a:t>
            </a:r>
            <a:r>
              <a:rPr lang="ru-RU" smtClean="0">
                <a:solidFill>
                  <a:schemeClr val="accent1"/>
                </a:solidFill>
                <a:sym typeface="Symbol" pitchFamily="18" charset="2"/>
              </a:rPr>
              <a:t> + 02</a:t>
            </a:r>
            <a:r>
              <a:rPr lang="ru-RU" baseline="30000" smtClean="0">
                <a:solidFill>
                  <a:schemeClr val="accent1"/>
                </a:solidFill>
                <a:sym typeface="Symbol" pitchFamily="18" charset="2"/>
              </a:rPr>
              <a:t>4 </a:t>
            </a:r>
            <a:r>
              <a:rPr lang="ru-RU" smtClean="0">
                <a:solidFill>
                  <a:schemeClr val="accent1"/>
                </a:solidFill>
                <a:sym typeface="Symbol" pitchFamily="18" charset="2"/>
              </a:rPr>
              <a:t>+</a:t>
            </a:r>
          </a:p>
          <a:p>
            <a:pPr algn="just" eaLnBrk="1" hangingPunct="1">
              <a:buFont typeface="Wingdings" pitchFamily="2" charset="2"/>
              <a:buNone/>
            </a:pPr>
            <a:r>
              <a:rPr lang="ru-RU" smtClean="0">
                <a:solidFill>
                  <a:schemeClr val="accent1"/>
                </a:solidFill>
              </a:rPr>
              <a:t>   +</a:t>
            </a:r>
            <a:r>
              <a:rPr lang="ru-RU" smtClean="0"/>
              <a:t> </a:t>
            </a:r>
            <a:r>
              <a:rPr lang="ru-RU" smtClean="0">
                <a:solidFill>
                  <a:schemeClr val="accent1"/>
                </a:solidFill>
              </a:rPr>
              <a:t>1</a:t>
            </a:r>
            <a:r>
              <a:rPr lang="ru-RU" smtClean="0">
                <a:solidFill>
                  <a:schemeClr val="accent1"/>
                </a:solidFill>
                <a:sym typeface="Symbol" pitchFamily="18" charset="2"/>
              </a:rPr>
              <a:t>2</a:t>
            </a:r>
            <a:r>
              <a:rPr lang="ru-RU" baseline="30000" smtClean="0">
                <a:solidFill>
                  <a:schemeClr val="accent1"/>
                </a:solidFill>
                <a:sym typeface="Symbol" pitchFamily="18" charset="2"/>
              </a:rPr>
              <a:t>3 </a:t>
            </a:r>
            <a:r>
              <a:rPr lang="ru-RU" smtClean="0">
                <a:solidFill>
                  <a:schemeClr val="accent1"/>
                </a:solidFill>
                <a:sym typeface="Symbol" pitchFamily="18" charset="2"/>
              </a:rPr>
              <a:t>+ 02</a:t>
            </a:r>
            <a:r>
              <a:rPr lang="ru-RU" baseline="30000" smtClean="0">
                <a:solidFill>
                  <a:schemeClr val="accent1"/>
                </a:solidFill>
                <a:sym typeface="Symbol" pitchFamily="18" charset="2"/>
              </a:rPr>
              <a:t>2 </a:t>
            </a:r>
            <a:r>
              <a:rPr lang="ru-RU" smtClean="0">
                <a:solidFill>
                  <a:schemeClr val="accent1"/>
                </a:solidFill>
                <a:sym typeface="Symbol" pitchFamily="18" charset="2"/>
              </a:rPr>
              <a:t>+ 02</a:t>
            </a:r>
            <a:r>
              <a:rPr lang="ru-RU" baseline="30000" smtClean="0">
                <a:solidFill>
                  <a:schemeClr val="accent1"/>
                </a:solidFill>
                <a:sym typeface="Symbol" pitchFamily="18" charset="2"/>
              </a:rPr>
              <a:t>1</a:t>
            </a:r>
            <a:r>
              <a:rPr lang="ru-RU" smtClean="0">
                <a:solidFill>
                  <a:schemeClr val="accent1"/>
                </a:solidFill>
                <a:sym typeface="Symbol" pitchFamily="18" charset="2"/>
              </a:rPr>
              <a:t> + 12</a:t>
            </a:r>
            <a:r>
              <a:rPr lang="ru-RU" baseline="30000" smtClean="0">
                <a:solidFill>
                  <a:schemeClr val="accent1"/>
                </a:solidFill>
                <a:sym typeface="Symbol" pitchFamily="18" charset="2"/>
              </a:rPr>
              <a:t>0</a:t>
            </a:r>
            <a:r>
              <a:rPr lang="ru-RU" smtClean="0">
                <a:solidFill>
                  <a:schemeClr val="accent1"/>
                </a:solidFill>
                <a:sym typeface="Symbol" pitchFamily="18" charset="2"/>
              </a:rPr>
              <a:t> + 02</a:t>
            </a:r>
            <a:r>
              <a:rPr lang="ru-RU" baseline="30000" smtClean="0">
                <a:solidFill>
                  <a:schemeClr val="accent1"/>
                </a:solidFill>
                <a:sym typeface="Symbol" pitchFamily="18" charset="2"/>
              </a:rPr>
              <a:t>-1 </a:t>
            </a:r>
            <a:r>
              <a:rPr lang="ru-RU" smtClean="0">
                <a:solidFill>
                  <a:schemeClr val="accent1"/>
                </a:solidFill>
                <a:sym typeface="Symbol" pitchFamily="18" charset="2"/>
              </a:rPr>
              <a:t>+</a:t>
            </a:r>
          </a:p>
          <a:p>
            <a:pPr algn="just" eaLnBrk="1" hangingPunct="1">
              <a:buFont typeface="Wingdings" pitchFamily="2" charset="2"/>
              <a:buNone/>
            </a:pPr>
            <a:r>
              <a:rPr lang="ru-RU" smtClean="0">
                <a:solidFill>
                  <a:schemeClr val="accent1"/>
                </a:solidFill>
                <a:sym typeface="Symbol" pitchFamily="18" charset="2"/>
              </a:rPr>
              <a:t>   + 12</a:t>
            </a:r>
            <a:r>
              <a:rPr lang="ru-RU" baseline="30000" smtClean="0">
                <a:solidFill>
                  <a:schemeClr val="accent1"/>
                </a:solidFill>
                <a:sym typeface="Symbol" pitchFamily="18" charset="2"/>
              </a:rPr>
              <a:t>-2</a:t>
            </a:r>
            <a:r>
              <a:rPr lang="ru-RU" smtClean="0">
                <a:solidFill>
                  <a:schemeClr val="accent1"/>
                </a:solidFill>
                <a:sym typeface="Symbol" pitchFamily="18" charset="2"/>
              </a:rPr>
              <a:t> = 32 + 8 + 1 + 0.25 = 41.25</a:t>
            </a:r>
            <a:r>
              <a:rPr lang="ru-RU" baseline="-25000" smtClean="0">
                <a:solidFill>
                  <a:schemeClr val="accent1"/>
                </a:solidFill>
                <a:sym typeface="Symbol" pitchFamily="18" charset="2"/>
              </a:rPr>
              <a:t>10</a:t>
            </a:r>
            <a:endParaRPr lang="ru-RU" smtClean="0">
              <a:solidFill>
                <a:schemeClr val="accent1"/>
              </a:solidFill>
              <a:sym typeface="Symbol" pitchFamily="18" charset="2"/>
            </a:endParaRPr>
          </a:p>
        </p:txBody>
      </p:sp>
      <p:sp>
        <p:nvSpPr>
          <p:cNvPr id="12292" name="AutoShape 4">
            <a:hlinkClick r:id="" action="ppaction://hlinkshowjump?jump=lastslideviewed" highlightClick="1"/>
          </p:cNvPr>
          <p:cNvSpPr>
            <a:spLocks noChangeArrowheads="1"/>
          </p:cNvSpPr>
          <p:nvPr/>
        </p:nvSpPr>
        <p:spPr bwMode="auto">
          <a:xfrm>
            <a:off x="6804025" y="6165850"/>
            <a:ext cx="1944688" cy="404813"/>
          </a:xfrm>
          <a:prstGeom prst="actionButtonReturn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pic>
        <p:nvPicPr>
          <p:cNvPr id="12293" name="Picture 5" descr="Двоичная СС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24075" y="0"/>
            <a:ext cx="4492625" cy="925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blinds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Облака">
  <a:themeElements>
    <a:clrScheme name="Облака 1">
      <a:dk1>
        <a:srgbClr val="4D4D4D"/>
      </a:dk1>
      <a:lt1>
        <a:srgbClr val="FFFFFF"/>
      </a:lt1>
      <a:dk2>
        <a:srgbClr val="0000A4"/>
      </a:dk2>
      <a:lt2>
        <a:srgbClr val="B7E7FF"/>
      </a:lt2>
      <a:accent1>
        <a:srgbClr val="0099CC"/>
      </a:accent1>
      <a:accent2>
        <a:srgbClr val="00CC99"/>
      </a:accent2>
      <a:accent3>
        <a:srgbClr val="AAAACF"/>
      </a:accent3>
      <a:accent4>
        <a:srgbClr val="DADADA"/>
      </a:accent4>
      <a:accent5>
        <a:srgbClr val="AACAE2"/>
      </a:accent5>
      <a:accent6>
        <a:srgbClr val="00B98A"/>
      </a:accent6>
      <a:hlink>
        <a:srgbClr val="FFCC00"/>
      </a:hlink>
      <a:folHlink>
        <a:srgbClr val="EE941C"/>
      </a:folHlink>
    </a:clrScheme>
    <a:fontScheme name="Облака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блака 1">
        <a:dk1>
          <a:srgbClr val="4D4D4D"/>
        </a:dk1>
        <a:lt1>
          <a:srgbClr val="FFFFFF"/>
        </a:lt1>
        <a:dk2>
          <a:srgbClr val="0000A4"/>
        </a:dk2>
        <a:lt2>
          <a:srgbClr val="B7E7FF"/>
        </a:lt2>
        <a:accent1>
          <a:srgbClr val="0099CC"/>
        </a:accent1>
        <a:accent2>
          <a:srgbClr val="00CC99"/>
        </a:accent2>
        <a:accent3>
          <a:srgbClr val="AAAACF"/>
        </a:accent3>
        <a:accent4>
          <a:srgbClr val="DADADA"/>
        </a:accent4>
        <a:accent5>
          <a:srgbClr val="AACAE2"/>
        </a:accent5>
        <a:accent6>
          <a:srgbClr val="00B98A"/>
        </a:accent6>
        <a:hlink>
          <a:srgbClr val="FFCC00"/>
        </a:hlink>
        <a:folHlink>
          <a:srgbClr val="EE941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блака 2">
        <a:dk1>
          <a:srgbClr val="000066"/>
        </a:dk1>
        <a:lt1>
          <a:srgbClr val="FFFFFF"/>
        </a:lt1>
        <a:dk2>
          <a:srgbClr val="00A2DC"/>
        </a:dk2>
        <a:lt2>
          <a:srgbClr val="FFFFFF"/>
        </a:lt2>
        <a:accent1>
          <a:srgbClr val="0079A4"/>
        </a:accent1>
        <a:accent2>
          <a:srgbClr val="33CCCC"/>
        </a:accent2>
        <a:accent3>
          <a:srgbClr val="AACEEB"/>
        </a:accent3>
        <a:accent4>
          <a:srgbClr val="DADADA"/>
        </a:accent4>
        <a:accent5>
          <a:srgbClr val="AABECF"/>
        </a:accent5>
        <a:accent6>
          <a:srgbClr val="2DB9B9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блака 3">
        <a:dk1>
          <a:srgbClr val="010199"/>
        </a:dk1>
        <a:lt1>
          <a:srgbClr val="FFFFFF"/>
        </a:lt1>
        <a:dk2>
          <a:srgbClr val="000092"/>
        </a:dk2>
        <a:lt2>
          <a:srgbClr val="CCFFFF"/>
        </a:lt2>
        <a:accent1>
          <a:srgbClr val="66CCFF"/>
        </a:accent1>
        <a:accent2>
          <a:srgbClr val="2EBDBA"/>
        </a:accent2>
        <a:accent3>
          <a:srgbClr val="AAAAC7"/>
        </a:accent3>
        <a:accent4>
          <a:srgbClr val="DADADA"/>
        </a:accent4>
        <a:accent5>
          <a:srgbClr val="B8E2FF"/>
        </a:accent5>
        <a:accent6>
          <a:srgbClr val="29ABA8"/>
        </a:accent6>
        <a:hlink>
          <a:srgbClr val="66FFFF"/>
        </a:hlink>
        <a:folHlink>
          <a:srgbClr val="CC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блака 4">
        <a:dk1>
          <a:srgbClr val="000000"/>
        </a:dk1>
        <a:lt1>
          <a:srgbClr val="FFFFFF"/>
        </a:lt1>
        <a:dk2>
          <a:srgbClr val="006A67"/>
        </a:dk2>
        <a:lt2>
          <a:srgbClr val="FFFFCC"/>
        </a:lt2>
        <a:accent1>
          <a:srgbClr val="33CCCC"/>
        </a:accent1>
        <a:accent2>
          <a:srgbClr val="6D6FC7"/>
        </a:accent2>
        <a:accent3>
          <a:srgbClr val="AAB9B8"/>
        </a:accent3>
        <a:accent4>
          <a:srgbClr val="DADADA"/>
        </a:accent4>
        <a:accent5>
          <a:srgbClr val="ADE2E2"/>
        </a:accent5>
        <a:accent6>
          <a:srgbClr val="6264B4"/>
        </a:accent6>
        <a:hlink>
          <a:srgbClr val="00FFFF"/>
        </a:hlink>
        <a:folHlink>
          <a:srgbClr val="00CC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блака 5">
        <a:dk1>
          <a:srgbClr val="4D4D4D"/>
        </a:dk1>
        <a:lt1>
          <a:srgbClr val="FFFFFF"/>
        </a:lt1>
        <a:dk2>
          <a:srgbClr val="650BB7"/>
        </a:dk2>
        <a:lt2>
          <a:srgbClr val="FFFFFF"/>
        </a:lt2>
        <a:accent1>
          <a:srgbClr val="FF66FF"/>
        </a:accent1>
        <a:accent2>
          <a:srgbClr val="666699"/>
        </a:accent2>
        <a:accent3>
          <a:srgbClr val="B8AAD8"/>
        </a:accent3>
        <a:accent4>
          <a:srgbClr val="DADADA"/>
        </a:accent4>
        <a:accent5>
          <a:srgbClr val="FFB8FF"/>
        </a:accent5>
        <a:accent6>
          <a:srgbClr val="5C5C8A"/>
        </a:accent6>
        <a:hlink>
          <a:srgbClr val="E9E9FF"/>
        </a:hlink>
        <a:folHlink>
          <a:srgbClr val="CCE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блака 6">
        <a:dk1>
          <a:srgbClr val="FFFFFF"/>
        </a:dk1>
        <a:lt1>
          <a:srgbClr val="FFFFFF"/>
        </a:lt1>
        <a:dk2>
          <a:srgbClr val="005000"/>
        </a:dk2>
        <a:lt2>
          <a:srgbClr val="DCEAAE"/>
        </a:lt2>
        <a:accent1>
          <a:srgbClr val="99CC00"/>
        </a:accent1>
        <a:accent2>
          <a:srgbClr val="6F801A"/>
        </a:accent2>
        <a:accent3>
          <a:srgbClr val="AAB3AA"/>
        </a:accent3>
        <a:accent4>
          <a:srgbClr val="DADADA"/>
        </a:accent4>
        <a:accent5>
          <a:srgbClr val="CAE2AA"/>
        </a:accent5>
        <a:accent6>
          <a:srgbClr val="647316"/>
        </a:accent6>
        <a:hlink>
          <a:srgbClr val="FFFFCC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блака 7">
        <a:dk1>
          <a:srgbClr val="4F4F77"/>
        </a:dk1>
        <a:lt1>
          <a:srgbClr val="FFFFFF"/>
        </a:lt1>
        <a:dk2>
          <a:srgbClr val="7979A5"/>
        </a:dk2>
        <a:lt2>
          <a:srgbClr val="F3F3FF"/>
        </a:lt2>
        <a:accent1>
          <a:srgbClr val="5D5D8B"/>
        </a:accent1>
        <a:accent2>
          <a:srgbClr val="66CCFF"/>
        </a:accent2>
        <a:accent3>
          <a:srgbClr val="BEBECF"/>
        </a:accent3>
        <a:accent4>
          <a:srgbClr val="DADADA"/>
        </a:accent4>
        <a:accent5>
          <a:srgbClr val="B6B6C4"/>
        </a:accent5>
        <a:accent6>
          <a:srgbClr val="5CB9E7"/>
        </a:accent6>
        <a:hlink>
          <a:srgbClr val="CCECFF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блака 8">
        <a:dk1>
          <a:srgbClr val="000000"/>
        </a:dk1>
        <a:lt1>
          <a:srgbClr val="B9B9B9"/>
        </a:lt1>
        <a:dk2>
          <a:srgbClr val="8A8472"/>
        </a:dk2>
        <a:lt2>
          <a:srgbClr val="4D4D4D"/>
        </a:lt2>
        <a:accent1>
          <a:srgbClr val="EDEEE2"/>
        </a:accent1>
        <a:accent2>
          <a:srgbClr val="7FAA7E"/>
        </a:accent2>
        <a:accent3>
          <a:srgbClr val="D9D9D9"/>
        </a:accent3>
        <a:accent4>
          <a:srgbClr val="000000"/>
        </a:accent4>
        <a:accent5>
          <a:srgbClr val="F4F5EE"/>
        </a:accent5>
        <a:accent6>
          <a:srgbClr val="729A72"/>
        </a:accent6>
        <a:hlink>
          <a:srgbClr val="008000"/>
        </a:hlink>
        <a:folHlink>
          <a:srgbClr val="9894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блака 9">
        <a:dk1>
          <a:srgbClr val="000000"/>
        </a:dk1>
        <a:lt1>
          <a:srgbClr val="FEA24E"/>
        </a:lt1>
        <a:dk2>
          <a:srgbClr val="CC6600"/>
        </a:dk2>
        <a:lt2>
          <a:srgbClr val="808080"/>
        </a:lt2>
        <a:accent1>
          <a:srgbClr val="FBEECD"/>
        </a:accent1>
        <a:accent2>
          <a:srgbClr val="ECD044"/>
        </a:accent2>
        <a:accent3>
          <a:srgbClr val="FECEB2"/>
        </a:accent3>
        <a:accent4>
          <a:srgbClr val="000000"/>
        </a:accent4>
        <a:accent5>
          <a:srgbClr val="FDF5E3"/>
        </a:accent5>
        <a:accent6>
          <a:srgbClr val="D6BC3D"/>
        </a:accent6>
        <a:hlink>
          <a:srgbClr val="E42B00"/>
        </a:hlink>
        <a:folHlink>
          <a:srgbClr val="996633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Project Overview">
  <a:themeElements>
    <a:clrScheme name="Project Overview 1">
      <a:dk1>
        <a:srgbClr val="000000"/>
      </a:dk1>
      <a:lt1>
        <a:srgbClr val="FFFFFF"/>
      </a:lt1>
      <a:dk2>
        <a:srgbClr val="0066CC"/>
      </a:dk2>
      <a:lt2>
        <a:srgbClr val="CBCBCB"/>
      </a:lt2>
      <a:accent1>
        <a:srgbClr val="00CCFF"/>
      </a:accent1>
      <a:accent2>
        <a:srgbClr val="00FFCC"/>
      </a:accent2>
      <a:accent3>
        <a:srgbClr val="AAB8E2"/>
      </a:accent3>
      <a:accent4>
        <a:srgbClr val="DADADA"/>
      </a:accent4>
      <a:accent5>
        <a:srgbClr val="AAE2FF"/>
      </a:accent5>
      <a:accent6>
        <a:srgbClr val="00E7B9"/>
      </a:accent6>
      <a:hlink>
        <a:srgbClr val="FF3300"/>
      </a:hlink>
      <a:folHlink>
        <a:srgbClr val="FF7C80"/>
      </a:folHlink>
    </a:clrScheme>
    <a:fontScheme name="Project Overview">
      <a:majorFont>
        <a:latin typeface="Times New Roman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Project Overview 1">
        <a:dk1>
          <a:srgbClr val="000000"/>
        </a:dk1>
        <a:lt1>
          <a:srgbClr val="FFFFFF"/>
        </a:lt1>
        <a:dk2>
          <a:srgbClr val="0066CC"/>
        </a:dk2>
        <a:lt2>
          <a:srgbClr val="CBCBCB"/>
        </a:lt2>
        <a:accent1>
          <a:srgbClr val="00CCFF"/>
        </a:accent1>
        <a:accent2>
          <a:srgbClr val="00FFCC"/>
        </a:accent2>
        <a:accent3>
          <a:srgbClr val="AAB8E2"/>
        </a:accent3>
        <a:accent4>
          <a:srgbClr val="DADADA"/>
        </a:accent4>
        <a:accent5>
          <a:srgbClr val="AAE2FF"/>
        </a:accent5>
        <a:accent6>
          <a:srgbClr val="00E7B9"/>
        </a:accent6>
        <a:hlink>
          <a:srgbClr val="FF3300"/>
        </a:hlink>
        <a:folHlink>
          <a:srgbClr val="FF7C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ject Overview 2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3366FF"/>
        </a:accent1>
        <a:accent2>
          <a:srgbClr val="009900"/>
        </a:accent2>
        <a:accent3>
          <a:srgbClr val="FFFFFF"/>
        </a:accent3>
        <a:accent4>
          <a:srgbClr val="000000"/>
        </a:accent4>
        <a:accent5>
          <a:srgbClr val="ADB8FF"/>
        </a:accent5>
        <a:accent6>
          <a:srgbClr val="008A00"/>
        </a:accent6>
        <a:hlink>
          <a:srgbClr val="FF0033"/>
        </a:hlink>
        <a:folHlink>
          <a:srgbClr val="CCCC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ct Overview 3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EAEAEA"/>
        </a:accent1>
        <a:accent2>
          <a:srgbClr val="5F5F5F"/>
        </a:accent2>
        <a:accent3>
          <a:srgbClr val="FFFFFF"/>
        </a:accent3>
        <a:accent4>
          <a:srgbClr val="000000"/>
        </a:accent4>
        <a:accent5>
          <a:srgbClr val="F3F3F3"/>
        </a:accent5>
        <a:accent6>
          <a:srgbClr val="555555"/>
        </a:accent6>
        <a:hlink>
          <a:srgbClr val="969696"/>
        </a:hlink>
        <a:folHlink>
          <a:srgbClr val="CBCBCB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275</TotalTime>
  <Words>330</Words>
  <Application>Microsoft Office PowerPoint</Application>
  <PresentationFormat>Экран (4:3)</PresentationFormat>
  <Paragraphs>94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2</vt:i4>
      </vt:variant>
      <vt:variant>
        <vt:lpstr>Заголовки слайдов</vt:lpstr>
      </vt:variant>
      <vt:variant>
        <vt:i4>12</vt:i4>
      </vt:variant>
    </vt:vector>
  </HeadingPairs>
  <TitlesOfParts>
    <vt:vector size="19" baseType="lpstr">
      <vt:lpstr>Arial</vt:lpstr>
      <vt:lpstr>Wingdings</vt:lpstr>
      <vt:lpstr>Calibri</vt:lpstr>
      <vt:lpstr>Times New Roman</vt:lpstr>
      <vt:lpstr>Symbol</vt:lpstr>
      <vt:lpstr>Облака</vt:lpstr>
      <vt:lpstr>Project Overview</vt:lpstr>
      <vt:lpstr>Системы счисления</vt:lpstr>
      <vt:lpstr>Содержание:</vt:lpstr>
      <vt:lpstr>    Что такое система счисления?</vt:lpstr>
      <vt:lpstr>Десятичная система счисления</vt:lpstr>
      <vt:lpstr>Два вида систем счисления   </vt:lpstr>
      <vt:lpstr>Позиционные системы счисления</vt:lpstr>
      <vt:lpstr>Перевод из 10-ной СС</vt:lpstr>
      <vt:lpstr>Перевод из 10-ной СС (прод.) </vt:lpstr>
      <vt:lpstr>Перевод в 10-ную СС</vt:lpstr>
      <vt:lpstr>Перевод 2  8 СС   </vt:lpstr>
      <vt:lpstr>Перевод 2  16 СС  </vt:lpstr>
      <vt:lpstr>Арифметика в 2-ной СС 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Системы счисления</dc:title>
  <dc:creator>asus</dc:creator>
  <cp:lastModifiedBy>asus</cp:lastModifiedBy>
  <cp:revision>38</cp:revision>
  <dcterms:created xsi:type="dcterms:W3CDTF">2003-03-11T06:49:32Z</dcterms:created>
  <dcterms:modified xsi:type="dcterms:W3CDTF">2012-04-27T09:09:06Z</dcterms:modified>
</cp:coreProperties>
</file>