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1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E4F7"/>
    <a:srgbClr val="3399FF"/>
    <a:srgbClr val="ACD1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6" autoAdjust="0"/>
    <p:restoredTop sz="91260" autoAdjust="0"/>
  </p:normalViewPr>
  <p:slideViewPr>
    <p:cSldViewPr>
      <p:cViewPr varScale="1">
        <p:scale>
          <a:sx n="71" d="100"/>
          <a:sy n="71" d="100"/>
        </p:scale>
        <p:origin x="-134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714F2-6D2E-4FA3-9289-F4655109B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6147B-FE59-4676-BB65-ED705A6C0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FA0E-7C55-424A-85B4-672D94D8B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3E43EF-167A-4367-B4ED-F846479F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52B37-3716-48E9-B1C0-C11E896E6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234A6-C092-45D5-ACC6-CFFAACD8C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24EA-1613-4BBF-BDAB-D74FF4677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D68BF-057F-4BE7-A5B2-81389EB4D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E76E1-23A9-4AD7-932B-91ED8A0ED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2EBB7-1B82-438A-8520-F128728C3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457EB-1102-49FC-9422-4C899DC3D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D3797-D5F6-4C5E-B152-1F52E20B5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5F03F-99B9-4A1A-8997-0F7819135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4450-DE23-453F-A0E1-D97A814E0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581E0-3A23-4BC0-BE11-BC0D5B11B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523E-730F-4F83-84CD-1E82FE863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BFE45-8244-41A7-B179-B1D407675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2C66-3C40-48D2-82A3-6DEAE54A8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BB69B-F968-4B95-8F5E-3119F235D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3A928-D9A6-406B-9182-6BA70905E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9714D-136A-40F2-805D-320AC6346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17EE-ED4C-4014-A9A9-9385D0331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F7FA3-76D6-4581-A460-A98CCF05F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3D4268B-34A9-4290-800F-F54EC04C8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advClick="0"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j-lt"/>
              </a:defRPr>
            </a:lvl1pPr>
          </a:lstStyle>
          <a:p>
            <a:pPr>
              <a:defRPr/>
            </a:pPr>
            <a:fld id="{F8581764-6F8A-4F18-8819-608E420A8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ransition advClick="0" advTm="5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10" Type="http://schemas.openxmlformats.org/officeDocument/2006/relationships/image" Target="../media/image3.gif"/><Relationship Id="rId4" Type="http://schemas.openxmlformats.org/officeDocument/2006/relationships/slide" Target="slide6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042988" y="260350"/>
            <a:ext cx="7270750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mtClean="0"/>
              <a:t>Системы счисления</a:t>
            </a:r>
          </a:p>
        </p:txBody>
      </p:sp>
      <p:pic>
        <p:nvPicPr>
          <p:cNvPr id="4099" name="Picture 5" descr="Двоичная СС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844675"/>
            <a:ext cx="5761038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627937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accent1"/>
                </a:solidFill>
              </a:rPr>
              <a:t>Перевод 2 </a:t>
            </a:r>
            <a:r>
              <a:rPr lang="ru-RU" b="1" smtClean="0">
                <a:solidFill>
                  <a:schemeClr val="accent1"/>
                </a:solidFill>
                <a:sym typeface="Symbol" pitchFamily="18" charset="2"/>
              </a:rPr>
              <a:t> 8 СС   </a:t>
            </a:r>
            <a:r>
              <a:rPr lang="ru-RU" sz="4800" b="1" smtClean="0">
                <a:solidFill>
                  <a:schemeClr val="hlink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3987" cy="48275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2800" b="0" smtClean="0"/>
              <a:t>Очень просто! Направо и налево от точки откладываем </a:t>
            </a:r>
            <a:r>
              <a:rPr lang="ru-RU" sz="2800" smtClean="0">
                <a:solidFill>
                  <a:schemeClr val="accent1"/>
                </a:solidFill>
              </a:rPr>
              <a:t>триады</a:t>
            </a:r>
            <a:r>
              <a:rPr lang="ru-RU" sz="2800" b="0" smtClean="0"/>
              <a:t> - группы по три цифры, после чего записываем их в соответствующем 8-ном виде. Неполные триады дополняются нулями. Пример: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 1011010.01101</a:t>
            </a:r>
            <a:r>
              <a:rPr lang="ru-RU" baseline="-25000" smtClean="0">
                <a:solidFill>
                  <a:schemeClr val="accent1"/>
                </a:solidFill>
              </a:rPr>
              <a:t>2</a:t>
            </a:r>
            <a:r>
              <a:rPr lang="ru-RU" smtClean="0">
                <a:solidFill>
                  <a:schemeClr val="accent1"/>
                </a:solidFill>
              </a:rPr>
              <a:t> = 001 011 010.011 010</a:t>
            </a:r>
            <a:r>
              <a:rPr lang="ru-RU" baseline="-25000" smtClean="0">
                <a:solidFill>
                  <a:schemeClr val="accent1"/>
                </a:solidFill>
              </a:rPr>
              <a:t>2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 = 132.32</a:t>
            </a:r>
            <a:r>
              <a:rPr lang="ru-RU" baseline="-25000" smtClean="0">
                <a:solidFill>
                  <a:schemeClr val="accent1"/>
                </a:solidFill>
              </a:rPr>
              <a:t>8</a:t>
            </a:r>
            <a:endParaRPr lang="ru-RU" smtClean="0">
              <a:solidFill>
                <a:schemeClr val="accent1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0" smtClean="0"/>
              <a:t>   Обратно - с точностью до наоборот: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257.31</a:t>
            </a:r>
            <a:r>
              <a:rPr lang="ru-RU" baseline="-25000" smtClean="0">
                <a:solidFill>
                  <a:schemeClr val="accent1"/>
                </a:solidFill>
              </a:rPr>
              <a:t>8</a:t>
            </a:r>
            <a:r>
              <a:rPr lang="ru-RU" smtClean="0">
                <a:solidFill>
                  <a:schemeClr val="accent1"/>
                </a:solidFill>
              </a:rPr>
              <a:t> = 010 101 111. 011 001</a:t>
            </a:r>
            <a:r>
              <a:rPr lang="ru-RU" baseline="-25000" smtClean="0">
                <a:solidFill>
                  <a:schemeClr val="accent1"/>
                </a:solidFill>
              </a:rPr>
              <a:t>2</a:t>
            </a:r>
            <a:r>
              <a:rPr lang="ru-RU" smtClean="0">
                <a:solidFill>
                  <a:schemeClr val="accent1"/>
                </a:solidFill>
              </a:rPr>
              <a:t> =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= 10101111.011001</a:t>
            </a:r>
            <a:r>
              <a:rPr lang="ru-RU" baseline="-25000" smtClean="0">
                <a:solidFill>
                  <a:schemeClr val="accent1"/>
                </a:solidFill>
              </a:rPr>
              <a:t>2</a:t>
            </a:r>
            <a:endParaRPr lang="ru-RU" smtClean="0">
              <a:solidFill>
                <a:schemeClr val="accent1"/>
              </a:solidFill>
            </a:endParaRPr>
          </a:p>
        </p:txBody>
      </p:sp>
      <p:sp>
        <p:nvSpPr>
          <p:cNvPr id="1331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588125" y="6021388"/>
            <a:ext cx="2087563" cy="50323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629525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accent1"/>
                </a:solidFill>
              </a:rPr>
              <a:t>Перевод 2 </a:t>
            </a:r>
            <a:r>
              <a:rPr lang="ru-RU" b="1" smtClean="0">
                <a:solidFill>
                  <a:schemeClr val="accent1"/>
                </a:solidFill>
                <a:sym typeface="Symbol" pitchFamily="18" charset="2"/>
              </a:rPr>
              <a:t> 16 СС  </a:t>
            </a:r>
            <a:r>
              <a:rPr lang="ru-RU" sz="4800" b="1" smtClean="0">
                <a:solidFill>
                  <a:schemeClr val="hlink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3987" cy="48990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0" smtClean="0"/>
              <a:t>    Очень просто! Направо и налево от точки откладываем </a:t>
            </a:r>
            <a:r>
              <a:rPr lang="ru-RU" sz="2800" smtClean="0">
                <a:solidFill>
                  <a:schemeClr val="accent1"/>
                </a:solidFill>
              </a:rPr>
              <a:t>тетрады</a:t>
            </a:r>
            <a:r>
              <a:rPr lang="ru-RU" sz="2800" b="0" smtClean="0"/>
              <a:t> - группы по четыре цифры, после чего записываем их в соответствующем 16-ном виде. Неполные тетрады дополняются нулями. Пример: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 1011010110.011001</a:t>
            </a:r>
            <a:r>
              <a:rPr lang="ru-RU" baseline="-25000" smtClean="0">
                <a:solidFill>
                  <a:schemeClr val="accent1"/>
                </a:solidFill>
              </a:rPr>
              <a:t>2</a:t>
            </a:r>
            <a:r>
              <a:rPr lang="ru-RU" smtClean="0">
                <a:solidFill>
                  <a:schemeClr val="accent1"/>
                </a:solidFill>
              </a:rPr>
              <a:t> = 0010 11 01 0110.011 010</a:t>
            </a:r>
            <a:r>
              <a:rPr lang="ru-RU" baseline="-25000" smtClean="0">
                <a:solidFill>
                  <a:schemeClr val="accent1"/>
                </a:solidFill>
              </a:rPr>
              <a:t>2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 = 132.32</a:t>
            </a:r>
            <a:r>
              <a:rPr lang="ru-RU" baseline="-25000" smtClean="0">
                <a:solidFill>
                  <a:schemeClr val="accent1"/>
                </a:solidFill>
              </a:rPr>
              <a:t>8</a:t>
            </a:r>
            <a:endParaRPr lang="ru-RU" smtClean="0">
              <a:solidFill>
                <a:schemeClr val="accent1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0" smtClean="0"/>
              <a:t>   Обратно - с точностью до наоборот: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257.31</a:t>
            </a:r>
            <a:r>
              <a:rPr lang="ru-RU" baseline="-25000" smtClean="0">
                <a:solidFill>
                  <a:schemeClr val="accent1"/>
                </a:solidFill>
              </a:rPr>
              <a:t>8</a:t>
            </a:r>
            <a:r>
              <a:rPr lang="ru-RU" smtClean="0">
                <a:solidFill>
                  <a:schemeClr val="accent1"/>
                </a:solidFill>
              </a:rPr>
              <a:t> = 010 101 111. 011 001</a:t>
            </a:r>
            <a:r>
              <a:rPr lang="ru-RU" baseline="-25000" smtClean="0">
                <a:solidFill>
                  <a:schemeClr val="accent1"/>
                </a:solidFill>
              </a:rPr>
              <a:t>2</a:t>
            </a:r>
            <a:r>
              <a:rPr lang="ru-RU" smtClean="0">
                <a:solidFill>
                  <a:schemeClr val="accent1"/>
                </a:solidFill>
              </a:rPr>
              <a:t> =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= 10101111.011001</a:t>
            </a:r>
            <a:r>
              <a:rPr lang="ru-RU" baseline="-25000" smtClean="0">
                <a:solidFill>
                  <a:schemeClr val="accent1"/>
                </a:solidFill>
              </a:rPr>
              <a:t>2</a:t>
            </a:r>
            <a:endParaRPr lang="ru-RU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>
              <a:solidFill>
                <a:schemeClr val="hlink"/>
              </a:solidFill>
            </a:endParaRPr>
          </a:p>
        </p:txBody>
      </p:sp>
      <p:sp>
        <p:nvSpPr>
          <p:cNvPr id="14340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092950" y="6092825"/>
            <a:ext cx="1582738" cy="431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Арифметика в 2-ной </a:t>
            </a:r>
            <a:r>
              <a:rPr lang="ru-RU" b="1" dirty="0" smtClean="0">
                <a:solidFill>
                  <a:schemeClr val="accent1"/>
                </a:solidFill>
                <a:sym typeface="Symbol" pitchFamily="18" charset="2"/>
              </a:rPr>
              <a:t>СС  </a:t>
            </a:r>
            <a:endParaRPr lang="ru-RU" sz="4800" b="1" dirty="0" smtClean="0">
              <a:solidFill>
                <a:schemeClr val="hlink"/>
              </a:solidFill>
              <a:sym typeface="Wingdings" pitchFamily="2" charset="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0+0=0, 0+1=1, 1+0=0, 1+1=10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</a:rPr>
              <a:t>0</a:t>
            </a:r>
            <a:r>
              <a:rPr lang="ru-RU" smtClean="0">
                <a:solidFill>
                  <a:schemeClr val="hlink"/>
                </a:solidFill>
                <a:sym typeface="Symbol" pitchFamily="18" charset="2"/>
              </a:rPr>
              <a:t>0=0, 01=1,  10=0, 11=1  -  правила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>
              <a:solidFill>
                <a:schemeClr val="accent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smtClean="0">
              <a:solidFill>
                <a:schemeClr val="accent1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chemeClr val="accent1"/>
                </a:solidFill>
              </a:rPr>
              <a:t>  </a:t>
            </a:r>
            <a:r>
              <a:rPr lang="ru-RU" sz="2800" smtClean="0">
                <a:solidFill>
                  <a:schemeClr val="accent1"/>
                </a:solidFill>
              </a:rPr>
              <a:t>1101       1010              111        110111    101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1001         111              110        101         1011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10110       0011              111            111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                                111              101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                              101010            101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                                                      101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hlink"/>
                </a:solidFill>
              </a:rPr>
              <a:t>Вот и всё! Удачи!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7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7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7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7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5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900" smtClean="0">
                <a:solidFill>
                  <a:schemeClr val="hlink"/>
                </a:solidFill>
              </a:rPr>
              <a:t>Вот и всё!</a:t>
            </a:r>
          </a:p>
        </p:txBody>
      </p:sp>
      <p:sp>
        <p:nvSpPr>
          <p:cNvPr id="15364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019925" y="6092825"/>
            <a:ext cx="1800225" cy="431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755650" y="3284538"/>
            <a:ext cx="2159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827088" y="3141663"/>
            <a:ext cx="0" cy="2159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900113" y="3644900"/>
            <a:ext cx="93503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124075" y="3284538"/>
            <a:ext cx="36036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268538" y="3644900"/>
            <a:ext cx="10080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4356100" y="3213100"/>
            <a:ext cx="215900" cy="2159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356100" y="3213100"/>
            <a:ext cx="144463" cy="2159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4211638" y="3716338"/>
            <a:ext cx="115093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140200" y="4508500"/>
            <a:ext cx="122396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284663" y="4005263"/>
            <a:ext cx="0" cy="2159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4140200" y="4149725"/>
            <a:ext cx="2889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7308850" y="2852738"/>
            <a:ext cx="0" cy="6492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7308850" y="3213100"/>
            <a:ext cx="100806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724525" y="3284538"/>
            <a:ext cx="287338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6227763" y="4508500"/>
            <a:ext cx="863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6156325" y="4076700"/>
            <a:ext cx="2159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940425" y="3716338"/>
            <a:ext cx="719138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516688" y="5445125"/>
            <a:ext cx="64928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1"/>
                </a:solidFill>
              </a:rPr>
              <a:t>Содержание:</a:t>
            </a:r>
          </a:p>
        </p:txBody>
      </p:sp>
      <p:sp>
        <p:nvSpPr>
          <p:cNvPr id="5128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Что такое система счисления?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hlinkClick r:id="rId2" action="ppaction://hlinksldjump"/>
              </a:rPr>
              <a:t>Десятичная система счисления</a:t>
            </a:r>
            <a:r>
              <a:rPr lang="ru-RU" dirty="0" smtClean="0"/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hlinkClick r:id="rId3" action="ppaction://hlinksldjump"/>
              </a:rPr>
              <a:t>Два вида систем счисления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hlinkClick r:id="rId4" action="ppaction://hlinksldjump"/>
              </a:rPr>
              <a:t>Позиционные системы счисления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hlinkClick r:id="rId5" action="ppaction://hlinksldjump"/>
              </a:rPr>
              <a:t>Перевод из 10-тичной СС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hlinkClick r:id="rId6" action="ppaction://hlinksldjump"/>
              </a:rPr>
              <a:t>Перевод в 10-тичную СС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hlinkClick r:id="rId7" action="ppaction://hlinksldjump"/>
              </a:rPr>
              <a:t>Перевод из 2-ной в 8-ную и обратно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hlinkClick r:id="rId8" action="ppaction://hlinksldjump"/>
              </a:rPr>
              <a:t>Перевод из 2-ной в 16-ную и обратно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hlinkClick r:id="rId9" action="ppaction://hlinksldjump"/>
              </a:rPr>
              <a:t>Арифметика в 2-ной СС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  <p:pic>
        <p:nvPicPr>
          <p:cNvPr id="5124" name="Picture 9" descr="Палец на кнопке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850" y="1889125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   </a:t>
            </a:r>
            <a:r>
              <a:rPr lang="ru-RU" sz="4000" b="1" smtClean="0">
                <a:solidFill>
                  <a:srgbClr val="33E4F7"/>
                </a:solidFill>
              </a:rPr>
              <a:t>Что такое система счисления?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772400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800" smtClean="0"/>
              <a:t> 	Почему мы считаем от 0 до 9? А как можно считать еще? Оказывается, существует множество вариантов! И это зависит от такого понятия, как </a:t>
            </a:r>
            <a:r>
              <a:rPr lang="ru-RU" sz="2800" smtClean="0">
                <a:solidFill>
                  <a:schemeClr val="accent1"/>
                </a:solidFill>
              </a:rPr>
              <a:t>система счисления</a:t>
            </a:r>
            <a:r>
              <a:rPr lang="ru-RU" sz="2800" b="0" smtClean="0">
                <a:solidFill>
                  <a:schemeClr val="accent1"/>
                </a:solidFill>
              </a:rPr>
              <a:t>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800" smtClean="0"/>
              <a:t>   </a:t>
            </a:r>
            <a:r>
              <a:rPr lang="ru-RU" sz="2800" smtClean="0">
                <a:solidFill>
                  <a:schemeClr val="accent1"/>
                </a:solidFill>
              </a:rPr>
              <a:t>Система счисления</a:t>
            </a:r>
            <a:r>
              <a:rPr lang="ru-RU" sz="2800" b="0" smtClean="0"/>
              <a:t> – </a:t>
            </a:r>
            <a:r>
              <a:rPr lang="ru-RU" sz="2800" smtClean="0"/>
              <a:t>совокупность символов и правил записи с их помощью чисел.</a:t>
            </a:r>
          </a:p>
        </p:txBody>
      </p:sp>
      <p:pic>
        <p:nvPicPr>
          <p:cNvPr id="6148" name="Picture 5" descr="Цифр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4694238"/>
            <a:ext cx="3024188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1"/>
                </a:solidFill>
              </a:rPr>
              <a:t>Десятичная система счисления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	Почему мы считаем до десяти?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400" smtClean="0"/>
              <a:t>    Наши предки поль-зовались пальцами для счета задолго до того, как научились записывать результаты.</a:t>
            </a:r>
          </a:p>
        </p:txBody>
      </p:sp>
      <p:pic>
        <p:nvPicPr>
          <p:cNvPr id="7172" name="Picture 9" descr="J02837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349500"/>
            <a:ext cx="3024188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1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7088" y="5949950"/>
            <a:ext cx="2376487" cy="503238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4" name="Picture 11" descr="Калькулято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667250"/>
            <a:ext cx="2078038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1"/>
                </a:solidFill>
              </a:rPr>
              <a:t>Два вида систем счисления   </a:t>
            </a:r>
            <a:r>
              <a:rPr lang="ru-RU" sz="6000" b="1" smtClean="0">
                <a:solidFill>
                  <a:schemeClr val="hlink"/>
                </a:solidFill>
                <a:sym typeface="Wingdings" pitchFamily="2" charset="2"/>
              </a:rPr>
              <a:t>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	Системы счисления бывают </a:t>
            </a:r>
            <a:r>
              <a:rPr lang="ru-RU" sz="2400" smtClean="0">
                <a:solidFill>
                  <a:schemeClr val="accent1"/>
                </a:solidFill>
              </a:rPr>
              <a:t>позиционные и непозиционные.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 </a:t>
            </a:r>
            <a:r>
              <a:rPr lang="ru-RU" sz="2400" smtClean="0">
                <a:solidFill>
                  <a:schemeClr val="accent1"/>
                </a:solidFill>
              </a:rPr>
              <a:t>Непозиционная</a:t>
            </a:r>
            <a:r>
              <a:rPr lang="ru-RU" sz="2400" b="0" smtClean="0"/>
              <a:t> </a:t>
            </a:r>
            <a:r>
              <a:rPr lang="ru-RU" sz="2400" smtClean="0"/>
              <a:t>СС – это римская, когда значение цифры не зависит от её расположения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800" smtClean="0">
                <a:solidFill>
                  <a:schemeClr val="hlink"/>
                </a:solidFill>
                <a:sym typeface="Wingdings" pitchFamily="2" charset="2"/>
              </a:rPr>
              <a:t>  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z="3200" smtClean="0">
                <a:solidFill>
                  <a:schemeClr val="accent1"/>
                </a:solidFill>
              </a:rPr>
              <a:t>IV</a:t>
            </a:r>
            <a:r>
              <a:rPr lang="en-US" sz="3200" b="0" smtClean="0"/>
              <a:t> </a:t>
            </a:r>
            <a:r>
              <a:rPr lang="en-US" sz="3200" smtClean="0"/>
              <a:t>– </a:t>
            </a:r>
            <a:r>
              <a:rPr lang="ru-RU" sz="2400" smtClean="0"/>
              <a:t>римская 4,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но</a:t>
            </a:r>
            <a:r>
              <a:rPr lang="ru-RU" sz="2400" b="0" smtClean="0"/>
              <a:t> </a:t>
            </a:r>
            <a:r>
              <a:rPr lang="en-US" sz="3200" smtClean="0">
                <a:solidFill>
                  <a:schemeClr val="accent1"/>
                </a:solidFill>
              </a:rPr>
              <a:t>I</a:t>
            </a:r>
            <a:r>
              <a:rPr lang="ru-RU" sz="3200" b="0" smtClean="0"/>
              <a:t> </a:t>
            </a:r>
            <a:r>
              <a:rPr lang="ru-RU" sz="2400" smtClean="0"/>
              <a:t>имеет значение 1, а </a:t>
            </a:r>
            <a:r>
              <a:rPr lang="en-US" sz="3200" smtClean="0">
                <a:solidFill>
                  <a:schemeClr val="accent1"/>
                </a:solidFill>
              </a:rPr>
              <a:t>V</a:t>
            </a:r>
            <a:r>
              <a:rPr lang="ru-RU" sz="3200" b="0" smtClean="0"/>
              <a:t> </a:t>
            </a:r>
            <a:r>
              <a:rPr lang="ru-RU" sz="2400" smtClean="0"/>
              <a:t>– значение 5,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0" smtClean="0"/>
              <a:t>   </a:t>
            </a:r>
            <a:r>
              <a:rPr lang="en-US" sz="3200" smtClean="0">
                <a:solidFill>
                  <a:schemeClr val="accent1"/>
                </a:solidFill>
              </a:rPr>
              <a:t>VI</a:t>
            </a:r>
            <a:r>
              <a:rPr lang="ru-RU" sz="3200" b="0" smtClean="0"/>
              <a:t> </a:t>
            </a:r>
            <a:r>
              <a:rPr lang="ru-RU" sz="2400" smtClean="0"/>
              <a:t>– римская 6,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но </a:t>
            </a:r>
            <a:r>
              <a:rPr lang="en-US" sz="3200" smtClean="0">
                <a:solidFill>
                  <a:schemeClr val="accent1"/>
                </a:solidFill>
              </a:rPr>
              <a:t>I</a:t>
            </a:r>
            <a:r>
              <a:rPr lang="ru-RU" sz="3200" b="0" smtClean="0"/>
              <a:t> </a:t>
            </a:r>
            <a:r>
              <a:rPr lang="ru-RU" sz="2400" smtClean="0"/>
              <a:t>– всё равно 1,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а </a:t>
            </a:r>
            <a:r>
              <a:rPr lang="en-US" sz="3200" smtClean="0">
                <a:solidFill>
                  <a:schemeClr val="accent1"/>
                </a:solidFill>
              </a:rPr>
              <a:t>V</a:t>
            </a:r>
            <a:r>
              <a:rPr lang="ru-RU" sz="3200" b="0" smtClean="0"/>
              <a:t> </a:t>
            </a:r>
            <a:r>
              <a:rPr lang="ru-RU" sz="2400" smtClean="0"/>
              <a:t>– всё равно 5</a:t>
            </a:r>
            <a:endParaRPr lang="ru-RU" sz="3200" b="0" smtClean="0"/>
          </a:p>
        </p:txBody>
      </p:sp>
      <p:sp>
        <p:nvSpPr>
          <p:cNvPr id="8197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7088" y="6021388"/>
            <a:ext cx="1873250" cy="431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1"/>
                </a:solidFill>
              </a:rPr>
              <a:t>Позиционные</a:t>
            </a:r>
            <a:r>
              <a:rPr lang="ru-RU" sz="4000" b="1" smtClean="0"/>
              <a:t> </a:t>
            </a:r>
            <a:r>
              <a:rPr lang="ru-RU" sz="4000" smtClean="0">
                <a:solidFill>
                  <a:schemeClr val="accent1"/>
                </a:solidFill>
              </a:rPr>
              <a:t>системы счисления</a:t>
            </a:r>
            <a:endParaRPr lang="ru-RU" sz="4000" b="1" smtClean="0">
              <a:solidFill>
                <a:schemeClr val="accent1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accent1"/>
                </a:solidFill>
              </a:rPr>
              <a:t>Позиционные</a:t>
            </a:r>
            <a:r>
              <a:rPr lang="ru-RU" sz="2400" b="0" smtClean="0"/>
              <a:t> </a:t>
            </a:r>
            <a:r>
              <a:rPr lang="ru-RU" sz="2400" smtClean="0"/>
              <a:t>СС зависят от </a:t>
            </a:r>
            <a:r>
              <a:rPr lang="ru-RU" sz="2400" smtClean="0">
                <a:solidFill>
                  <a:schemeClr val="accent1"/>
                </a:solidFill>
              </a:rPr>
              <a:t>базиса</a:t>
            </a:r>
            <a:r>
              <a:rPr lang="ru-RU" sz="2400" b="0" smtClean="0"/>
              <a:t>, </a:t>
            </a:r>
            <a:r>
              <a:rPr lang="ru-RU" sz="2400" smtClean="0"/>
              <a:t>т.е. от того количества знаков, которое участвует в создании всех чисел.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0" smtClean="0"/>
              <a:t>	</a:t>
            </a:r>
            <a:r>
              <a:rPr lang="ru-RU" sz="2400" smtClean="0"/>
              <a:t>Например, </a:t>
            </a:r>
            <a:r>
              <a:rPr lang="ru-RU" sz="2400" smtClean="0">
                <a:solidFill>
                  <a:schemeClr val="accent1"/>
                </a:solidFill>
              </a:rPr>
              <a:t>2</a:t>
            </a:r>
            <a:r>
              <a:rPr lang="ru-RU" sz="2400" smtClean="0"/>
              <a:t>-ная, </a:t>
            </a:r>
            <a:r>
              <a:rPr lang="ru-RU" sz="2400" smtClean="0">
                <a:solidFill>
                  <a:schemeClr val="accent1"/>
                </a:solidFill>
              </a:rPr>
              <a:t>3</a:t>
            </a:r>
            <a:r>
              <a:rPr lang="ru-RU" sz="2400" smtClean="0"/>
              <a:t>-ная,</a:t>
            </a:r>
            <a:r>
              <a:rPr lang="ru-RU" sz="2400" smtClean="0">
                <a:solidFill>
                  <a:schemeClr val="accent1"/>
                </a:solidFill>
              </a:rPr>
              <a:t> 8</a:t>
            </a:r>
            <a:r>
              <a:rPr lang="ru-RU" sz="2400" smtClean="0"/>
              <a:t>-ная, </a:t>
            </a:r>
            <a:r>
              <a:rPr lang="ru-RU" sz="2400" smtClean="0">
                <a:solidFill>
                  <a:schemeClr val="accent1"/>
                </a:solidFill>
              </a:rPr>
              <a:t>10</a:t>
            </a:r>
            <a:r>
              <a:rPr lang="ru-RU" sz="2400" smtClean="0"/>
              <a:t>-ная, </a:t>
            </a:r>
            <a:r>
              <a:rPr lang="ru-RU" sz="2400" smtClean="0">
                <a:solidFill>
                  <a:schemeClr val="accent1"/>
                </a:solidFill>
              </a:rPr>
              <a:t>16</a:t>
            </a:r>
            <a:r>
              <a:rPr lang="ru-RU" sz="2400" smtClean="0"/>
              <a:t>-ная СС.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800" smtClean="0">
                <a:solidFill>
                  <a:schemeClr val="hlink"/>
                </a:solidFill>
                <a:sym typeface="Wingdings" pitchFamily="2" charset="2"/>
              </a:rPr>
              <a:t>  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400" smtClean="0"/>
              <a:t>А древние вавиловя-не вообще считали в </a:t>
            </a:r>
            <a:r>
              <a:rPr lang="ru-RU" sz="2400" smtClean="0">
                <a:solidFill>
                  <a:schemeClr val="accent1"/>
                </a:solidFill>
              </a:rPr>
              <a:t>60</a:t>
            </a:r>
            <a:r>
              <a:rPr lang="ru-RU" sz="2400" smtClean="0"/>
              <a:t>-ричной СС!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	А записываются позиционные СС с базисом очень просто: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	</a:t>
            </a:r>
            <a:r>
              <a:rPr lang="ru-RU" smtClean="0">
                <a:solidFill>
                  <a:schemeClr val="accent1"/>
                </a:solidFill>
              </a:rPr>
              <a:t>12</a:t>
            </a:r>
            <a:r>
              <a:rPr lang="ru-RU" baseline="-25000" smtClean="0">
                <a:solidFill>
                  <a:schemeClr val="accent1"/>
                </a:solidFill>
              </a:rPr>
              <a:t>3</a:t>
            </a:r>
            <a:r>
              <a:rPr lang="ru-RU" smtClean="0">
                <a:solidFill>
                  <a:schemeClr val="accent1"/>
                </a:solidFill>
              </a:rPr>
              <a:t>, 12</a:t>
            </a:r>
            <a:r>
              <a:rPr lang="ru-RU" baseline="-25000" smtClean="0">
                <a:solidFill>
                  <a:schemeClr val="accent1"/>
                </a:solidFill>
              </a:rPr>
              <a:t>10</a:t>
            </a:r>
            <a:r>
              <a:rPr lang="ru-RU" smtClean="0">
                <a:solidFill>
                  <a:schemeClr val="accent1"/>
                </a:solidFill>
              </a:rPr>
              <a:t>, 12</a:t>
            </a:r>
            <a:r>
              <a:rPr lang="ru-RU" baseline="-25000" smtClean="0">
                <a:solidFill>
                  <a:schemeClr val="accent1"/>
                </a:solidFill>
              </a:rPr>
              <a:t>8</a:t>
            </a:r>
            <a:r>
              <a:rPr lang="ru-RU" b="0" smtClean="0"/>
              <a:t> </a:t>
            </a:r>
            <a:r>
              <a:rPr lang="ru-RU" sz="2400" smtClean="0"/>
              <a:t>и т.д.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 </a:t>
            </a:r>
          </a:p>
        </p:txBody>
      </p:sp>
      <p:sp>
        <p:nvSpPr>
          <p:cNvPr id="9221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5651500" y="6092825"/>
            <a:ext cx="2016125" cy="431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build="p"/>
      <p:bldP spid="1638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556500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accent1"/>
                </a:solidFill>
              </a:rPr>
              <a:t>Перевод из 10-ной СС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3987" cy="48275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sz="2400" b="0" dirty="0" smtClean="0"/>
              <a:t>Перевод осуществляется отдельно для целой и отдельно для дробной части числа. Переведем, например, число </a:t>
            </a:r>
            <a:r>
              <a:rPr lang="ru-RU" sz="2400" dirty="0" smtClean="0">
                <a:solidFill>
                  <a:schemeClr val="accent1"/>
                </a:solidFill>
              </a:rPr>
              <a:t>24.85</a:t>
            </a:r>
            <a:r>
              <a:rPr lang="ru-RU" sz="2400" baseline="-25000" dirty="0" smtClean="0">
                <a:solidFill>
                  <a:schemeClr val="accent1"/>
                </a:solidFill>
              </a:rPr>
              <a:t>10</a:t>
            </a:r>
            <a:r>
              <a:rPr lang="ru-RU" sz="2400" b="0" dirty="0" smtClean="0"/>
              <a:t> в </a:t>
            </a:r>
            <a:r>
              <a:rPr lang="ru-RU" sz="2400" dirty="0" smtClean="0">
                <a:solidFill>
                  <a:schemeClr val="accent1"/>
                </a:solidFill>
              </a:rPr>
              <a:t>2</a:t>
            </a:r>
            <a:r>
              <a:rPr lang="ru-RU" sz="2400" b="0" dirty="0" smtClean="0"/>
              <a:t>-ную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b="0" dirty="0" smtClean="0"/>
              <a:t>СС.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1"/>
                </a:solidFill>
              </a:rPr>
              <a:t>24  2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1"/>
                </a:solidFill>
              </a:rPr>
              <a:t>  0  12   2                      24</a:t>
            </a:r>
            <a:r>
              <a:rPr lang="ru-RU" baseline="-25000" dirty="0" smtClean="0">
                <a:solidFill>
                  <a:schemeClr val="accent1"/>
                </a:solidFill>
              </a:rPr>
              <a:t>10</a:t>
            </a:r>
            <a:r>
              <a:rPr lang="ru-RU" dirty="0" smtClean="0">
                <a:solidFill>
                  <a:schemeClr val="accent1"/>
                </a:solidFill>
              </a:rPr>
              <a:t> = 11000</a:t>
            </a:r>
            <a:r>
              <a:rPr lang="ru-RU" baseline="-25000" dirty="0" smtClean="0">
                <a:solidFill>
                  <a:schemeClr val="accent1"/>
                </a:solidFill>
              </a:rPr>
              <a:t>2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b="0" dirty="0" smtClean="0"/>
              <a:t>        </a:t>
            </a:r>
            <a:r>
              <a:rPr lang="ru-RU" dirty="0" smtClean="0">
                <a:solidFill>
                  <a:schemeClr val="accent1"/>
                </a:solidFill>
              </a:rPr>
              <a:t>0   6    2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        0    3    2      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              1    1                   </a:t>
            </a:r>
            <a:r>
              <a:rPr lang="ru-RU" sz="4800" dirty="0" smtClean="0">
                <a:solidFill>
                  <a:schemeClr val="hlink"/>
                </a:solidFill>
                <a:sym typeface="Wingdings" pitchFamily="2" charset="2"/>
              </a:rPr>
              <a:t>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1331913" y="2636838"/>
            <a:ext cx="0" cy="10080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1331913" y="3141663"/>
            <a:ext cx="9366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1979613" y="3284538"/>
            <a:ext cx="0" cy="10080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1979613" y="3789363"/>
            <a:ext cx="100806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2627313" y="4365625"/>
            <a:ext cx="9366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2627313" y="3933825"/>
            <a:ext cx="0" cy="100806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3276600" y="4437063"/>
            <a:ext cx="0" cy="10080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>
            <a:off x="3276600" y="4868863"/>
            <a:ext cx="9366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 flipH="1">
            <a:off x="2843213" y="5949950"/>
            <a:ext cx="9366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 flipH="1" flipV="1">
            <a:off x="755650" y="3860800"/>
            <a:ext cx="2016125" cy="20891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3987" cy="7318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1"/>
                </a:solidFill>
              </a:rPr>
              <a:t>Перевод из 10-ной СС (прод.) </a:t>
            </a:r>
            <a:r>
              <a:rPr lang="ru-RU" sz="7200" b="1" baseline="-25000" smtClean="0">
                <a:solidFill>
                  <a:schemeClr val="hlink"/>
                </a:solidFill>
                <a:sym typeface="Wingdings" pitchFamily="2" charset="2"/>
              </a:rPr>
              <a:t>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062912" cy="56610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0" smtClean="0"/>
              <a:t>А теперь переведем дробную часть: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0     </a:t>
            </a:r>
            <a:r>
              <a:rPr lang="ru-RU" sz="1600" smtClean="0">
                <a:solidFill>
                  <a:schemeClr val="accent1"/>
                </a:solidFill>
              </a:rPr>
              <a:t>х</a:t>
            </a:r>
            <a:r>
              <a:rPr lang="ru-RU" sz="2800" smtClean="0">
                <a:solidFill>
                  <a:schemeClr val="accent1"/>
                </a:solidFill>
              </a:rPr>
              <a:t>85          </a:t>
            </a:r>
            <a:r>
              <a:rPr lang="ru-RU" sz="2800" b="0" smtClean="0"/>
              <a:t>Получаем бесконечную дробь, </a:t>
            </a:r>
            <a:endParaRPr lang="ru-RU" sz="280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     </a:t>
            </a:r>
            <a:r>
              <a:rPr lang="ru-RU" sz="1600" smtClean="0">
                <a:solidFill>
                  <a:schemeClr val="accent1"/>
                </a:solidFill>
              </a:rPr>
              <a:t>       </a:t>
            </a:r>
            <a:r>
              <a:rPr lang="ru-RU" sz="2800" smtClean="0">
                <a:solidFill>
                  <a:schemeClr val="accent1"/>
                </a:solidFill>
              </a:rPr>
              <a:t>2           </a:t>
            </a:r>
            <a:r>
              <a:rPr lang="ru-RU" sz="2800" b="0" smtClean="0"/>
              <a:t>часто периодическую.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1    </a:t>
            </a:r>
            <a:r>
              <a:rPr lang="ru-RU" sz="2800" b="0" smtClean="0">
                <a:solidFill>
                  <a:schemeClr val="accent1"/>
                </a:solidFill>
              </a:rPr>
              <a:t> </a:t>
            </a:r>
            <a:r>
              <a:rPr lang="ru-RU" sz="1600" smtClean="0">
                <a:solidFill>
                  <a:schemeClr val="accent1"/>
                </a:solidFill>
              </a:rPr>
              <a:t>х</a:t>
            </a:r>
            <a:r>
              <a:rPr lang="ru-RU" sz="2800" smtClean="0">
                <a:solidFill>
                  <a:schemeClr val="accent1"/>
                </a:solidFill>
              </a:rPr>
              <a:t>70          0.85</a:t>
            </a:r>
            <a:r>
              <a:rPr lang="ru-RU" sz="2800" baseline="-25000" smtClean="0">
                <a:solidFill>
                  <a:schemeClr val="accent1"/>
                </a:solidFill>
              </a:rPr>
              <a:t>10</a:t>
            </a:r>
            <a:r>
              <a:rPr lang="ru-RU" sz="2800" smtClean="0">
                <a:solidFill>
                  <a:schemeClr val="accent1"/>
                </a:solidFill>
              </a:rPr>
              <a:t> = 0.1101…</a:t>
            </a:r>
            <a:r>
              <a:rPr lang="ru-RU" sz="2800" baseline="-25000" smtClean="0">
                <a:solidFill>
                  <a:schemeClr val="accent1"/>
                </a:solidFill>
              </a:rPr>
              <a:t>2</a:t>
            </a:r>
            <a:endParaRPr lang="ru-RU" sz="280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          2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1     </a:t>
            </a:r>
            <a:r>
              <a:rPr lang="ru-RU" sz="1600" smtClean="0">
                <a:solidFill>
                  <a:schemeClr val="accent1"/>
                </a:solidFill>
              </a:rPr>
              <a:t>х</a:t>
            </a:r>
            <a:r>
              <a:rPr lang="ru-RU" sz="2800" smtClean="0">
                <a:solidFill>
                  <a:schemeClr val="accent1"/>
                </a:solidFill>
              </a:rPr>
              <a:t>40          </a:t>
            </a:r>
            <a:r>
              <a:rPr lang="ru-RU" sz="2800" b="0" smtClean="0"/>
              <a:t>Таким образом, получаем: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          2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0     </a:t>
            </a:r>
            <a:r>
              <a:rPr lang="ru-RU" sz="1600" smtClean="0">
                <a:solidFill>
                  <a:schemeClr val="accent1"/>
                </a:solidFill>
              </a:rPr>
              <a:t>х</a:t>
            </a:r>
            <a:r>
              <a:rPr lang="ru-RU" sz="2800" smtClean="0">
                <a:solidFill>
                  <a:schemeClr val="accent1"/>
                </a:solidFill>
              </a:rPr>
              <a:t>80          24.85</a:t>
            </a:r>
            <a:r>
              <a:rPr lang="ru-RU" sz="2800" baseline="-25000" smtClean="0">
                <a:solidFill>
                  <a:schemeClr val="accent1"/>
                </a:solidFill>
              </a:rPr>
              <a:t>10</a:t>
            </a:r>
            <a:r>
              <a:rPr lang="ru-RU" sz="2800" smtClean="0">
                <a:solidFill>
                  <a:schemeClr val="accent1"/>
                </a:solidFill>
              </a:rPr>
              <a:t> = 11000.1101…</a:t>
            </a:r>
            <a:r>
              <a:rPr lang="ru-RU" sz="2800" baseline="-25000" smtClean="0">
                <a:solidFill>
                  <a:schemeClr val="accent1"/>
                </a:solidFill>
              </a:rPr>
              <a:t>2</a:t>
            </a:r>
            <a:endParaRPr lang="ru-RU" sz="4800" smtClean="0">
              <a:solidFill>
                <a:schemeClr val="hlink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          2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solidFill>
                  <a:schemeClr val="accent1"/>
                </a:solidFill>
              </a:rPr>
              <a:t>       и т.д.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476375" y="1844675"/>
            <a:ext cx="0" cy="47529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71550" y="2781300"/>
            <a:ext cx="14414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971550" y="3789363"/>
            <a:ext cx="14414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042988" y="4868863"/>
            <a:ext cx="14414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55650" y="2781300"/>
            <a:ext cx="0" cy="345598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588125" y="5876925"/>
            <a:ext cx="1944688" cy="504825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accent1"/>
                </a:solidFill>
              </a:rPr>
              <a:t>Перевод в 10-ную СС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847012" cy="45434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2800" b="0" smtClean="0"/>
              <a:t>Направо и налево от точки мы расставляем разряды, потом каждую цифру умножаем на базис в степени этого разряда. Например, переведем </a:t>
            </a:r>
            <a:r>
              <a:rPr lang="ru-RU" sz="2800" smtClean="0">
                <a:solidFill>
                  <a:schemeClr val="accent1"/>
                </a:solidFill>
              </a:rPr>
              <a:t>101001.01</a:t>
            </a:r>
            <a:r>
              <a:rPr lang="ru-RU" sz="2800" baseline="-25000" smtClean="0">
                <a:solidFill>
                  <a:schemeClr val="accent1"/>
                </a:solidFill>
              </a:rPr>
              <a:t>2</a:t>
            </a:r>
            <a:r>
              <a:rPr lang="ru-RU" sz="2800" smtClean="0">
                <a:solidFill>
                  <a:schemeClr val="accent1"/>
                </a:solidFill>
              </a:rPr>
              <a:t> </a:t>
            </a:r>
            <a:r>
              <a:rPr lang="ru-RU" sz="2800" b="0" smtClean="0"/>
              <a:t>в 10-ную СС: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   1</a:t>
            </a:r>
            <a:r>
              <a:rPr lang="ru-RU" baseline="30000" smtClean="0">
                <a:solidFill>
                  <a:schemeClr val="accent1"/>
                </a:solidFill>
              </a:rPr>
              <a:t>5</a:t>
            </a:r>
            <a:r>
              <a:rPr lang="ru-RU" smtClean="0">
                <a:solidFill>
                  <a:schemeClr val="accent1"/>
                </a:solidFill>
              </a:rPr>
              <a:t>0</a:t>
            </a:r>
            <a:r>
              <a:rPr lang="ru-RU" baseline="30000" smtClean="0">
                <a:solidFill>
                  <a:schemeClr val="accent1"/>
                </a:solidFill>
              </a:rPr>
              <a:t>4</a:t>
            </a:r>
            <a:r>
              <a:rPr lang="ru-RU" smtClean="0">
                <a:solidFill>
                  <a:schemeClr val="accent1"/>
                </a:solidFill>
              </a:rPr>
              <a:t>1</a:t>
            </a:r>
            <a:r>
              <a:rPr lang="ru-RU" baseline="30000" smtClean="0">
                <a:solidFill>
                  <a:schemeClr val="accent1"/>
                </a:solidFill>
              </a:rPr>
              <a:t>3</a:t>
            </a:r>
            <a:r>
              <a:rPr lang="ru-RU" smtClean="0">
                <a:solidFill>
                  <a:schemeClr val="accent1"/>
                </a:solidFill>
              </a:rPr>
              <a:t>0</a:t>
            </a:r>
            <a:r>
              <a:rPr lang="ru-RU" baseline="30000" smtClean="0">
                <a:solidFill>
                  <a:schemeClr val="accent1"/>
                </a:solidFill>
              </a:rPr>
              <a:t>2</a:t>
            </a:r>
            <a:r>
              <a:rPr lang="ru-RU" smtClean="0">
                <a:solidFill>
                  <a:schemeClr val="accent1"/>
                </a:solidFill>
              </a:rPr>
              <a:t>0</a:t>
            </a:r>
            <a:r>
              <a:rPr lang="ru-RU" baseline="30000" smtClean="0">
                <a:solidFill>
                  <a:schemeClr val="accent1"/>
                </a:solidFill>
              </a:rPr>
              <a:t>1</a:t>
            </a:r>
            <a:r>
              <a:rPr lang="ru-RU" smtClean="0">
                <a:solidFill>
                  <a:schemeClr val="accent1"/>
                </a:solidFill>
              </a:rPr>
              <a:t>1</a:t>
            </a:r>
            <a:r>
              <a:rPr lang="ru-RU" baseline="30000" smtClean="0">
                <a:solidFill>
                  <a:schemeClr val="accent1"/>
                </a:solidFill>
              </a:rPr>
              <a:t>0</a:t>
            </a:r>
            <a:r>
              <a:rPr lang="ru-RU" smtClean="0">
                <a:solidFill>
                  <a:schemeClr val="accent1"/>
                </a:solidFill>
              </a:rPr>
              <a:t>.0</a:t>
            </a:r>
            <a:r>
              <a:rPr lang="ru-RU" baseline="30000" smtClean="0">
                <a:solidFill>
                  <a:schemeClr val="accent1"/>
                </a:solidFill>
              </a:rPr>
              <a:t>-1</a:t>
            </a:r>
            <a:r>
              <a:rPr lang="ru-RU" smtClean="0">
                <a:solidFill>
                  <a:schemeClr val="accent1"/>
                </a:solidFill>
              </a:rPr>
              <a:t>1</a:t>
            </a:r>
            <a:r>
              <a:rPr lang="ru-RU" baseline="30000" smtClean="0">
                <a:solidFill>
                  <a:schemeClr val="accent1"/>
                </a:solidFill>
              </a:rPr>
              <a:t>-2</a:t>
            </a:r>
            <a:r>
              <a:rPr lang="ru-RU" baseline="-25000" smtClean="0">
                <a:solidFill>
                  <a:schemeClr val="accent1"/>
                </a:solidFill>
              </a:rPr>
              <a:t>2  </a:t>
            </a:r>
            <a:r>
              <a:rPr lang="ru-RU" smtClean="0">
                <a:solidFill>
                  <a:schemeClr val="accent1"/>
                </a:solidFill>
              </a:rPr>
              <a:t>= 1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2</a:t>
            </a:r>
            <a:r>
              <a:rPr lang="ru-RU" baseline="30000" smtClean="0">
                <a:solidFill>
                  <a:schemeClr val="accent1"/>
                </a:solidFill>
                <a:sym typeface="Symbol" pitchFamily="18" charset="2"/>
              </a:rPr>
              <a:t>5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 + 02</a:t>
            </a:r>
            <a:r>
              <a:rPr lang="ru-RU" baseline="30000" smtClean="0">
                <a:solidFill>
                  <a:schemeClr val="accent1"/>
                </a:solidFill>
                <a:sym typeface="Symbol" pitchFamily="18" charset="2"/>
              </a:rPr>
              <a:t>4 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+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</a:rPr>
              <a:t>   +</a:t>
            </a:r>
            <a:r>
              <a:rPr lang="ru-RU" smtClean="0"/>
              <a:t> </a:t>
            </a:r>
            <a:r>
              <a:rPr lang="ru-RU" smtClean="0">
                <a:solidFill>
                  <a:schemeClr val="accent1"/>
                </a:solidFill>
              </a:rPr>
              <a:t>1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2</a:t>
            </a:r>
            <a:r>
              <a:rPr lang="ru-RU" baseline="30000" smtClean="0">
                <a:solidFill>
                  <a:schemeClr val="accent1"/>
                </a:solidFill>
                <a:sym typeface="Symbol" pitchFamily="18" charset="2"/>
              </a:rPr>
              <a:t>3 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+ 02</a:t>
            </a:r>
            <a:r>
              <a:rPr lang="ru-RU" baseline="30000" smtClean="0">
                <a:solidFill>
                  <a:schemeClr val="accent1"/>
                </a:solidFill>
                <a:sym typeface="Symbol" pitchFamily="18" charset="2"/>
              </a:rPr>
              <a:t>2 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+ 02</a:t>
            </a:r>
            <a:r>
              <a:rPr lang="ru-RU" baseline="3000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 + 12</a:t>
            </a:r>
            <a:r>
              <a:rPr lang="ru-RU" baseline="30000" smtClean="0">
                <a:solidFill>
                  <a:schemeClr val="accent1"/>
                </a:solidFill>
                <a:sym typeface="Symbol" pitchFamily="18" charset="2"/>
              </a:rPr>
              <a:t>0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 + 02</a:t>
            </a:r>
            <a:r>
              <a:rPr lang="ru-RU" baseline="30000" smtClean="0">
                <a:solidFill>
                  <a:schemeClr val="accent1"/>
                </a:solidFill>
                <a:sym typeface="Symbol" pitchFamily="18" charset="2"/>
              </a:rPr>
              <a:t>-1 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+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   + 12</a:t>
            </a:r>
            <a:r>
              <a:rPr lang="ru-RU" baseline="30000" smtClean="0">
                <a:solidFill>
                  <a:schemeClr val="accent1"/>
                </a:solidFill>
                <a:sym typeface="Symbol" pitchFamily="18" charset="2"/>
              </a:rPr>
              <a:t>-2</a:t>
            </a:r>
            <a:r>
              <a:rPr lang="ru-RU" smtClean="0">
                <a:solidFill>
                  <a:schemeClr val="accent1"/>
                </a:solidFill>
                <a:sym typeface="Symbol" pitchFamily="18" charset="2"/>
              </a:rPr>
              <a:t> = 32 + 8 + 1 + 0.25 = 41.25</a:t>
            </a:r>
            <a:r>
              <a:rPr lang="ru-RU" baseline="-25000" smtClean="0">
                <a:solidFill>
                  <a:schemeClr val="accent1"/>
                </a:solidFill>
                <a:sym typeface="Symbol" pitchFamily="18" charset="2"/>
              </a:rPr>
              <a:t>10</a:t>
            </a:r>
            <a:endParaRPr lang="ru-RU" smtClean="0">
              <a:solidFill>
                <a:schemeClr val="accent1"/>
              </a:solidFill>
              <a:sym typeface="Symbol" pitchFamily="18" charset="2"/>
            </a:endParaRPr>
          </a:p>
        </p:txBody>
      </p:sp>
      <p:sp>
        <p:nvSpPr>
          <p:cNvPr id="12292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804025" y="6165850"/>
            <a:ext cx="1944688" cy="40481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293" name="Picture 5" descr="Двоичная СС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0"/>
            <a:ext cx="44926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330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Wingdings</vt:lpstr>
      <vt:lpstr>Calibri</vt:lpstr>
      <vt:lpstr>Times New Roman</vt:lpstr>
      <vt:lpstr>Symbol</vt:lpstr>
      <vt:lpstr>Облака</vt:lpstr>
      <vt:lpstr>Project Overview</vt:lpstr>
      <vt:lpstr>Системы счисления</vt:lpstr>
      <vt:lpstr>Содержание:</vt:lpstr>
      <vt:lpstr>    Что такое система счисления?</vt:lpstr>
      <vt:lpstr>Десятичная система счисления</vt:lpstr>
      <vt:lpstr>Два вида систем счисления   </vt:lpstr>
      <vt:lpstr>Позиционные системы счисления</vt:lpstr>
      <vt:lpstr>Перевод из 10-ной СС</vt:lpstr>
      <vt:lpstr>Перевод из 10-ной СС (прод.) </vt:lpstr>
      <vt:lpstr>Перевод в 10-ную СС</vt:lpstr>
      <vt:lpstr>Перевод 2  8 СС   </vt:lpstr>
      <vt:lpstr>Перевод 2  16 СС  </vt:lpstr>
      <vt:lpstr>Арифметика в 2-ной СС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asus</dc:creator>
  <cp:lastModifiedBy>asus</cp:lastModifiedBy>
  <cp:revision>38</cp:revision>
  <dcterms:created xsi:type="dcterms:W3CDTF">2003-03-11T06:49:32Z</dcterms:created>
  <dcterms:modified xsi:type="dcterms:W3CDTF">2012-04-27T09:09:06Z</dcterms:modified>
</cp:coreProperties>
</file>