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activeX/activeX15.xml" ContentType="application/vnd.ms-office.activeX+xml"/>
  <Override PartName="/ppt/activeX/activeX26.xml" ContentType="application/vnd.ms-office.activeX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33.xml" ContentType="application/vnd.ms-office.activeX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7.xml" ContentType="application/vnd.ms-office.activeX+xml"/>
  <Override PartName="/ppt/activeX/activeX18.xml" ContentType="application/vnd.ms-office.activeX+xml"/>
  <Override PartName="/ppt/activeX/activeX27.xml" ContentType="application/vnd.ms-office.activeX+xml"/>
  <Override PartName="/ppt/activeX/activeX36.xml" ContentType="application/vnd.ms-office.activeX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Default Extension="bin" ContentType="application/vnd.ms-office.vbaPro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Default Extension="vml" ContentType="application/vnd.openxmlformats-officedocument.vmlDrawing"/>
  <Override PartName="/ppt/activeX/activeX8.xml" ContentType="application/vnd.ms-office.activeX+xml"/>
  <Override PartName="/ppt/activeX/activeX39.xml" ContentType="application/vnd.ms-office.activeX+xml"/>
  <Override PartName="/ppt/slides/slide8.xml" ContentType="application/vnd.openxmlformats-officedocument.presentationml.slide+xml"/>
  <Override PartName="/ppt/activeX/activeX6.xml" ContentType="application/vnd.ms-office.activeX+xml"/>
  <Override PartName="/ppt/activeX/activeX19.xml" ContentType="application/vnd.ms-office.activeX+xml"/>
  <Override PartName="/ppt/activeX/activeX28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activeX/activeX4.xml" ContentType="application/vnd.ms-office.activeX+xml"/>
  <Override PartName="/ppt/activeX/activeX17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activeX/activeX13.xml" ContentType="application/vnd.ms-office.activeX+xml"/>
  <Override PartName="/ppt/activeX/activeX24.xml" ContentType="application/vnd.ms-office.activeX+xml"/>
  <Override PartName="/ppt/activeX/activeX42.xml" ContentType="application/vnd.ms-office.activeX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-11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microsoft.com/office/2006/relationships/vbaProject" Target="vbaProject.bin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name="CommandButton1" r:id="rId2" imgW="1076400" imgH="495360"/>
      <p:control spid="7171" name="CommandButton2" r:id="rId3" imgW="1352520" imgH="495360"/>
      <p:control spid="7173" name="TextBox1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name="CommandButton1" r:id="rId2" imgW="1076400" imgH="495360"/>
      <p:control spid="2051" name="CommandButton2" r:id="rId3" imgW="1352520" imgH="495360"/>
      <p:control spid="2053" name="TextBox1" r:id="rId4" imgW="981000" imgH="219240"/>
      <p:control spid="2054" name="CommandButton4" r:id="rId5" imgW="590400" imgH="552600"/>
      <p:control spid="2055" name="CommandButton5" r:id="rId6" imgW="590400" imgH="552600"/>
      <p:control spid="2056" name="CommandButton6" r:id="rId7" imgW="590400" imgH="552600"/>
      <p:control spid="2057" name="CommandButton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name="CommandButton1" r:id="rId2" imgW="1076400" imgH="495360"/>
      <p:control spid="4099" name="CommandButton2" r:id="rId3" imgW="1352520" imgH="495360"/>
      <p:control spid="4101" name="TextBox1" r:id="rId4" imgW="990720" imgH="219240"/>
      <p:control spid="4102" name="CommandButton4" r:id="rId5" imgW="590400" imgH="552600"/>
      <p:control spid="4103" name="CommandButton5" r:id="rId6" imgW="590400" imgH="552600"/>
      <p:control spid="4104" name="CommandButton6" r:id="rId7" imgW="590400" imgH="552600"/>
      <p:control spid="4105" name="CommandButton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name="CommandButton1" r:id="rId2" imgW="1076400" imgH="495360"/>
      <p:control spid="5123" name="CommandButton2" r:id="rId3" imgW="1352520" imgH="495360"/>
      <p:control spid="5125" name="TextBox1" r:id="rId4" imgW="990720" imgH="219240"/>
      <p:control spid="5126" name="CommandButton4" r:id="rId5" imgW="590400" imgH="552600"/>
      <p:control spid="5127" name="CommandButton5" r:id="rId6" imgW="590400" imgH="552600"/>
      <p:control spid="5128" name="CommandButton6" r:id="rId7" imgW="590400" imgH="552600"/>
      <p:control spid="5129" name="CommandButton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name="CommandButton1" r:id="rId2" imgW="1076400" imgH="495360"/>
      <p:control spid="6147" name="CommandButton2" r:id="rId3" imgW="1352520" imgH="495360"/>
      <p:control spid="6149" name="TextBox1" r:id="rId4" imgW="990720" imgH="219240"/>
      <p:control spid="6150" name="CommandButton4" r:id="rId5" imgW="590400" imgH="552600"/>
      <p:control spid="6151" name="CommandButton5" r:id="rId6" imgW="590400" imgH="552600"/>
      <p:control spid="6152" name="CommandButton6" r:id="rId7" imgW="590400" imgH="552600"/>
      <p:control spid="6153" name="CommandButton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name="TextBox1" r:id="rId2" imgW="981000" imgH="219240"/>
      <p:control spid="8201" name="CommandButton1" r:id="rId3" imgW="5600880" imgH="800280"/>
      <p:control spid="8202" name="TextBox2" r:id="rId4" imgW="1209600" imgH="771480"/>
      <p:control spid="8203" name="CommandButton2" r:id="rId5" imgW="5600880" imgH="800280"/>
      <p:control spid="8204" name="TextBox3" r:id="rId6" imgW="1209600" imgH="771480"/>
      <p:control spid="8205" name="CommandButton3" r:id="rId7" imgW="5600880" imgH="800280"/>
      <p:control spid="8206" name="TextBox4" r:id="rId8" imgW="1209600" imgH="771480"/>
      <p:control spid="8207" name="CommandButton4" r:id="rId9" imgW="5600880" imgH="800280"/>
      <p:control spid="8208" name="TextBox5" r:id="rId10" imgW="1209600" imgH="771480"/>
      <p:control spid="8209" name="CommandButton5" r:id="rId11" imgW="3419640" imgH="800280"/>
      <p:control spid="8210" name="CommandButton6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latin typeface="a_BraggaTitulGr" pitchFamily="82" charset="-52"/>
              </a:rPr>
              <a:t>ПЕДАГОГИКА</a:t>
            </a:r>
          </a:p>
          <a:p>
            <a:r>
              <a:rPr lang="ru-RU" dirty="0" smtClean="0">
                <a:latin typeface="a_BraggaTitulGr" pitchFamily="82" charset="-52"/>
              </a:rPr>
              <a:t>Для</a:t>
            </a:r>
          </a:p>
          <a:p>
            <a:r>
              <a:rPr lang="ru-RU" dirty="0" smtClean="0">
                <a:latin typeface="a_BraggaTitulGr" pitchFamily="82" charset="-52"/>
              </a:rPr>
              <a:t>аттестации</a:t>
            </a:r>
            <a:endParaRPr lang="ru-RU" dirty="0">
              <a:latin typeface="a_BraggaTitulGr" pitchFamily="82" charset="-52"/>
            </a:endParaRPr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ru-RU" dirty="0" smtClean="0">
              <a:latin typeface="Arthur Gothic" pitchFamily="2" charset="0"/>
            </a:endParaRPr>
          </a:p>
          <a:p>
            <a:r>
              <a:rPr lang="ru-RU" dirty="0" err="1" smtClean="0">
                <a:latin typeface="Arthur Gothic" pitchFamily="2" charset="0"/>
              </a:rPr>
              <a:t>Эфендиев</a:t>
            </a:r>
            <a:r>
              <a:rPr lang="ru-RU" dirty="0" smtClean="0">
                <a:latin typeface="Arthur Gothic" pitchFamily="2" charset="0"/>
              </a:rPr>
              <a:t> Муртаза</a:t>
            </a:r>
            <a:endParaRPr lang="ru-RU" dirty="0">
              <a:latin typeface="Arthur Gothic" pitchFamily="2" charset="0"/>
            </a:endParaRP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ru-RU" sz="2400" dirty="0" smtClean="0">
              <a:latin typeface="a_BraggaTitulGr" pitchFamily="82" charset="-52"/>
            </a:endParaRPr>
          </a:p>
          <a:p>
            <a:r>
              <a:rPr lang="ru-RU" sz="2400" dirty="0" smtClean="0">
                <a:latin typeface="a_BraggaTitulGr" pitchFamily="82" charset="-52"/>
              </a:rPr>
              <a:t>Для учителей</a:t>
            </a:r>
            <a:endParaRPr lang="ru-RU" sz="2400" dirty="0">
              <a:latin typeface="a_BraggaTitulGr" pitchFamily="82" charset="-52"/>
            </a:endParaRPr>
          </a:p>
        </p:txBody>
      </p:sp>
    </p:spTree>
  </p:cSld>
  <p:clrMapOvr>
    <a:masterClrMapping/>
  </p:clrMapOvr>
  <p:transition spd="slow" advClick="0"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2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9. Обучение - это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А. упорядочение дидактического процесса по определенным критериям, придание ему необходимой формы с целью наилучшей реализации поставленной цели.</a:t>
            </a:r>
            <a:br>
              <a:rPr lang="ru-RU" dirty="0" smtClean="0"/>
            </a:br>
            <a:r>
              <a:rPr lang="ru-RU" dirty="0" smtClean="0"/>
              <a:t>Б. наука о получении образования,</a:t>
            </a:r>
            <a:br>
              <a:rPr lang="ru-RU" dirty="0" smtClean="0"/>
            </a:br>
            <a:r>
              <a:rPr lang="ru-RU" dirty="0" smtClean="0"/>
              <a:t>В.  упорядоченное взаимодействие педагога с учащимися, направленное на достижение поставленной цели.</a:t>
            </a:r>
            <a:br>
              <a:rPr lang="ru-RU" dirty="0" smtClean="0"/>
            </a:br>
            <a:r>
              <a:rPr lang="ru-RU" dirty="0" smtClean="0"/>
              <a:t>Г. категория философии, психологии и педагогики.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10. Форма организации обучения - это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А. </a:t>
            </a:r>
            <a:r>
              <a:rPr lang="ru-RU" dirty="0" err="1" smtClean="0"/>
              <a:t>Тo</a:t>
            </a:r>
            <a:r>
              <a:rPr lang="ru-RU" dirty="0" smtClean="0"/>
              <a:t>, как организуется процесс обучения,</a:t>
            </a:r>
            <a:br>
              <a:rPr lang="ru-RU" dirty="0" smtClean="0"/>
            </a:br>
            <a:r>
              <a:rPr lang="ru-RU" dirty="0" smtClean="0"/>
              <a:t>Б. То, где организуется процесс обучения.</a:t>
            </a:r>
            <a:br>
              <a:rPr lang="ru-RU" dirty="0" smtClean="0"/>
            </a:br>
            <a:r>
              <a:rPr lang="ru-RU" dirty="0" smtClean="0"/>
              <a:t>В. то, зачем организуется процесс обучения.</a:t>
            </a:r>
            <a:br>
              <a:rPr lang="ru-RU" dirty="0" smtClean="0"/>
            </a:br>
            <a:r>
              <a:rPr lang="ru-RU" dirty="0" smtClean="0"/>
              <a:t>Г. то, для кого организуется процесс обучения.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11. Продолжительность стандартного урока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А. 40-45 мин.</a:t>
            </a:r>
            <a:br>
              <a:rPr lang="ru-RU" dirty="0" smtClean="0"/>
            </a:br>
            <a:r>
              <a:rPr lang="ru-RU" dirty="0" smtClean="0"/>
              <a:t>Б. 30 мин.</a:t>
            </a:r>
            <a:br>
              <a:rPr lang="ru-RU" dirty="0" smtClean="0"/>
            </a:br>
            <a:r>
              <a:rPr lang="ru-RU" dirty="0" smtClean="0"/>
              <a:t>В. 90 минут.</a:t>
            </a:r>
            <a:br>
              <a:rPr lang="ru-RU" dirty="0" smtClean="0"/>
            </a:br>
            <a:r>
              <a:rPr lang="ru-RU" dirty="0" smtClean="0"/>
              <a:t>Г. 60 минут.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12. Преподавание и учение - это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А.  категории обучения.</a:t>
            </a:r>
            <a:br>
              <a:rPr lang="ru-RU" dirty="0" smtClean="0"/>
            </a:br>
            <a:r>
              <a:rPr lang="ru-RU" dirty="0" smtClean="0"/>
              <a:t>Б. методы обучения.</a:t>
            </a:r>
            <a:br>
              <a:rPr lang="ru-RU" dirty="0" smtClean="0"/>
            </a:br>
            <a:r>
              <a:rPr lang="ru-RU" dirty="0" smtClean="0"/>
              <a:t>В. формы обучения.</a:t>
            </a:r>
            <a:br>
              <a:rPr lang="ru-RU" dirty="0" smtClean="0"/>
            </a:br>
            <a:r>
              <a:rPr lang="ru-RU" dirty="0" smtClean="0"/>
              <a:t>Г. средства обучения.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13. Педагогические технологии подразделяются на: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А.  </a:t>
            </a:r>
            <a:r>
              <a:rPr lang="ru-RU" dirty="0" err="1" smtClean="0"/>
              <a:t>общепредметные</a:t>
            </a:r>
            <a:r>
              <a:rPr lang="ru-RU" dirty="0" smtClean="0"/>
              <a:t>, предметные и модульные.</a:t>
            </a:r>
            <a:br>
              <a:rPr lang="ru-RU" dirty="0" smtClean="0"/>
            </a:br>
            <a:r>
              <a:rPr lang="ru-RU" dirty="0" smtClean="0"/>
              <a:t>Б. </a:t>
            </a:r>
            <a:r>
              <a:rPr lang="ru-RU" dirty="0" err="1" smtClean="0"/>
              <a:t>общепредметные</a:t>
            </a:r>
            <a:r>
              <a:rPr lang="ru-RU" dirty="0" smtClean="0"/>
              <a:t>, предметные, модульные и </a:t>
            </a:r>
            <a:r>
              <a:rPr lang="ru-RU" dirty="0" err="1" smtClean="0"/>
              <a:t>частнометодические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В. </a:t>
            </a:r>
            <a:r>
              <a:rPr lang="ru-RU" dirty="0" err="1" smtClean="0"/>
              <a:t>общепредметные</a:t>
            </a:r>
            <a:r>
              <a:rPr lang="ru-RU" dirty="0" smtClean="0"/>
              <a:t> и предметные.</a:t>
            </a:r>
            <a:br>
              <a:rPr lang="ru-RU" dirty="0" smtClean="0"/>
            </a:br>
            <a:r>
              <a:rPr lang="ru-RU" dirty="0" smtClean="0"/>
              <a:t>Г. предметные и модульные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14. Образование - это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A. путь достижения цели и задач обучения.</a:t>
            </a:r>
            <a:br>
              <a:rPr lang="ru-RU" dirty="0" smtClean="0"/>
            </a:br>
            <a:r>
              <a:rPr lang="ru-RU" dirty="0" smtClean="0"/>
              <a:t>Б. система приобретенных в процессе обучения ЗУН и способов мышления.</a:t>
            </a:r>
            <a:br>
              <a:rPr lang="ru-RU" dirty="0" smtClean="0"/>
            </a:br>
            <a:r>
              <a:rPr lang="ru-RU" dirty="0" smtClean="0"/>
              <a:t>B. то, к чему приходит процесс обучения, коечные следствия учебного процесса.</a:t>
            </a:r>
            <a:br>
              <a:rPr lang="ru-RU" dirty="0" smtClean="0"/>
            </a:br>
            <a:r>
              <a:rPr lang="ru-RU" dirty="0" smtClean="0"/>
              <a:t>Г. упорядоченное взаимодействие педагога с учащимися, направленное на достижение поставленной цели.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15. Цель обучения дробится на составляющие - задачи, которые подразделяются на: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А. воспитательные, образовательные и развивающие.</a:t>
            </a:r>
            <a:br>
              <a:rPr lang="ru-RU" dirty="0" smtClean="0"/>
            </a:br>
            <a:r>
              <a:rPr lang="ru-RU" dirty="0" smtClean="0"/>
              <a:t>Б. коррекционные, организационные и </a:t>
            </a:r>
            <a:r>
              <a:rPr lang="ru-RU" dirty="0" err="1" smtClean="0"/>
              <a:t>общедидактические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В. организационно-методические и </a:t>
            </a:r>
            <a:r>
              <a:rPr lang="ru-RU" dirty="0" err="1" smtClean="0"/>
              <a:t>гносеолого-смысловые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Г. внутренние и внешние.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/>
              <a:t>16. Какой из уроков не является уроком контроля знаний умений и навыков?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A. компьютерный,</a:t>
            </a:r>
            <a:br>
              <a:rPr lang="ru-RU" dirty="0" smtClean="0"/>
            </a:br>
            <a:r>
              <a:rPr lang="ru-RU" dirty="0" smtClean="0"/>
              <a:t>Б. суггестивный.</a:t>
            </a:r>
            <a:br>
              <a:rPr lang="ru-RU" dirty="0" smtClean="0"/>
            </a:br>
            <a:r>
              <a:rPr lang="ru-RU" dirty="0" smtClean="0"/>
              <a:t>B. сочинение</a:t>
            </a:r>
            <a:br>
              <a:rPr lang="ru-RU" dirty="0" smtClean="0"/>
            </a:br>
            <a:r>
              <a:rPr lang="ru-RU" dirty="0" smtClean="0"/>
              <a:t>Г. лабораторная работа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/>
              <a:t>17. Средства обучения могут быть: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А. материальные (технические, информационные...), идеальные</a:t>
            </a:r>
            <a:br>
              <a:rPr lang="ru-RU" dirty="0" smtClean="0"/>
            </a:br>
            <a:r>
              <a:rPr lang="ru-RU" dirty="0" smtClean="0"/>
              <a:t>Б. идеальные и реальные.</a:t>
            </a:r>
            <a:br>
              <a:rPr lang="ru-RU" dirty="0" smtClean="0"/>
            </a:br>
            <a:r>
              <a:rPr lang="ru-RU" dirty="0" smtClean="0"/>
              <a:t>В. материальные и идеологические.</a:t>
            </a:r>
            <a:br>
              <a:rPr lang="ru-RU" dirty="0" smtClean="0"/>
            </a:br>
            <a:r>
              <a:rPr lang="ru-RU" dirty="0" smtClean="0"/>
              <a:t>Г. технические и эстетические.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 smtClean="0"/>
              <a:t>18. Педагогическая технология – это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А. набор операций по конструированию, формированию и контроля знаний, умений, навыков и отношений в соответствии с поставленными целями.</a:t>
            </a:r>
            <a:br>
              <a:rPr lang="ru-RU" dirty="0" smtClean="0"/>
            </a:br>
            <a:r>
              <a:rPr lang="ru-RU" dirty="0" smtClean="0"/>
              <a:t>Б. инструментарий достижения цели обучения.</a:t>
            </a:r>
            <a:br>
              <a:rPr lang="ru-RU" dirty="0" smtClean="0"/>
            </a:br>
            <a:r>
              <a:rPr lang="ru-RU" dirty="0" smtClean="0"/>
              <a:t>В. совокупность положений, раскрывающих содержание какой-либо теории, концепции или категории в системе науки.</a:t>
            </a:r>
            <a:br>
              <a:rPr lang="ru-RU" dirty="0" smtClean="0"/>
            </a:br>
            <a:r>
              <a:rPr lang="ru-RU" dirty="0" smtClean="0"/>
              <a:t>Г. устойчивость результатов, полученных при повторном контроле, а также близких результатов при его проведении разными преподавателями.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1.Принципы обучения - это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А. приемы работы по организации процесса обучения.</a:t>
            </a:r>
            <a:br>
              <a:rPr lang="ru-RU" dirty="0" smtClean="0"/>
            </a:br>
            <a:r>
              <a:rPr lang="ru-RU" dirty="0" smtClean="0"/>
              <a:t>Б. тезисы теории и практики обучения и образования, отражающие ключевые моменты в раскрытии</a:t>
            </a:r>
            <a:br>
              <a:rPr lang="ru-RU" dirty="0" smtClean="0"/>
            </a:br>
            <a:r>
              <a:rPr lang="ru-RU" dirty="0" smtClean="0"/>
              <a:t>процессов, явлений, событий.</a:t>
            </a:r>
            <a:br>
              <a:rPr lang="ru-RU" dirty="0" smtClean="0"/>
            </a:br>
            <a:r>
              <a:rPr lang="ru-RU" dirty="0" smtClean="0"/>
              <a:t>В.  основные положения теории обучения</a:t>
            </a:r>
            <a:br>
              <a:rPr lang="ru-RU" dirty="0" smtClean="0"/>
            </a:br>
            <a:r>
              <a:rPr lang="ru-RU" dirty="0" smtClean="0"/>
              <a:t>Г. средства народной педагогики и современного педагогического процесса.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 smtClean="0"/>
              <a:t>19. Методы обучения - это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А. способы совместной деятельности учителя и учащихся, направленные на решения задач обучения.</a:t>
            </a:r>
            <a:br>
              <a:rPr lang="ru-RU" dirty="0" smtClean="0"/>
            </a:br>
            <a:r>
              <a:rPr lang="ru-RU" dirty="0" smtClean="0"/>
              <a:t>Б. монологическая форма изложения, призвана ретранслировать систему социального опыта.</a:t>
            </a:r>
            <a:br>
              <a:rPr lang="ru-RU" dirty="0" smtClean="0"/>
            </a:br>
            <a:r>
              <a:rPr lang="ru-RU" dirty="0" smtClean="0"/>
              <a:t>В. средство самообучения и </a:t>
            </a:r>
            <a:r>
              <a:rPr lang="ru-RU" dirty="0" err="1" smtClean="0"/>
              <a:t>взаимообучения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Г. пути познания объективной реальности в условиях </a:t>
            </a:r>
            <a:r>
              <a:rPr lang="ru-RU" dirty="0" err="1" smtClean="0"/>
              <a:t>многоаспектного</a:t>
            </a:r>
            <a:r>
              <a:rPr lang="ru-RU" dirty="0" smtClean="0"/>
              <a:t> рассмотрения гносеологических механизмов и познавательной активности учащихся.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/>
              <a:t>20. Педагогические технологии по ведущему фактору развития подразделяются на: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A. биогенные и </a:t>
            </a:r>
            <a:r>
              <a:rPr lang="ru-RU" dirty="0" err="1" smtClean="0"/>
              <a:t>социогенные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Б. биогенные, </a:t>
            </a:r>
            <a:r>
              <a:rPr lang="ru-RU" dirty="0" err="1" smtClean="0"/>
              <a:t>социогенные</a:t>
            </a:r>
            <a:r>
              <a:rPr lang="ru-RU" dirty="0" smtClean="0"/>
              <a:t>, психогенные.</a:t>
            </a:r>
            <a:br>
              <a:rPr lang="ru-RU" dirty="0" smtClean="0"/>
            </a:br>
            <a:r>
              <a:rPr lang="ru-RU" dirty="0" smtClean="0"/>
              <a:t>B. суггестивные, нейролингвистические.</a:t>
            </a:r>
            <a:br>
              <a:rPr lang="ru-RU" dirty="0" smtClean="0"/>
            </a:br>
            <a:r>
              <a:rPr lang="ru-RU" dirty="0" smtClean="0"/>
              <a:t>Г. светские и религиозные.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21. Учебно-воспитательный процесс обусловлен категориями: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А.обучение и воспитание.</a:t>
            </a:r>
            <a:br>
              <a:rPr lang="ru-RU" dirty="0" smtClean="0"/>
            </a:br>
            <a:r>
              <a:rPr lang="ru-RU" dirty="0" smtClean="0"/>
              <a:t>Б. совокупностью категорий педагогической науки.</a:t>
            </a:r>
            <a:br>
              <a:rPr lang="ru-RU" dirty="0" smtClean="0"/>
            </a:br>
            <a:r>
              <a:rPr lang="ru-RU" dirty="0" smtClean="0"/>
              <a:t>В. совокупностью категорий дидактики.</a:t>
            </a:r>
            <a:br>
              <a:rPr lang="ru-RU" dirty="0" smtClean="0"/>
            </a:br>
            <a:r>
              <a:rPr lang="ru-RU" dirty="0" smtClean="0"/>
              <a:t>Г. совокупность категорий психолого-педагогической антропологии.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22. ... обучение - это вид обучения, в основе которого лежит алгоритм в его первоначальном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смысле...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A. программное</a:t>
            </a:r>
            <a:br>
              <a:rPr lang="ru-RU" dirty="0" smtClean="0"/>
            </a:br>
            <a:r>
              <a:rPr lang="ru-RU" dirty="0" smtClean="0"/>
              <a:t>Б.  программированное</a:t>
            </a:r>
            <a:br>
              <a:rPr lang="ru-RU" dirty="0" smtClean="0"/>
            </a:br>
            <a:r>
              <a:rPr lang="ru-RU" dirty="0" smtClean="0"/>
              <a:t>B. компьютерное</a:t>
            </a:r>
            <a:br>
              <a:rPr lang="ru-RU" dirty="0" smtClean="0"/>
            </a:br>
            <a:r>
              <a:rPr lang="ru-RU" dirty="0" smtClean="0"/>
              <a:t>Г. модульное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23. Какое понятие (термин) не является понятием теории обучения?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A. способы умственной деятельности.</a:t>
            </a:r>
            <a:br>
              <a:rPr lang="ru-RU" dirty="0" smtClean="0"/>
            </a:br>
            <a:r>
              <a:rPr lang="ru-RU" dirty="0" smtClean="0"/>
              <a:t>Б. теория поэтапного формирования умственных действий</a:t>
            </a:r>
            <a:r>
              <a:rPr lang="ru-RU" u="sng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B. качество образования.</a:t>
            </a:r>
            <a:br>
              <a:rPr lang="ru-RU" dirty="0" smtClean="0"/>
            </a:br>
            <a:r>
              <a:rPr lang="ru-RU" dirty="0" smtClean="0"/>
              <a:t>Г. </a:t>
            </a:r>
            <a:r>
              <a:rPr lang="ru-RU" dirty="0" err="1" smtClean="0"/>
              <a:t>обученность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24. Принципы обучения - это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A. педагогические условия сотрудничества, сотворчества.</a:t>
            </a:r>
            <a:br>
              <a:rPr lang="ru-RU" dirty="0" smtClean="0"/>
            </a:br>
            <a:r>
              <a:rPr lang="ru-RU" dirty="0" smtClean="0"/>
              <a:t>Б. механизмы реализации личностно-ориентированного обучения.</a:t>
            </a:r>
            <a:br>
              <a:rPr lang="ru-RU" dirty="0" smtClean="0"/>
            </a:br>
            <a:r>
              <a:rPr lang="ru-RU" dirty="0" smtClean="0"/>
              <a:t>B. основные положения какой-либо теории или концепции.</a:t>
            </a:r>
            <a:br>
              <a:rPr lang="ru-RU" dirty="0" smtClean="0"/>
            </a:br>
            <a:r>
              <a:rPr lang="ru-RU" dirty="0" smtClean="0"/>
              <a:t>Г. основные положения, определяющие содержание, организационные формы и методы учебного процесса в соответствии с общими целями и закономерностями.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/>
              <a:t>25. В России впервые сформулировал (а) принципы обучения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A. Крупская Н.К</a:t>
            </a:r>
            <a:br>
              <a:rPr lang="ru-RU" dirty="0" smtClean="0"/>
            </a:br>
            <a:r>
              <a:rPr lang="ru-RU" dirty="0" smtClean="0"/>
              <a:t>Б. Ушинский К.Д.</a:t>
            </a:r>
            <a:br>
              <a:rPr lang="ru-RU" dirty="0" smtClean="0"/>
            </a:br>
            <a:r>
              <a:rPr lang="ru-RU" dirty="0" smtClean="0"/>
              <a:t>B. </a:t>
            </a:r>
            <a:r>
              <a:rPr lang="ru-RU" dirty="0" err="1" smtClean="0"/>
              <a:t>Бабанский</a:t>
            </a:r>
            <a:r>
              <a:rPr lang="ru-RU" dirty="0" smtClean="0"/>
              <a:t> Ю.К.</a:t>
            </a:r>
            <a:br>
              <a:rPr lang="ru-RU" dirty="0" smtClean="0"/>
            </a:br>
            <a:r>
              <a:rPr lang="ru-RU" dirty="0" smtClean="0"/>
              <a:t>Г. Макаренко А.С.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/>
              <a:t>26. Обучение как сотворчество учителя и ученика рассматривали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A.  Коменский Я.А.</a:t>
            </a:r>
            <a:br>
              <a:rPr lang="ru-RU" dirty="0" smtClean="0"/>
            </a:br>
            <a:r>
              <a:rPr lang="ru-RU" dirty="0" smtClean="0"/>
              <a:t>Б. Шаталов В.Ф.</a:t>
            </a:r>
            <a:br>
              <a:rPr lang="ru-RU" dirty="0" smtClean="0"/>
            </a:br>
            <a:r>
              <a:rPr lang="ru-RU" dirty="0" smtClean="0"/>
              <a:t>B. </a:t>
            </a:r>
            <a:r>
              <a:rPr lang="ru-RU" dirty="0" err="1" smtClean="0"/>
              <a:t>Больнов</a:t>
            </a:r>
            <a:r>
              <a:rPr lang="ru-RU" dirty="0" smtClean="0"/>
              <a:t> О.</a:t>
            </a:r>
            <a:br>
              <a:rPr lang="ru-RU" dirty="0" smtClean="0"/>
            </a:br>
            <a:r>
              <a:rPr lang="ru-RU" dirty="0" smtClean="0"/>
              <a:t>Г. Крупская Н.К.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/>
              <a:t>27. Творческий урок и нестандартный урок - это понятия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А. тождественные.</a:t>
            </a:r>
            <a:br>
              <a:rPr lang="ru-RU" dirty="0" smtClean="0"/>
            </a:br>
            <a:r>
              <a:rPr lang="ru-RU" dirty="0" smtClean="0"/>
              <a:t>Б. симметричные.</a:t>
            </a:r>
            <a:br>
              <a:rPr lang="ru-RU" dirty="0" smtClean="0"/>
            </a:br>
            <a:r>
              <a:rPr lang="ru-RU" dirty="0" smtClean="0"/>
              <a:t>В.  имеющие общую основу (пересекающиеся)</a:t>
            </a:r>
            <a:br>
              <a:rPr lang="ru-RU" dirty="0" smtClean="0"/>
            </a:br>
            <a:r>
              <a:rPr lang="ru-RU" dirty="0" smtClean="0"/>
              <a:t>Г. подобные.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28. Что не относится к письменному контролю?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A. тест.</a:t>
            </a:r>
            <a:br>
              <a:rPr lang="ru-RU" dirty="0" smtClean="0"/>
            </a:br>
            <a:r>
              <a:rPr lang="ru-RU" dirty="0" smtClean="0"/>
              <a:t>Б. сообщение.</a:t>
            </a:r>
            <a:br>
              <a:rPr lang="ru-RU" dirty="0" smtClean="0"/>
            </a:br>
            <a:r>
              <a:rPr lang="ru-RU" dirty="0" smtClean="0"/>
              <a:t>B. сочинение.</a:t>
            </a:r>
            <a:br>
              <a:rPr lang="ru-RU" dirty="0" smtClean="0"/>
            </a:br>
            <a:r>
              <a:rPr lang="ru-RU" dirty="0" smtClean="0"/>
              <a:t>Г. изложение.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2.Педагогический процесс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/>
              <a:t>A. линейчат.</a:t>
            </a:r>
            <a:br>
              <a:rPr lang="ru-RU" dirty="0" smtClean="0"/>
            </a:br>
            <a:r>
              <a:rPr lang="ru-RU" dirty="0" smtClean="0"/>
              <a:t>Б</a:t>
            </a:r>
            <a:r>
              <a:rPr lang="ru-RU" b="1" dirty="0" smtClean="0"/>
              <a:t>.  </a:t>
            </a:r>
            <a:r>
              <a:rPr lang="ru-RU" dirty="0" smtClean="0"/>
              <a:t>целостен.</a:t>
            </a:r>
            <a:br>
              <a:rPr lang="ru-RU" dirty="0" smtClean="0"/>
            </a:br>
            <a:r>
              <a:rPr lang="ru-RU" dirty="0" smtClean="0"/>
              <a:t>B. </a:t>
            </a:r>
            <a:r>
              <a:rPr lang="ru-RU" dirty="0" err="1" smtClean="0"/>
              <a:t>эзотеричен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Г. асоциален.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29. К методам контроля не относят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А. устный контроль.</a:t>
            </a:r>
            <a:br>
              <a:rPr lang="ru-RU" dirty="0" smtClean="0"/>
            </a:br>
            <a:r>
              <a:rPr lang="ru-RU" dirty="0" smtClean="0"/>
              <a:t>Б. письменный контроль,</a:t>
            </a:r>
            <a:br>
              <a:rPr lang="ru-RU" dirty="0" smtClean="0"/>
            </a:br>
            <a:r>
              <a:rPr lang="ru-RU" dirty="0" smtClean="0"/>
              <a:t>В. </a:t>
            </a:r>
            <a:r>
              <a:rPr lang="ru-RU" dirty="0" err="1" smtClean="0"/>
              <a:t>взаимооценку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Г. компьютерный контроль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30. Функции обучения и задачи обучения можно подразделить на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A. внутренние и внешние.</a:t>
            </a:r>
            <a:br>
              <a:rPr lang="ru-RU" dirty="0" smtClean="0"/>
            </a:br>
            <a:r>
              <a:rPr lang="ru-RU" dirty="0" smtClean="0"/>
              <a:t>Б. коррекционные, организационные и </a:t>
            </a:r>
            <a:r>
              <a:rPr lang="ru-RU" dirty="0" err="1" smtClean="0"/>
              <a:t>общедидактические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B. организационно-методические и </a:t>
            </a:r>
            <a:r>
              <a:rPr lang="ru-RU" dirty="0" err="1" smtClean="0"/>
              <a:t>гносеолого-смысловые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Г. воспитательные, образовательные и развивающие.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31. Обучение имеет следующие категории: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А. преподавание и </a:t>
            </a:r>
            <a:r>
              <a:rPr lang="ru-RU" dirty="0" err="1" smtClean="0"/>
              <a:t>научение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Б. учение и воспитание.</a:t>
            </a:r>
            <a:br>
              <a:rPr lang="ru-RU" dirty="0" smtClean="0"/>
            </a:br>
            <a:r>
              <a:rPr lang="ru-RU" dirty="0" smtClean="0"/>
              <a:t>В. преподавание и учение.</a:t>
            </a:r>
            <a:br>
              <a:rPr lang="ru-RU" dirty="0" smtClean="0"/>
            </a:br>
            <a:r>
              <a:rPr lang="ru-RU" dirty="0" smtClean="0"/>
              <a:t>Г. социализация и адаптация.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/>
              <a:t>32. К учреждениям среднего профессионального образования не относят: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A. техникумы,</a:t>
            </a:r>
            <a:br>
              <a:rPr lang="ru-RU" dirty="0" smtClean="0"/>
            </a:br>
            <a:r>
              <a:rPr lang="ru-RU" dirty="0" smtClean="0"/>
              <a:t>Б. лицеи.</a:t>
            </a:r>
            <a:br>
              <a:rPr lang="ru-RU" dirty="0" smtClean="0"/>
            </a:br>
            <a:r>
              <a:rPr lang="ru-RU" dirty="0" smtClean="0"/>
              <a:t>B. училища.</a:t>
            </a:r>
            <a:br>
              <a:rPr lang="ru-RU" dirty="0" smtClean="0"/>
            </a:br>
            <a:r>
              <a:rPr lang="ru-RU" dirty="0" smtClean="0"/>
              <a:t>Г. колледжи.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33. Образование - это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A. упорядоченная деятельность педагога по реализации цели обучения.</a:t>
            </a:r>
            <a:br>
              <a:rPr lang="ru-RU" dirty="0" smtClean="0"/>
            </a:br>
            <a:r>
              <a:rPr lang="ru-RU" dirty="0" smtClean="0"/>
              <a:t>Б. предметная поддержка учебного процесса.</a:t>
            </a:r>
            <a:br>
              <a:rPr lang="ru-RU" dirty="0" smtClean="0"/>
            </a:br>
            <a:r>
              <a:rPr lang="ru-RU" dirty="0" smtClean="0"/>
              <a:t>В. система приобретенных в процессе обучения знаний, умений и навыков.</a:t>
            </a:r>
            <a:br>
              <a:rPr lang="ru-RU" dirty="0" smtClean="0"/>
            </a:br>
            <a:r>
              <a:rPr lang="ru-RU" dirty="0" smtClean="0"/>
              <a:t>Г. способ сотрудничества учителя и учащихся.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 smtClean="0"/>
              <a:t>34. Средство обучения - это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А. совокупность идеальных и материальных объектов, которые позволяют решить цели и задачи, поставленные в процессе обучения.</a:t>
            </a:r>
            <a:br>
              <a:rPr lang="ru-RU" dirty="0" smtClean="0"/>
            </a:br>
            <a:r>
              <a:rPr lang="ru-RU" dirty="0" smtClean="0"/>
              <a:t>Б. приемы и методы получения, обобщения и систематизации знаний.</a:t>
            </a:r>
            <a:br>
              <a:rPr lang="ru-RU" dirty="0" smtClean="0"/>
            </a:br>
            <a:r>
              <a:rPr lang="ru-RU" dirty="0" smtClean="0"/>
              <a:t>B. набор педагогического инструментария для решения познавательных задач.</a:t>
            </a:r>
            <a:br>
              <a:rPr lang="ru-RU" dirty="0" smtClean="0"/>
            </a:br>
            <a:r>
              <a:rPr lang="ru-RU" dirty="0" smtClean="0"/>
              <a:t>Г. все предметы материального мира, которые используются для организации занятий.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r>
              <a:rPr lang="ru-RU" sz="1600" b="1" dirty="0" smtClean="0"/>
              <a:t>35. Педагогическая технология - это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A. форма психической активности личности, направленная на познание и преобразование мира и самого человека.</a:t>
            </a:r>
            <a:br>
              <a:rPr lang="ru-RU" sz="1600" dirty="0" smtClean="0"/>
            </a:br>
            <a:r>
              <a:rPr lang="ru-RU" sz="1600" dirty="0" smtClean="0"/>
              <a:t>Б. совокупность средств и методов воспроизведения теоретически обоснованных процессов обучения и воспитания, позволяющих успешно реализовывать поставленные цели.</a:t>
            </a:r>
            <a:br>
              <a:rPr lang="ru-RU" sz="1600" dirty="0" smtClean="0"/>
            </a:br>
            <a:r>
              <a:rPr lang="ru-RU" sz="1600" dirty="0" smtClean="0"/>
              <a:t>B. активное взаимодействие с окружающей действительностью, в ходе которого живое существо выступает как субъект, целенаправленно воздействующий на объект и удовлетворяющий таким образом свои потребности.</a:t>
            </a:r>
            <a:br>
              <a:rPr lang="ru-RU" sz="1600" dirty="0" smtClean="0"/>
            </a:br>
            <a:r>
              <a:rPr lang="ru-RU" sz="1600" dirty="0" smtClean="0"/>
              <a:t>Г. практический метод достижения нравственного самосовершенствования посредством регуляции человеком своих телесных потребностей.</a:t>
            </a:r>
            <a:br>
              <a:rPr lang="ru-RU" sz="1600" dirty="0" smtClean="0"/>
            </a:br>
            <a:endParaRPr lang="ru-RU" sz="16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36. Педагогические технологии по философской основе могут быть: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A. авторитарные и демократические.</a:t>
            </a:r>
            <a:br>
              <a:rPr lang="ru-RU" dirty="0" smtClean="0"/>
            </a:br>
            <a:r>
              <a:rPr lang="ru-RU" dirty="0" smtClean="0"/>
              <a:t>Б. материалистические, идеалистические и дуалистические.</a:t>
            </a:r>
            <a:br>
              <a:rPr lang="ru-RU" dirty="0" smtClean="0"/>
            </a:br>
            <a:r>
              <a:rPr lang="ru-RU" dirty="0" smtClean="0"/>
              <a:t>B. репродуктивные и развивающие.</a:t>
            </a:r>
            <a:br>
              <a:rPr lang="ru-RU" dirty="0" smtClean="0"/>
            </a:br>
            <a:r>
              <a:rPr lang="ru-RU" dirty="0" smtClean="0"/>
              <a:t>Г. классно-урочные и альтернативные.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/>
              <a:t>37. Какое понятие (термин) не является понятием теории обучения?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A. знания</a:t>
            </a:r>
            <a:br>
              <a:rPr lang="ru-RU" dirty="0" smtClean="0"/>
            </a:br>
            <a:r>
              <a:rPr lang="ru-RU" dirty="0" smtClean="0"/>
              <a:t>Б. умения</a:t>
            </a:r>
            <a:br>
              <a:rPr lang="ru-RU" dirty="0" smtClean="0"/>
            </a:br>
            <a:r>
              <a:rPr lang="ru-RU" dirty="0" smtClean="0"/>
              <a:t>B. навыки</a:t>
            </a:r>
            <a:br>
              <a:rPr lang="ru-RU" dirty="0" smtClean="0"/>
            </a:br>
            <a:r>
              <a:rPr lang="ru-RU" dirty="0" smtClean="0"/>
              <a:t>Г. мотивация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 smtClean="0"/>
              <a:t>38. Различают следующие виды образования: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A. неполное среднее, среднее, неполное высшее, высшее.</a:t>
            </a:r>
            <a:br>
              <a:rPr lang="ru-RU" dirty="0" smtClean="0"/>
            </a:br>
            <a:r>
              <a:rPr lang="ru-RU" dirty="0" smtClean="0"/>
              <a:t>Б. дневное, заочное, вечернее, дистанционное.</a:t>
            </a:r>
            <a:br>
              <a:rPr lang="ru-RU" dirty="0" smtClean="0"/>
            </a:br>
            <a:r>
              <a:rPr lang="ru-RU" dirty="0" smtClean="0"/>
              <a:t>B. неполное среднее, среднее, неполное среднее профессиональное, среднее профессиональное,</a:t>
            </a:r>
            <a:br>
              <a:rPr lang="ru-RU" dirty="0" smtClean="0"/>
            </a:br>
            <a:r>
              <a:rPr lang="ru-RU" dirty="0" smtClean="0"/>
              <a:t>неполное высшее, высшее, академическое.</a:t>
            </a:r>
            <a:br>
              <a:rPr lang="ru-RU" dirty="0" smtClean="0"/>
            </a:br>
            <a:r>
              <a:rPr lang="ru-RU" dirty="0" smtClean="0"/>
              <a:t>Г. неполное среднее, среднее, неполное среднее профессиональное, среднее профессиональное, неполное высшее профессиональное, высшее профессиональное.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3.Задачи обучения: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A. воспитательные, образовательные и развивающие.</a:t>
            </a:r>
            <a:br>
              <a:rPr lang="ru-RU" dirty="0" smtClean="0"/>
            </a:br>
            <a:r>
              <a:rPr lang="ru-RU" dirty="0" smtClean="0"/>
              <a:t>Б. коррекционные, организационные и </a:t>
            </a:r>
            <a:r>
              <a:rPr lang="ru-RU" dirty="0" err="1" smtClean="0"/>
              <a:t>общедидактические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B. организационно-методические и </a:t>
            </a:r>
            <a:r>
              <a:rPr lang="ru-RU" dirty="0" err="1" smtClean="0"/>
              <a:t>гносеолого-смысловые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Г. внутренние и внешние.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/>
              <a:t>39. ... - это процесс, в ходе которого готовые знания преподносятся учащимся, с последующим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процессом закрепления, обобщения, систематизации и контроля.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А. суггестивное обучение.</a:t>
            </a:r>
            <a:br>
              <a:rPr lang="ru-RU" dirty="0" smtClean="0"/>
            </a:br>
            <a:r>
              <a:rPr lang="ru-RU" dirty="0" smtClean="0"/>
              <a:t>Б. проблемное обучение.</a:t>
            </a:r>
            <a:br>
              <a:rPr lang="ru-RU" dirty="0" smtClean="0"/>
            </a:br>
            <a:r>
              <a:rPr lang="ru-RU" dirty="0" smtClean="0"/>
              <a:t>В. репродуктивное &amp;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4.Обучение должно носить................................................................... характер.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А. творческий, личностный</a:t>
            </a:r>
            <a:br>
              <a:rPr lang="ru-RU" dirty="0" smtClean="0"/>
            </a:br>
            <a:r>
              <a:rPr lang="ru-RU" dirty="0" smtClean="0"/>
              <a:t>Б. </a:t>
            </a:r>
            <a:r>
              <a:rPr lang="ru-RU" dirty="0" err="1" smtClean="0"/>
              <a:t>циклопоточный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В. индивидуальный</a:t>
            </a:r>
            <a:br>
              <a:rPr lang="ru-RU" dirty="0" smtClean="0"/>
            </a:br>
            <a:r>
              <a:rPr lang="ru-RU" dirty="0" smtClean="0"/>
              <a:t>Г. </a:t>
            </a:r>
            <a:r>
              <a:rPr lang="ru-RU" dirty="0" err="1" smtClean="0"/>
              <a:t>полисубъектный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5.Образование - это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A. результат процесса воспитания.</a:t>
            </a:r>
            <a:br>
              <a:rPr lang="ru-RU" dirty="0" smtClean="0"/>
            </a:br>
            <a:r>
              <a:rPr lang="ru-RU" dirty="0" smtClean="0"/>
              <a:t>Б. результат процессов социализации и адаптации.</a:t>
            </a:r>
            <a:br>
              <a:rPr lang="ru-RU" dirty="0" smtClean="0"/>
            </a:br>
            <a:r>
              <a:rPr lang="ru-RU" dirty="0" smtClean="0"/>
              <a:t>B. механизм </a:t>
            </a:r>
            <a:r>
              <a:rPr lang="ru-RU" dirty="0" err="1" smtClean="0"/>
              <a:t>социокультурной</a:t>
            </a:r>
            <a:r>
              <a:rPr lang="ru-RU" dirty="0" smtClean="0"/>
              <a:t> среды по приобщению к общечеловеческим ценностям.</a:t>
            </a:r>
            <a:br>
              <a:rPr lang="ru-RU" dirty="0" smtClean="0"/>
            </a:br>
            <a:r>
              <a:rPr lang="ru-RU" dirty="0" smtClean="0"/>
              <a:t>Г.  результат получения системы знаний, умений, навыков и рациональных способов умственных действий</a:t>
            </a:r>
            <a:r>
              <a:rPr lang="ru-RU" u="sng" dirty="0" smtClean="0"/>
              <a:t>.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6.К современным моделям организации обучения относят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A. только модели форм организации обучения.</a:t>
            </a:r>
            <a:br>
              <a:rPr lang="ru-RU" dirty="0" smtClean="0"/>
            </a:br>
            <a:r>
              <a:rPr lang="ru-RU" dirty="0" smtClean="0"/>
              <a:t>Б. модели систем принципов, систем методов, форм, видов организации обучения.</a:t>
            </a:r>
            <a:br>
              <a:rPr lang="ru-RU" dirty="0" smtClean="0"/>
            </a:br>
            <a:r>
              <a:rPr lang="ru-RU" dirty="0" smtClean="0"/>
              <a:t>B. модели форм и методов организации обучения.</a:t>
            </a:r>
            <a:br>
              <a:rPr lang="ru-RU" dirty="0" smtClean="0"/>
            </a:br>
            <a:r>
              <a:rPr lang="ru-RU" dirty="0" smtClean="0"/>
              <a:t>Г. модели видов и форм организации обучения.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7. Принципы обучения впервые сформулировал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А. Песталоцци И.Г.</a:t>
            </a:r>
            <a:br>
              <a:rPr lang="ru-RU" dirty="0" smtClean="0"/>
            </a:br>
            <a:r>
              <a:rPr lang="ru-RU" dirty="0" smtClean="0"/>
              <a:t>Б. Коменский Я.А.</a:t>
            </a:r>
            <a:br>
              <a:rPr lang="ru-RU" dirty="0" smtClean="0"/>
            </a:br>
            <a:r>
              <a:rPr lang="ru-RU" dirty="0" smtClean="0"/>
              <a:t>В. Монтень М.</a:t>
            </a:r>
            <a:br>
              <a:rPr lang="ru-RU" dirty="0" smtClean="0"/>
            </a:br>
            <a:r>
              <a:rPr lang="ru-RU" dirty="0" smtClean="0"/>
              <a:t>Г. Ушинский К.Д.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8. Дидактика - это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А. наука об обучении и образовании, их целях, содержании, методах, средствах, организации, достигаемых результатах.</a:t>
            </a:r>
            <a:br>
              <a:rPr lang="ru-RU" dirty="0" smtClean="0"/>
            </a:br>
            <a:r>
              <a:rPr lang="ru-RU" dirty="0" smtClean="0"/>
              <a:t>Б. искусство, «</a:t>
            </a:r>
            <a:r>
              <a:rPr lang="ru-RU" dirty="0" err="1" smtClean="0"/>
              <a:t>детоводческое</a:t>
            </a:r>
            <a:r>
              <a:rPr lang="ru-RU" dirty="0" smtClean="0"/>
              <a:t> мастерство».</a:t>
            </a:r>
            <a:br>
              <a:rPr lang="ru-RU" dirty="0" smtClean="0"/>
            </a:br>
            <a:r>
              <a:rPr lang="ru-RU" dirty="0" smtClean="0"/>
              <a:t>В.упорядоченная деятельность педагога по реализации цели обучения.</a:t>
            </a:r>
            <a:br>
              <a:rPr lang="ru-RU" dirty="0" smtClean="0"/>
            </a:br>
            <a:r>
              <a:rPr lang="ru-RU" dirty="0" smtClean="0"/>
              <a:t>Г. система приобретенных в процессе обучения ЗУН и способов мышления.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158</Words>
  <Application>Microsoft Office PowerPoint</Application>
  <PresentationFormat>Экран (4:3)</PresentationFormat>
  <Paragraphs>87</Paragraphs>
  <Slides>41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</dc:title>
  <dc:creator>Эфендиев Муртаза</dc:creator>
  <cp:lastModifiedBy>муса</cp:lastModifiedBy>
  <cp:revision>21</cp:revision>
  <dcterms:created xsi:type="dcterms:W3CDTF">2010-02-09T18:22:56Z</dcterms:created>
  <dcterms:modified xsi:type="dcterms:W3CDTF">2014-02-19T18:22:52Z</dcterms:modified>
</cp:coreProperties>
</file>