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activeX/activeX15.xml" ContentType="application/vnd.ms-office.activeX+xml"/>
  <Override PartName="/ppt/activeX/activeX26.xml" ContentType="application/vnd.ms-office.activeX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3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7.xml" ContentType="application/vnd.ms-office.activeX+xml"/>
  <Override PartName="/ppt/activeX/activeX18.xml" ContentType="application/vnd.ms-office.activeX+xml"/>
  <Override PartName="/ppt/activeX/activeX27.xml" ContentType="application/vnd.ms-office.activeX+xml"/>
  <Override PartName="/ppt/activeX/activeX36.xml" ContentType="application/vnd.ms-office.activeX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vml" ContentType="application/vnd.openxmlformats-officedocument.vmlDrawing"/>
  <Override PartName="/ppt/activeX/activeX8.xml" ContentType="application/vnd.ms-office.activeX+xml"/>
  <Override PartName="/ppt/activeX/activeX39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activeX/activeX13.xml" ContentType="application/vnd.ms-office.activeX+xml"/>
  <Override PartName="/ppt/activeX/activeX24.xml" ContentType="application/vnd.ms-office.activeX+xml"/>
  <Override PartName="/ppt/activeX/activeX42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8100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8100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_BraggaTitulGr" pitchFamily="82" charset="-52"/>
              </a:rPr>
              <a:t>ПЕДАГОГИКА</a:t>
            </a:r>
          </a:p>
          <a:p>
            <a:r>
              <a:rPr lang="ru-RU" dirty="0" smtClean="0">
                <a:latin typeface="a_BraggaTitulGr" pitchFamily="82" charset="-52"/>
              </a:rPr>
              <a:t>Для</a:t>
            </a:r>
          </a:p>
          <a:p>
            <a:r>
              <a:rPr lang="ru-RU" dirty="0" smtClean="0">
                <a:latin typeface="a_BraggaTitulGr" pitchFamily="82" charset="-52"/>
              </a:rPr>
              <a:t>аттестации</a:t>
            </a:r>
            <a:endParaRPr lang="ru-RU" dirty="0">
              <a:latin typeface="a_BraggaTitulGr" pitchFamily="82" charset="-52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>
              <a:latin typeface="Arthur Gothic" pitchFamily="2" charset="0"/>
            </a:endParaRPr>
          </a:p>
          <a:p>
            <a:r>
              <a:rPr lang="ru-RU" dirty="0" err="1" smtClean="0">
                <a:latin typeface="Arthur Gothic" pitchFamily="2" charset="0"/>
              </a:rPr>
              <a:t>Эфендиев</a:t>
            </a:r>
            <a:r>
              <a:rPr lang="ru-RU" dirty="0" smtClean="0">
                <a:latin typeface="Arthur Gothic" pitchFamily="2" charset="0"/>
              </a:rPr>
              <a:t> Муртаза</a:t>
            </a:r>
            <a:endParaRPr lang="ru-RU" dirty="0">
              <a:latin typeface="Arthur Gothic" pitchFamily="2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2400" dirty="0" smtClean="0">
              <a:latin typeface="a_BraggaTitulGr" pitchFamily="82" charset="-52"/>
            </a:endParaRPr>
          </a:p>
          <a:p>
            <a:r>
              <a:rPr lang="ru-RU" sz="2400" dirty="0" smtClean="0">
                <a:latin typeface="a_BraggaTitulGr" pitchFamily="82" charset="-52"/>
              </a:rPr>
              <a:t>Для учителей</a:t>
            </a:r>
            <a:endParaRPr lang="ru-RU" sz="2400" dirty="0">
              <a:latin typeface="a_BraggaTitulGr" pitchFamily="82" charset="-52"/>
            </a:endParaRPr>
          </a:p>
        </p:txBody>
      </p:sp>
    </p:spTree>
  </p:cSld>
  <p:clrMapOvr>
    <a:masterClrMapping/>
  </p:clrMapOvr>
  <p:transition spd="slow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9. Обучение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упорядочение дидактического процесса по определенным критериям, придание ему необходимой формы с целью наилучшей реализации поставленной цели.</a:t>
            </a:r>
            <a:br>
              <a:rPr lang="ru-RU" dirty="0" smtClean="0"/>
            </a:br>
            <a:r>
              <a:rPr lang="ru-RU" dirty="0" smtClean="0"/>
              <a:t>Б. наука о получении образования,</a:t>
            </a:r>
            <a:br>
              <a:rPr lang="ru-RU" dirty="0" smtClean="0"/>
            </a:br>
            <a:r>
              <a:rPr lang="ru-RU" dirty="0" smtClean="0"/>
              <a:t>В.  упорядоченное взаимодействие педагога с учащимися, направленное на достижение поставленной цели.</a:t>
            </a:r>
            <a:br>
              <a:rPr lang="ru-RU" dirty="0" smtClean="0"/>
            </a:br>
            <a:r>
              <a:rPr lang="ru-RU" dirty="0" smtClean="0"/>
              <a:t>Г. категория философии, психологии и педагогики.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10. Форма организации обучения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</a:t>
            </a:r>
            <a:r>
              <a:rPr lang="ru-RU" dirty="0" err="1" smtClean="0"/>
              <a:t>Тo</a:t>
            </a:r>
            <a:r>
              <a:rPr lang="ru-RU" dirty="0" smtClean="0"/>
              <a:t>, как организуется процесс обучения,</a:t>
            </a:r>
            <a:br>
              <a:rPr lang="ru-RU" dirty="0" smtClean="0"/>
            </a:br>
            <a:r>
              <a:rPr lang="ru-RU" dirty="0" smtClean="0"/>
              <a:t>Б. То, где организуется процесс обучения.</a:t>
            </a:r>
            <a:br>
              <a:rPr lang="ru-RU" dirty="0" smtClean="0"/>
            </a:br>
            <a:r>
              <a:rPr lang="ru-RU" dirty="0" smtClean="0"/>
              <a:t>В. то, зачем организуется процесс обучения.</a:t>
            </a:r>
            <a:br>
              <a:rPr lang="ru-RU" dirty="0" smtClean="0"/>
            </a:br>
            <a:r>
              <a:rPr lang="ru-RU" dirty="0" smtClean="0"/>
              <a:t>Г. то, для кого организуется процесс обучения.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11. Продолжительность стандартного урока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40-45 мин.</a:t>
            </a:r>
            <a:br>
              <a:rPr lang="ru-RU" dirty="0" smtClean="0"/>
            </a:br>
            <a:r>
              <a:rPr lang="ru-RU" dirty="0" smtClean="0"/>
              <a:t>Б. 30 мин.</a:t>
            </a:r>
            <a:br>
              <a:rPr lang="ru-RU" dirty="0" smtClean="0"/>
            </a:br>
            <a:r>
              <a:rPr lang="ru-RU" dirty="0" smtClean="0"/>
              <a:t>В. 90 минут.</a:t>
            </a:r>
            <a:br>
              <a:rPr lang="ru-RU" dirty="0" smtClean="0"/>
            </a:br>
            <a:r>
              <a:rPr lang="ru-RU" dirty="0" smtClean="0"/>
              <a:t>Г. 60 минут.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12. Преподавание и учение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 категории обучения.</a:t>
            </a:r>
            <a:br>
              <a:rPr lang="ru-RU" dirty="0" smtClean="0"/>
            </a:br>
            <a:r>
              <a:rPr lang="ru-RU" dirty="0" smtClean="0"/>
              <a:t>Б. методы обучения.</a:t>
            </a:r>
            <a:br>
              <a:rPr lang="ru-RU" dirty="0" smtClean="0"/>
            </a:br>
            <a:r>
              <a:rPr lang="ru-RU" dirty="0" smtClean="0"/>
              <a:t>В. формы обучения.</a:t>
            </a:r>
            <a:br>
              <a:rPr lang="ru-RU" dirty="0" smtClean="0"/>
            </a:br>
            <a:r>
              <a:rPr lang="ru-RU" dirty="0" smtClean="0"/>
              <a:t>Г. средства обучения.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13. Педагогические технологии подразделяются 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 </a:t>
            </a:r>
            <a:r>
              <a:rPr lang="ru-RU" dirty="0" err="1" smtClean="0"/>
              <a:t>общепредметные</a:t>
            </a:r>
            <a:r>
              <a:rPr lang="ru-RU" dirty="0" smtClean="0"/>
              <a:t>, предметные и модульные.</a:t>
            </a:r>
            <a:br>
              <a:rPr lang="ru-RU" dirty="0" smtClean="0"/>
            </a:br>
            <a:r>
              <a:rPr lang="ru-RU" dirty="0" smtClean="0"/>
              <a:t>Б. </a:t>
            </a:r>
            <a:r>
              <a:rPr lang="ru-RU" dirty="0" err="1" smtClean="0"/>
              <a:t>общепредметные</a:t>
            </a:r>
            <a:r>
              <a:rPr lang="ru-RU" dirty="0" smtClean="0"/>
              <a:t>, предметные, модульные и </a:t>
            </a:r>
            <a:r>
              <a:rPr lang="ru-RU" dirty="0" err="1" smtClean="0"/>
              <a:t>частнометодические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В. </a:t>
            </a:r>
            <a:r>
              <a:rPr lang="ru-RU" dirty="0" err="1" smtClean="0"/>
              <a:t>общепредметные</a:t>
            </a:r>
            <a:r>
              <a:rPr lang="ru-RU" dirty="0" smtClean="0"/>
              <a:t> и предметные.</a:t>
            </a:r>
            <a:br>
              <a:rPr lang="ru-RU" dirty="0" smtClean="0"/>
            </a:br>
            <a:r>
              <a:rPr lang="ru-RU" dirty="0" smtClean="0"/>
              <a:t>Г. предметные и модульные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14. Образование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путь достижения цели и задач обучения.</a:t>
            </a:r>
            <a:br>
              <a:rPr lang="ru-RU" dirty="0" smtClean="0"/>
            </a:br>
            <a:r>
              <a:rPr lang="ru-RU" dirty="0" smtClean="0"/>
              <a:t>Б. система приобретенных в процессе обучения ЗУН и способов мышления.</a:t>
            </a:r>
            <a:br>
              <a:rPr lang="ru-RU" dirty="0" smtClean="0"/>
            </a:br>
            <a:r>
              <a:rPr lang="ru-RU" dirty="0" smtClean="0"/>
              <a:t>B. то, к чему приходит процесс обучения, коечные следствия учебного процесса.</a:t>
            </a:r>
            <a:br>
              <a:rPr lang="ru-RU" dirty="0" smtClean="0"/>
            </a:br>
            <a:r>
              <a:rPr lang="ru-RU" dirty="0" smtClean="0"/>
              <a:t>Г. упорядоченное взаимодействие педагога с учащимися, направленное на достижение поставленной цели.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15. Цель обучения дробится на составляющие - задачи, которые подразделяются 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воспитательные, образовательные и развивающие.</a:t>
            </a:r>
            <a:br>
              <a:rPr lang="ru-RU" dirty="0" smtClean="0"/>
            </a:br>
            <a:r>
              <a:rPr lang="ru-RU" dirty="0" smtClean="0"/>
              <a:t>Б. коррекционные, организационные и </a:t>
            </a:r>
            <a:r>
              <a:rPr lang="ru-RU" dirty="0" err="1" smtClean="0"/>
              <a:t>общедидактические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В. организационно-методические и </a:t>
            </a:r>
            <a:r>
              <a:rPr lang="ru-RU" dirty="0" err="1" smtClean="0"/>
              <a:t>гносеолого-смысловые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Г. внутренние и внешние.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16. Какой из уроков не является уроком контроля знаний умений и навыков?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 компьютерный,</a:t>
            </a:r>
            <a:br>
              <a:rPr lang="ru-RU" dirty="0" smtClean="0"/>
            </a:br>
            <a:r>
              <a:rPr lang="ru-RU" dirty="0" smtClean="0"/>
              <a:t>Б. суггестивный.</a:t>
            </a:r>
            <a:br>
              <a:rPr lang="ru-RU" dirty="0" smtClean="0"/>
            </a:br>
            <a:r>
              <a:rPr lang="ru-RU" dirty="0" smtClean="0"/>
              <a:t>B. сочинение</a:t>
            </a:r>
            <a:br>
              <a:rPr lang="ru-RU" dirty="0" smtClean="0"/>
            </a:br>
            <a:r>
              <a:rPr lang="ru-RU" dirty="0" smtClean="0"/>
              <a:t>Г. лабораторная работа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17. Средства обучения могут быть: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материальные (технические, информационные...), идеальные</a:t>
            </a:r>
            <a:br>
              <a:rPr lang="ru-RU" dirty="0" smtClean="0"/>
            </a:br>
            <a:r>
              <a:rPr lang="ru-RU" dirty="0" smtClean="0"/>
              <a:t>Б. идеальные и реальные.</a:t>
            </a:r>
            <a:br>
              <a:rPr lang="ru-RU" dirty="0" smtClean="0"/>
            </a:br>
            <a:r>
              <a:rPr lang="ru-RU" dirty="0" smtClean="0"/>
              <a:t>В. материальные и идеологические.</a:t>
            </a:r>
            <a:br>
              <a:rPr lang="ru-RU" dirty="0" smtClean="0"/>
            </a:br>
            <a:r>
              <a:rPr lang="ru-RU" dirty="0" smtClean="0"/>
              <a:t>Г. технические и эстетические.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18. Педагогическая технология –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набор операций по конструированию, формированию и контроля знаний, умений, навыков и отношений в соответствии с поставленными целями.</a:t>
            </a:r>
            <a:br>
              <a:rPr lang="ru-RU" dirty="0" smtClean="0"/>
            </a:br>
            <a:r>
              <a:rPr lang="ru-RU" dirty="0" smtClean="0"/>
              <a:t>Б. инструментарий достижения цели обучения.</a:t>
            </a:r>
            <a:br>
              <a:rPr lang="ru-RU" dirty="0" smtClean="0"/>
            </a:br>
            <a:r>
              <a:rPr lang="ru-RU" dirty="0" smtClean="0"/>
              <a:t>В. совокупность положений, раскрывающих содержание какой-либо теории, концепции или категории в системе науки.</a:t>
            </a:r>
            <a:br>
              <a:rPr lang="ru-RU" dirty="0" smtClean="0"/>
            </a:br>
            <a:r>
              <a:rPr lang="ru-RU" dirty="0" smtClean="0"/>
              <a:t>Г. устойчивость результатов, полученных при повторном контроле, а также близких результатов при его проведении разными преподавателями.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1.Принципы обучения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приемы работы по организации процесса обучения.</a:t>
            </a:r>
            <a:br>
              <a:rPr lang="ru-RU" dirty="0" smtClean="0"/>
            </a:br>
            <a:r>
              <a:rPr lang="ru-RU" dirty="0" smtClean="0"/>
              <a:t>Б. тезисы теории и практики обучения и образования, отражающие ключевые моменты в раскрытии</a:t>
            </a:r>
            <a:br>
              <a:rPr lang="ru-RU" dirty="0" smtClean="0"/>
            </a:br>
            <a:r>
              <a:rPr lang="ru-RU" dirty="0" smtClean="0"/>
              <a:t>процессов, явлений, событий.</a:t>
            </a:r>
            <a:br>
              <a:rPr lang="ru-RU" dirty="0" smtClean="0"/>
            </a:br>
            <a:r>
              <a:rPr lang="ru-RU" dirty="0" smtClean="0"/>
              <a:t>В.  основные положения теории обучения</a:t>
            </a:r>
            <a:br>
              <a:rPr lang="ru-RU" dirty="0" smtClean="0"/>
            </a:br>
            <a:r>
              <a:rPr lang="ru-RU" dirty="0" smtClean="0"/>
              <a:t>Г. средства народной педагогики и современного педагогического процесса.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19. Методы обучения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способы совместной деятельности учителя и учащихся, направленные на решения задач обучения.</a:t>
            </a:r>
            <a:br>
              <a:rPr lang="ru-RU" dirty="0" smtClean="0"/>
            </a:br>
            <a:r>
              <a:rPr lang="ru-RU" dirty="0" smtClean="0"/>
              <a:t>Б. монологическая форма изложения, призвана ретранслировать систему социального опыта.</a:t>
            </a:r>
            <a:br>
              <a:rPr lang="ru-RU" dirty="0" smtClean="0"/>
            </a:br>
            <a:r>
              <a:rPr lang="ru-RU" dirty="0" smtClean="0"/>
              <a:t>В. средство самообучения и </a:t>
            </a:r>
            <a:r>
              <a:rPr lang="ru-RU" dirty="0" err="1" smtClean="0"/>
              <a:t>взаимообучения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Г. пути познания объективной реальности в условиях </a:t>
            </a:r>
            <a:r>
              <a:rPr lang="ru-RU" dirty="0" err="1" smtClean="0"/>
              <a:t>многоаспектного</a:t>
            </a:r>
            <a:r>
              <a:rPr lang="ru-RU" dirty="0" smtClean="0"/>
              <a:t> рассмотрения гносеологических механизмов и познавательной активности учащихся.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20. Педагогические технологии по ведущему фактору развития подразделяются 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биогенные и </a:t>
            </a:r>
            <a:r>
              <a:rPr lang="ru-RU" dirty="0" err="1" smtClean="0"/>
              <a:t>социогенные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Б. биогенные, </a:t>
            </a:r>
            <a:r>
              <a:rPr lang="ru-RU" dirty="0" err="1" smtClean="0"/>
              <a:t>социогенные</a:t>
            </a:r>
            <a:r>
              <a:rPr lang="ru-RU" dirty="0" smtClean="0"/>
              <a:t>, психогенные.</a:t>
            </a:r>
            <a:br>
              <a:rPr lang="ru-RU" dirty="0" smtClean="0"/>
            </a:br>
            <a:r>
              <a:rPr lang="ru-RU" dirty="0" smtClean="0"/>
              <a:t>B. суггестивные, нейролингвистические.</a:t>
            </a:r>
            <a:br>
              <a:rPr lang="ru-RU" dirty="0" smtClean="0"/>
            </a:br>
            <a:r>
              <a:rPr lang="ru-RU" dirty="0" smtClean="0"/>
              <a:t>Г. светские и религиозные.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21. Учебно-воспитательный процесс обусловлен категориями: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А.обучение и воспитание.</a:t>
            </a:r>
            <a:br>
              <a:rPr lang="ru-RU" dirty="0" smtClean="0"/>
            </a:br>
            <a:r>
              <a:rPr lang="ru-RU" dirty="0" smtClean="0"/>
              <a:t>Б. совокупностью категорий педагогической науки.</a:t>
            </a:r>
            <a:br>
              <a:rPr lang="ru-RU" dirty="0" smtClean="0"/>
            </a:br>
            <a:r>
              <a:rPr lang="ru-RU" dirty="0" smtClean="0"/>
              <a:t>В. совокупностью категорий дидактики.</a:t>
            </a:r>
            <a:br>
              <a:rPr lang="ru-RU" dirty="0" smtClean="0"/>
            </a:br>
            <a:r>
              <a:rPr lang="ru-RU" dirty="0" smtClean="0"/>
              <a:t>Г. совокупность категорий психолого-педагогической антропологии.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22. ... обучение - это вид обучения, в основе которого лежит алгоритм в его первоначальном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смысле...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программное</a:t>
            </a:r>
            <a:br>
              <a:rPr lang="ru-RU" dirty="0" smtClean="0"/>
            </a:br>
            <a:r>
              <a:rPr lang="ru-RU" dirty="0" smtClean="0"/>
              <a:t>Б.  программированное</a:t>
            </a:r>
            <a:br>
              <a:rPr lang="ru-RU" dirty="0" smtClean="0"/>
            </a:br>
            <a:r>
              <a:rPr lang="ru-RU" dirty="0" smtClean="0"/>
              <a:t>B. компьютерное</a:t>
            </a:r>
            <a:br>
              <a:rPr lang="ru-RU" dirty="0" smtClean="0"/>
            </a:br>
            <a:r>
              <a:rPr lang="ru-RU" dirty="0" smtClean="0"/>
              <a:t>Г. модульное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23. Какое понятие (термин) не является понятием теории обучения?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способы умственной деятельности.</a:t>
            </a:r>
            <a:br>
              <a:rPr lang="ru-RU" dirty="0" smtClean="0"/>
            </a:br>
            <a:r>
              <a:rPr lang="ru-RU" dirty="0" smtClean="0"/>
              <a:t>Б. теория поэтапного формирования умственных действий</a:t>
            </a:r>
            <a:r>
              <a:rPr lang="ru-RU" u="sng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B. качество образования.</a:t>
            </a:r>
            <a:br>
              <a:rPr lang="ru-RU" dirty="0" smtClean="0"/>
            </a:br>
            <a:r>
              <a:rPr lang="ru-RU" dirty="0" smtClean="0"/>
              <a:t>Г. </a:t>
            </a:r>
            <a:r>
              <a:rPr lang="ru-RU" dirty="0" err="1" smtClean="0"/>
              <a:t>обученность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24. Принципы обучения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педагогические условия сотрудничества, сотворчества.</a:t>
            </a:r>
            <a:br>
              <a:rPr lang="ru-RU" dirty="0" smtClean="0"/>
            </a:br>
            <a:r>
              <a:rPr lang="ru-RU" dirty="0" smtClean="0"/>
              <a:t>Б. механизмы реализации личностно-ориентированного обучения.</a:t>
            </a:r>
            <a:br>
              <a:rPr lang="ru-RU" dirty="0" smtClean="0"/>
            </a:br>
            <a:r>
              <a:rPr lang="ru-RU" dirty="0" smtClean="0"/>
              <a:t>B. основные положения какой-либо теории или концепции.</a:t>
            </a:r>
            <a:br>
              <a:rPr lang="ru-RU" dirty="0" smtClean="0"/>
            </a:br>
            <a:r>
              <a:rPr lang="ru-RU" dirty="0" smtClean="0"/>
              <a:t>Г. основные положения, определяющие содержание, организационные формы и методы учебного процесса в соответствии с общими целями и закономерностями.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25. В России впервые сформулировал (а) принципы обучения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Крупская Н.К</a:t>
            </a:r>
            <a:br>
              <a:rPr lang="ru-RU" dirty="0" smtClean="0"/>
            </a:br>
            <a:r>
              <a:rPr lang="ru-RU" dirty="0" smtClean="0"/>
              <a:t>Б. Ушинский К.Д.</a:t>
            </a:r>
            <a:br>
              <a:rPr lang="ru-RU" dirty="0" smtClean="0"/>
            </a:br>
            <a:r>
              <a:rPr lang="ru-RU" dirty="0" smtClean="0"/>
              <a:t>B. </a:t>
            </a:r>
            <a:r>
              <a:rPr lang="ru-RU" dirty="0" err="1" smtClean="0"/>
              <a:t>Бабанский</a:t>
            </a:r>
            <a:r>
              <a:rPr lang="ru-RU" dirty="0" smtClean="0"/>
              <a:t> Ю.К.</a:t>
            </a:r>
            <a:br>
              <a:rPr lang="ru-RU" dirty="0" smtClean="0"/>
            </a:br>
            <a:r>
              <a:rPr lang="ru-RU" dirty="0" smtClean="0"/>
              <a:t>Г. Макаренко А.С.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26. Обучение как сотворчество учителя и ученика рассматривали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  Коменский Я.А.</a:t>
            </a:r>
            <a:br>
              <a:rPr lang="ru-RU" dirty="0" smtClean="0"/>
            </a:br>
            <a:r>
              <a:rPr lang="ru-RU" dirty="0" smtClean="0"/>
              <a:t>Б. Шаталов В.Ф.</a:t>
            </a:r>
            <a:br>
              <a:rPr lang="ru-RU" dirty="0" smtClean="0"/>
            </a:br>
            <a:r>
              <a:rPr lang="ru-RU" dirty="0" smtClean="0"/>
              <a:t>B. </a:t>
            </a:r>
            <a:r>
              <a:rPr lang="ru-RU" dirty="0" err="1" smtClean="0"/>
              <a:t>Больнов</a:t>
            </a:r>
            <a:r>
              <a:rPr lang="ru-RU" dirty="0" smtClean="0"/>
              <a:t> О.</a:t>
            </a:r>
            <a:br>
              <a:rPr lang="ru-RU" dirty="0" smtClean="0"/>
            </a:br>
            <a:r>
              <a:rPr lang="ru-RU" dirty="0" smtClean="0"/>
              <a:t>Г. Крупская Н.К.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27. Творческий урок и нестандартный урок - это понятия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тождественные.</a:t>
            </a:r>
            <a:br>
              <a:rPr lang="ru-RU" dirty="0" smtClean="0"/>
            </a:br>
            <a:r>
              <a:rPr lang="ru-RU" dirty="0" smtClean="0"/>
              <a:t>Б. симметричные.</a:t>
            </a:r>
            <a:br>
              <a:rPr lang="ru-RU" dirty="0" smtClean="0"/>
            </a:br>
            <a:r>
              <a:rPr lang="ru-RU" dirty="0" smtClean="0"/>
              <a:t>В.  имеющие общую основу (пересекающиеся)</a:t>
            </a:r>
            <a:br>
              <a:rPr lang="ru-RU" dirty="0" smtClean="0"/>
            </a:br>
            <a:r>
              <a:rPr lang="ru-RU" dirty="0" smtClean="0"/>
              <a:t>Г. подобные.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28. Что не относится к письменному контролю?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тест.</a:t>
            </a:r>
            <a:br>
              <a:rPr lang="ru-RU" dirty="0" smtClean="0"/>
            </a:br>
            <a:r>
              <a:rPr lang="ru-RU" dirty="0" smtClean="0"/>
              <a:t>Б. сообщение.</a:t>
            </a:r>
            <a:br>
              <a:rPr lang="ru-RU" dirty="0" smtClean="0"/>
            </a:br>
            <a:r>
              <a:rPr lang="ru-RU" dirty="0" smtClean="0"/>
              <a:t>B. сочинение.</a:t>
            </a:r>
            <a:br>
              <a:rPr lang="ru-RU" dirty="0" smtClean="0"/>
            </a:br>
            <a:r>
              <a:rPr lang="ru-RU" dirty="0" smtClean="0"/>
              <a:t>Г. изложение.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2.Педагогический процесс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A. линейчат.</a:t>
            </a:r>
            <a:br>
              <a:rPr lang="ru-RU" dirty="0" smtClean="0"/>
            </a:br>
            <a:r>
              <a:rPr lang="ru-RU" dirty="0" smtClean="0"/>
              <a:t>Б</a:t>
            </a:r>
            <a:r>
              <a:rPr lang="ru-RU" b="1" dirty="0" smtClean="0"/>
              <a:t>.  </a:t>
            </a:r>
            <a:r>
              <a:rPr lang="ru-RU" dirty="0" smtClean="0"/>
              <a:t>целостен.</a:t>
            </a:r>
            <a:br>
              <a:rPr lang="ru-RU" dirty="0" smtClean="0"/>
            </a:br>
            <a:r>
              <a:rPr lang="ru-RU" dirty="0" smtClean="0"/>
              <a:t>B. </a:t>
            </a:r>
            <a:r>
              <a:rPr lang="ru-RU" dirty="0" err="1" smtClean="0"/>
              <a:t>эзотеричен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Г. асоциален.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29. К методам контроля не относят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устный контроль.</a:t>
            </a:r>
            <a:br>
              <a:rPr lang="ru-RU" dirty="0" smtClean="0"/>
            </a:br>
            <a:r>
              <a:rPr lang="ru-RU" dirty="0" smtClean="0"/>
              <a:t>Б. письменный контроль,</a:t>
            </a:r>
            <a:br>
              <a:rPr lang="ru-RU" dirty="0" smtClean="0"/>
            </a:br>
            <a:r>
              <a:rPr lang="ru-RU" dirty="0" smtClean="0"/>
              <a:t>В. </a:t>
            </a:r>
            <a:r>
              <a:rPr lang="ru-RU" dirty="0" err="1" smtClean="0"/>
              <a:t>взаимооценку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Г. компьютерный контроль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30. Функции обучения и задачи обучения можно подразделить 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внутренние и внешние.</a:t>
            </a:r>
            <a:br>
              <a:rPr lang="ru-RU" dirty="0" smtClean="0"/>
            </a:br>
            <a:r>
              <a:rPr lang="ru-RU" dirty="0" smtClean="0"/>
              <a:t>Б. коррекционные, организационные и </a:t>
            </a:r>
            <a:r>
              <a:rPr lang="ru-RU" dirty="0" err="1" smtClean="0"/>
              <a:t>общедидактические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B. организационно-методические и </a:t>
            </a:r>
            <a:r>
              <a:rPr lang="ru-RU" dirty="0" err="1" smtClean="0"/>
              <a:t>гносеолого-смысловые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Г. воспитательные, образовательные и развивающие.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31. Обучение имеет следующие категории: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преподавание и </a:t>
            </a:r>
            <a:r>
              <a:rPr lang="ru-RU" dirty="0" err="1" smtClean="0"/>
              <a:t>научение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Б. учение и воспитание.</a:t>
            </a:r>
            <a:br>
              <a:rPr lang="ru-RU" dirty="0" smtClean="0"/>
            </a:br>
            <a:r>
              <a:rPr lang="ru-RU" dirty="0" smtClean="0"/>
              <a:t>В. преподавание и учение.</a:t>
            </a:r>
            <a:br>
              <a:rPr lang="ru-RU" dirty="0" smtClean="0"/>
            </a:br>
            <a:r>
              <a:rPr lang="ru-RU" dirty="0" smtClean="0"/>
              <a:t>Г. социализация и адаптация.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32. К учреждениям среднего профессионального образования не относят: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 техникумы,</a:t>
            </a:r>
            <a:br>
              <a:rPr lang="ru-RU" dirty="0" smtClean="0"/>
            </a:br>
            <a:r>
              <a:rPr lang="ru-RU" dirty="0" smtClean="0"/>
              <a:t>Б. лицеи.</a:t>
            </a:r>
            <a:br>
              <a:rPr lang="ru-RU" dirty="0" smtClean="0"/>
            </a:br>
            <a:r>
              <a:rPr lang="ru-RU" dirty="0" smtClean="0"/>
              <a:t>B. училища.</a:t>
            </a:r>
            <a:br>
              <a:rPr lang="ru-RU" dirty="0" smtClean="0"/>
            </a:br>
            <a:r>
              <a:rPr lang="ru-RU" dirty="0" smtClean="0"/>
              <a:t>Г. колледжи.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33. Образование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упорядоченная деятельность педагога по реализации цели обучения.</a:t>
            </a:r>
            <a:br>
              <a:rPr lang="ru-RU" dirty="0" smtClean="0"/>
            </a:br>
            <a:r>
              <a:rPr lang="ru-RU" dirty="0" smtClean="0"/>
              <a:t>Б. предметная поддержка учебного процесса.</a:t>
            </a:r>
            <a:br>
              <a:rPr lang="ru-RU" dirty="0" smtClean="0"/>
            </a:br>
            <a:r>
              <a:rPr lang="ru-RU" dirty="0" smtClean="0"/>
              <a:t>В. система приобретенных в процессе обучения знаний, умений и навыков.</a:t>
            </a:r>
            <a:br>
              <a:rPr lang="ru-RU" dirty="0" smtClean="0"/>
            </a:br>
            <a:r>
              <a:rPr lang="ru-RU" dirty="0" smtClean="0"/>
              <a:t>Г. способ сотрудничества учителя и учащихся.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34. Средство обучения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совокупность идеальных и материальных объектов, которые позволяют решить цели и задачи, поставленные в процессе обучения.</a:t>
            </a:r>
            <a:br>
              <a:rPr lang="ru-RU" dirty="0" smtClean="0"/>
            </a:br>
            <a:r>
              <a:rPr lang="ru-RU" dirty="0" smtClean="0"/>
              <a:t>Б. приемы и методы получения, обобщения и систематизации знаний.</a:t>
            </a:r>
            <a:br>
              <a:rPr lang="ru-RU" dirty="0" smtClean="0"/>
            </a:br>
            <a:r>
              <a:rPr lang="ru-RU" dirty="0" smtClean="0"/>
              <a:t>B. набор педагогического инструментария для решения познавательных задач.</a:t>
            </a:r>
            <a:br>
              <a:rPr lang="ru-RU" dirty="0" smtClean="0"/>
            </a:br>
            <a:r>
              <a:rPr lang="ru-RU" dirty="0" smtClean="0"/>
              <a:t>Г. все предметы материального мира, которые используются для организации занятий.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35. Педагогическая технология - это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A. форма психической активности личности, направленная на познание и преобразование мира и самого человека.</a:t>
            </a:r>
            <a:br>
              <a:rPr lang="ru-RU" sz="1600" dirty="0" smtClean="0"/>
            </a:br>
            <a:r>
              <a:rPr lang="ru-RU" sz="1600" dirty="0" smtClean="0"/>
              <a:t>Б. совокупность средств и методов воспроизведения теоретически обоснованных процессов обучения и воспитания, позволяющих успешно реализовывать поставленные цели.</a:t>
            </a:r>
            <a:br>
              <a:rPr lang="ru-RU" sz="1600" dirty="0" smtClean="0"/>
            </a:br>
            <a:r>
              <a:rPr lang="ru-RU" sz="1600" dirty="0" smtClean="0"/>
              <a:t>B. активное взаимодействие с окружающей действительностью, в ходе которого живое существо выступает как субъект, целенаправленно воздействующий на объект и удовлетворяющий таким образом свои потребности.</a:t>
            </a:r>
            <a:br>
              <a:rPr lang="ru-RU" sz="1600" dirty="0" smtClean="0"/>
            </a:br>
            <a:r>
              <a:rPr lang="ru-RU" sz="1600" dirty="0" smtClean="0"/>
              <a:t>Г. практический метод достижения нравственного самосовершенствования посредством регуляции человеком своих телесных потребностей.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36. Педагогические технологии по философской основе могут быть: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авторитарные и демократические.</a:t>
            </a:r>
            <a:br>
              <a:rPr lang="ru-RU" dirty="0" smtClean="0"/>
            </a:br>
            <a:r>
              <a:rPr lang="ru-RU" dirty="0" smtClean="0"/>
              <a:t>Б. материалистические, идеалистические и дуалистические.</a:t>
            </a:r>
            <a:br>
              <a:rPr lang="ru-RU" dirty="0" smtClean="0"/>
            </a:br>
            <a:r>
              <a:rPr lang="ru-RU" dirty="0" smtClean="0"/>
              <a:t>B. репродуктивные и развивающие.</a:t>
            </a:r>
            <a:br>
              <a:rPr lang="ru-RU" dirty="0" smtClean="0"/>
            </a:br>
            <a:r>
              <a:rPr lang="ru-RU" dirty="0" smtClean="0"/>
              <a:t>Г. классно-урочные и альтернативные.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37. Какое понятие (термин) не является понятием теории обучения?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знания</a:t>
            </a:r>
            <a:br>
              <a:rPr lang="ru-RU" dirty="0" smtClean="0"/>
            </a:br>
            <a:r>
              <a:rPr lang="ru-RU" dirty="0" smtClean="0"/>
              <a:t>Б. умения</a:t>
            </a:r>
            <a:br>
              <a:rPr lang="ru-RU" dirty="0" smtClean="0"/>
            </a:br>
            <a:r>
              <a:rPr lang="ru-RU" dirty="0" smtClean="0"/>
              <a:t>B. навыки</a:t>
            </a:r>
            <a:br>
              <a:rPr lang="ru-RU" dirty="0" smtClean="0"/>
            </a:br>
            <a:r>
              <a:rPr lang="ru-RU" dirty="0" smtClean="0"/>
              <a:t>Г. мотивация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38. Различают следующие виды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неполное среднее, среднее, неполное высшее, высшее.</a:t>
            </a:r>
            <a:br>
              <a:rPr lang="ru-RU" dirty="0" smtClean="0"/>
            </a:br>
            <a:r>
              <a:rPr lang="ru-RU" dirty="0" smtClean="0"/>
              <a:t>Б. дневное, заочное, вечернее, дистанционное.</a:t>
            </a:r>
            <a:br>
              <a:rPr lang="ru-RU" dirty="0" smtClean="0"/>
            </a:br>
            <a:r>
              <a:rPr lang="ru-RU" dirty="0" smtClean="0"/>
              <a:t>B. неполное среднее, среднее, неполное среднее профессиональное, среднее профессиональное,</a:t>
            </a:r>
            <a:br>
              <a:rPr lang="ru-RU" dirty="0" smtClean="0"/>
            </a:br>
            <a:r>
              <a:rPr lang="ru-RU" dirty="0" smtClean="0"/>
              <a:t>неполное высшее, высшее, академическое.</a:t>
            </a:r>
            <a:br>
              <a:rPr lang="ru-RU" dirty="0" smtClean="0"/>
            </a:br>
            <a:r>
              <a:rPr lang="ru-RU" dirty="0" smtClean="0"/>
              <a:t>Г. неполное среднее, среднее, неполное среднее профессиональное, среднее профессиональное, неполное высшее профессиональное, высшее профессиональное.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3.Задачи обучения: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 воспитательные, образовательные и развивающие.</a:t>
            </a:r>
            <a:br>
              <a:rPr lang="ru-RU" dirty="0" smtClean="0"/>
            </a:br>
            <a:r>
              <a:rPr lang="ru-RU" dirty="0" smtClean="0"/>
              <a:t>Б. коррекционные, организационные и </a:t>
            </a:r>
            <a:r>
              <a:rPr lang="ru-RU" dirty="0" err="1" smtClean="0"/>
              <a:t>общедидактические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B. организационно-методические и </a:t>
            </a:r>
            <a:r>
              <a:rPr lang="ru-RU" dirty="0" err="1" smtClean="0"/>
              <a:t>гносеолого-смысловые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Г. внутренние и внешние.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39. ... - это процесс, в ходе которого готовые знания преподносятся учащимся, с последующим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процессом закрепления, обобщения, систематизации и контроля.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суггестивное обучение.</a:t>
            </a:r>
            <a:br>
              <a:rPr lang="ru-RU" dirty="0" smtClean="0"/>
            </a:br>
            <a:r>
              <a:rPr lang="ru-RU" dirty="0" smtClean="0"/>
              <a:t>Б. проблемное обучение.</a:t>
            </a:r>
            <a:br>
              <a:rPr lang="ru-RU" dirty="0" smtClean="0"/>
            </a:br>
            <a:r>
              <a:rPr lang="ru-RU" dirty="0" smtClean="0"/>
              <a:t>В. репродуктивное &amp;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4.Обучение должно носить................................................................... характер.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творческий, личностный</a:t>
            </a:r>
            <a:br>
              <a:rPr lang="ru-RU" dirty="0" smtClean="0"/>
            </a:br>
            <a:r>
              <a:rPr lang="ru-RU" dirty="0" smtClean="0"/>
              <a:t>Б. </a:t>
            </a:r>
            <a:r>
              <a:rPr lang="ru-RU" dirty="0" err="1" smtClean="0"/>
              <a:t>циклопоточный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В. индивидуальный</a:t>
            </a:r>
            <a:br>
              <a:rPr lang="ru-RU" dirty="0" smtClean="0"/>
            </a:br>
            <a:r>
              <a:rPr lang="ru-RU" dirty="0" smtClean="0"/>
              <a:t>Г. </a:t>
            </a:r>
            <a:r>
              <a:rPr lang="ru-RU" dirty="0" err="1" smtClean="0"/>
              <a:t>полисубъектный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5.Образование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результат процесса воспитания.</a:t>
            </a:r>
            <a:br>
              <a:rPr lang="ru-RU" dirty="0" smtClean="0"/>
            </a:br>
            <a:r>
              <a:rPr lang="ru-RU" dirty="0" smtClean="0"/>
              <a:t>Б. результат процессов социализации и адаптации.</a:t>
            </a:r>
            <a:br>
              <a:rPr lang="ru-RU" dirty="0" smtClean="0"/>
            </a:br>
            <a:r>
              <a:rPr lang="ru-RU" dirty="0" smtClean="0"/>
              <a:t>B. механизм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 по приобщению к общечеловеческим ценностям.</a:t>
            </a:r>
            <a:br>
              <a:rPr lang="ru-RU" dirty="0" smtClean="0"/>
            </a:br>
            <a:r>
              <a:rPr lang="ru-RU" dirty="0" smtClean="0"/>
              <a:t>Г.  результат получения системы знаний, умений, навыков и рациональных способов умственных действий</a:t>
            </a:r>
            <a:r>
              <a:rPr lang="ru-RU" u="sng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6.К современным моделям организации обучения относят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A. только модели форм организации обучения.</a:t>
            </a:r>
            <a:br>
              <a:rPr lang="ru-RU" dirty="0" smtClean="0"/>
            </a:br>
            <a:r>
              <a:rPr lang="ru-RU" dirty="0" smtClean="0"/>
              <a:t>Б. модели систем принципов, систем методов, форм, видов организации обучения.</a:t>
            </a:r>
            <a:br>
              <a:rPr lang="ru-RU" dirty="0" smtClean="0"/>
            </a:br>
            <a:r>
              <a:rPr lang="ru-RU" dirty="0" smtClean="0"/>
              <a:t>B. модели форм и методов организации обучения.</a:t>
            </a:r>
            <a:br>
              <a:rPr lang="ru-RU" dirty="0" smtClean="0"/>
            </a:br>
            <a:r>
              <a:rPr lang="ru-RU" dirty="0" smtClean="0"/>
              <a:t>Г. модели видов и форм организации обучения.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7. Принципы обучения впервые сформулировал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Песталоцци И.Г.</a:t>
            </a:r>
            <a:br>
              <a:rPr lang="ru-RU" dirty="0" smtClean="0"/>
            </a:br>
            <a:r>
              <a:rPr lang="ru-RU" dirty="0" smtClean="0"/>
              <a:t>Б. Коменский Я.А.</a:t>
            </a:r>
            <a:br>
              <a:rPr lang="ru-RU" dirty="0" smtClean="0"/>
            </a:br>
            <a:r>
              <a:rPr lang="ru-RU" dirty="0" smtClean="0"/>
              <a:t>В. Монтень М.</a:t>
            </a:r>
            <a:br>
              <a:rPr lang="ru-RU" dirty="0" smtClean="0"/>
            </a:br>
            <a:r>
              <a:rPr lang="ru-RU" dirty="0" smtClean="0"/>
              <a:t>Г. Ушинский К.Д.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8. Дидактика - это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 наука об обучении и образовании, их целях, содержании, методах, средствах, организации, достигаемых результатах.</a:t>
            </a:r>
            <a:br>
              <a:rPr lang="ru-RU" dirty="0" smtClean="0"/>
            </a:br>
            <a:r>
              <a:rPr lang="ru-RU" dirty="0" smtClean="0"/>
              <a:t>Б. искусство, «</a:t>
            </a:r>
            <a:r>
              <a:rPr lang="ru-RU" dirty="0" err="1" smtClean="0"/>
              <a:t>детоводческое</a:t>
            </a:r>
            <a:r>
              <a:rPr lang="ru-RU" dirty="0" smtClean="0"/>
              <a:t> мастерство».</a:t>
            </a:r>
            <a:br>
              <a:rPr lang="ru-RU" dirty="0" smtClean="0"/>
            </a:br>
            <a:r>
              <a:rPr lang="ru-RU" dirty="0" smtClean="0"/>
              <a:t>В.упорядоченная деятельность педагога по реализации цели обучения.</a:t>
            </a:r>
            <a:br>
              <a:rPr lang="ru-RU" dirty="0" smtClean="0"/>
            </a:br>
            <a:r>
              <a:rPr lang="ru-RU" dirty="0" smtClean="0"/>
              <a:t>Г. система приобретенных в процессе обучения ЗУН и способов мышления.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158</Words>
  <Application>Microsoft Office PowerPoint</Application>
  <PresentationFormat>Экран (4:3)</PresentationFormat>
  <Paragraphs>87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Эфендиев Муртаза</dc:creator>
  <cp:lastModifiedBy>муса</cp:lastModifiedBy>
  <cp:revision>21</cp:revision>
  <dcterms:created xsi:type="dcterms:W3CDTF">2010-02-09T18:22:56Z</dcterms:created>
  <dcterms:modified xsi:type="dcterms:W3CDTF">2014-02-19T18:22:52Z</dcterms:modified>
</cp:coreProperties>
</file>