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FF3399">
                <a:alpha val="43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79C93-7022-446E-8DAA-AFF9590F7019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BF4C-E9FF-4759-BCBA-D8E1BAF39F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8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12" Type="http://schemas.openxmlformats.org/officeDocument/2006/relationships/slide" Target="slide17.xml"/><Relationship Id="rId17" Type="http://schemas.openxmlformats.org/officeDocument/2006/relationships/slide" Target="slide3.xml"/><Relationship Id="rId2" Type="http://schemas.openxmlformats.org/officeDocument/2006/relationships/slide" Target="slide7.xml"/><Relationship Id="rId16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11" Type="http://schemas.openxmlformats.org/officeDocument/2006/relationships/slide" Target="slide16.xml"/><Relationship Id="rId5" Type="http://schemas.openxmlformats.org/officeDocument/2006/relationships/slide" Target="slide13.xml"/><Relationship Id="rId15" Type="http://schemas.openxmlformats.org/officeDocument/2006/relationships/slide" Target="slide5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Relationship Id="rId1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539517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spc="0" normalizeH="0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ВИКТОРИНА</a:t>
            </a:r>
            <a:endParaRPr kumimoji="0" lang="ru-RU" sz="7200" b="1" i="0" u="none" strike="noStrike" cap="none" spc="0" normalizeH="0" baseline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spc="0" normalizeH="0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по </a:t>
            </a:r>
            <a:r>
              <a:rPr lang="en-U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I</a:t>
            </a:r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7200" b="1" i="0" u="none" strike="noStrike" cap="none" spc="0" normalizeH="0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главе романа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spc="0" normalizeH="0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А. С. Пушкина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spc="0" normalizeH="0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«Евгений Онегин»</a:t>
            </a:r>
            <a:endParaRPr lang="ru-RU" sz="8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400" b="1" dirty="0" smtClean="0">
                <a:solidFill>
                  <a:srgbClr val="92D050"/>
                </a:solidFill>
              </a:rPr>
              <a:t>Что не нравилось Евгению?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Он рыться не имел охоты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В хронологической пыли… (История.)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Не мог он ямба от хорея,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Как мы ни бились, отличить.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92D050"/>
                </a:solidFill>
              </a:rPr>
              <a:t>С чего начинался день Евгения?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С получения записок (приглашений):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«Бывало он еще в постели: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К нему записочки несут…».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571636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92D050"/>
                </a:solidFill>
              </a:rPr>
              <a:t>Какие товары Россия обменивала на предметы роскоши из Лондона и Парижа?</a:t>
            </a:r>
          </a:p>
          <a:p>
            <a:pPr algn="ctr"/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Все, чем для прихоти обильной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Торгует Лондон щепетильный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И по </a:t>
            </a:r>
            <a:r>
              <a:rPr lang="ru-RU" sz="2400" b="1" i="1" dirty="0" err="1" smtClean="0">
                <a:solidFill>
                  <a:srgbClr val="00B0F0"/>
                </a:solidFill>
              </a:rPr>
              <a:t>Балтическим</a:t>
            </a:r>
            <a:r>
              <a:rPr lang="ru-RU" sz="2400" b="1" i="1" dirty="0" smtClean="0">
                <a:solidFill>
                  <a:srgbClr val="00B0F0"/>
                </a:solidFill>
              </a:rPr>
              <a:t> волнам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</a:rPr>
              <a:t>За лес и сало возит нам.</a:t>
            </a:r>
            <a:endParaRPr lang="ru-RU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285884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800" b="1" dirty="0" smtClean="0"/>
          </a:p>
          <a:p>
            <a:pPr lvl="0" algn="ctr"/>
            <a:r>
              <a:rPr lang="ru-RU" sz="2800" b="1" dirty="0" smtClean="0">
                <a:solidFill>
                  <a:srgbClr val="92D050"/>
                </a:solidFill>
              </a:rPr>
              <a:t>Закончите фразу: «Быть можно дельным человеком…»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00B0F0"/>
                </a:solidFill>
              </a:rPr>
              <a:t>И думать о красе ногтей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42876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92D050"/>
                </a:solidFill>
              </a:rPr>
              <a:t>Каких слов, обозначающих одежду, не было в русском языке?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Но панталоны, фрак, жилет,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Всех этих слов на русском нет…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92D050"/>
                </a:solidFill>
              </a:rPr>
              <a:t>В какое время возвращается Евгений с бала?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…А Петербург неугомонный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Уж барабаном пробужден. Ранним утром.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92D050"/>
                </a:solidFill>
              </a:rPr>
              <a:t>Какое печальное известие получил Евгений из деревни?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Но, </a:t>
            </a:r>
            <a:r>
              <a:rPr lang="ru-RU" sz="2800" b="1" i="1" dirty="0" err="1" smtClean="0">
                <a:solidFill>
                  <a:srgbClr val="00B0F0"/>
                </a:solidFill>
              </a:rPr>
              <a:t>прилетя</a:t>
            </a:r>
            <a:r>
              <a:rPr lang="ru-RU" sz="2800" b="1" i="1" dirty="0" smtClean="0">
                <a:solidFill>
                  <a:srgbClr val="00B0F0"/>
                </a:solidFill>
              </a:rPr>
              <a:t> в деревню дяди,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  	Его нашел уж на столе,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           Как  дань готовую земле.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92D050"/>
                </a:solidFill>
              </a:rPr>
              <a:t>Сколько дней в деревне Евгений не томился скукой?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«Два дня ему казались новы…».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rgbClr val="92D050"/>
                </a:solidFill>
              </a:rPr>
              <a:t>Назовите известного балетмейстера, который надоел Онегину?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00B0F0"/>
                </a:solidFill>
              </a:rPr>
              <a:t>Балеты долго я терпел,</a:t>
            </a:r>
            <a:endParaRPr lang="ru-RU" sz="32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00B0F0"/>
                </a:solidFill>
              </a:rPr>
              <a:t>Но и </a:t>
            </a:r>
            <a:r>
              <a:rPr lang="ru-RU" sz="3200" b="1" i="1" dirty="0" err="1" smtClean="0">
                <a:solidFill>
                  <a:srgbClr val="00B0F0"/>
                </a:solidFill>
              </a:rPr>
              <a:t>Дидло</a:t>
            </a:r>
            <a:r>
              <a:rPr lang="ru-RU" sz="3200" b="1" i="1" dirty="0" smtClean="0">
                <a:solidFill>
                  <a:srgbClr val="00B0F0"/>
                </a:solidFill>
              </a:rPr>
              <a:t> мне надоел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8001024" y="6072206"/>
            <a:ext cx="928694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cuments and Settings\муртаза\Мои документы\Downloads\quote-2018-10-27-15406352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643998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апля 3">
            <a:hlinkClick r:id="rId2" action="ppaction://hlinksldjump"/>
          </p:cNvPr>
          <p:cNvSpPr/>
          <p:nvPr/>
        </p:nvSpPr>
        <p:spPr>
          <a:xfrm>
            <a:off x="785786" y="2024053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5</a:t>
            </a:r>
            <a:endParaRPr lang="ru-RU" sz="6000" b="1" dirty="0"/>
          </a:p>
        </p:txBody>
      </p:sp>
      <p:sp>
        <p:nvSpPr>
          <p:cNvPr id="9" name="Капля 8">
            <a:hlinkClick r:id="rId3" action="ppaction://hlinksldjump"/>
          </p:cNvPr>
          <p:cNvSpPr/>
          <p:nvPr/>
        </p:nvSpPr>
        <p:spPr>
          <a:xfrm>
            <a:off x="2762237" y="2024053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6</a:t>
            </a:r>
            <a:endParaRPr lang="ru-RU" sz="6000" b="1" dirty="0"/>
          </a:p>
        </p:txBody>
      </p:sp>
      <p:sp>
        <p:nvSpPr>
          <p:cNvPr id="11" name="Капля 10">
            <a:hlinkClick r:id="rId4" action="ppaction://hlinksldjump"/>
          </p:cNvPr>
          <p:cNvSpPr/>
          <p:nvPr/>
        </p:nvSpPr>
        <p:spPr>
          <a:xfrm>
            <a:off x="4738688" y="200024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7</a:t>
            </a:r>
            <a:endParaRPr lang="ru-RU" sz="6000" b="1" dirty="0"/>
          </a:p>
        </p:txBody>
      </p:sp>
      <p:sp>
        <p:nvSpPr>
          <p:cNvPr id="12" name="Капля 11">
            <a:hlinkClick r:id="rId5" action="ppaction://hlinksldjump"/>
          </p:cNvPr>
          <p:cNvSpPr/>
          <p:nvPr/>
        </p:nvSpPr>
        <p:spPr>
          <a:xfrm>
            <a:off x="4762502" y="342900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11</a:t>
            </a:r>
            <a:endParaRPr lang="ru-RU" sz="6000" b="1" dirty="0"/>
          </a:p>
        </p:txBody>
      </p:sp>
      <p:sp>
        <p:nvSpPr>
          <p:cNvPr id="13" name="Капля 12">
            <a:hlinkClick r:id="rId6" action="ppaction://hlinksldjump"/>
          </p:cNvPr>
          <p:cNvSpPr/>
          <p:nvPr/>
        </p:nvSpPr>
        <p:spPr>
          <a:xfrm>
            <a:off x="2809863" y="3476626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10</a:t>
            </a:r>
            <a:endParaRPr lang="ru-RU" sz="6000" b="1" dirty="0"/>
          </a:p>
        </p:txBody>
      </p:sp>
      <p:sp>
        <p:nvSpPr>
          <p:cNvPr id="14" name="Капля 13">
            <a:hlinkClick r:id="rId7" action="ppaction://hlinksldjump"/>
          </p:cNvPr>
          <p:cNvSpPr/>
          <p:nvPr/>
        </p:nvSpPr>
        <p:spPr>
          <a:xfrm>
            <a:off x="857224" y="3476626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9</a:t>
            </a:r>
            <a:endParaRPr lang="ru-RU" sz="6000" b="1" dirty="0"/>
          </a:p>
        </p:txBody>
      </p:sp>
      <p:sp>
        <p:nvSpPr>
          <p:cNvPr id="16" name="Капля 15">
            <a:hlinkClick r:id="rId8" action="ppaction://hlinksldjump"/>
          </p:cNvPr>
          <p:cNvSpPr/>
          <p:nvPr/>
        </p:nvSpPr>
        <p:spPr>
          <a:xfrm>
            <a:off x="6715140" y="200024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8</a:t>
            </a:r>
            <a:endParaRPr lang="ru-RU" sz="6000" b="1" dirty="0"/>
          </a:p>
        </p:txBody>
      </p:sp>
      <p:sp>
        <p:nvSpPr>
          <p:cNvPr id="17" name="Капля 16">
            <a:hlinkClick r:id="rId9" action="ppaction://hlinksldjump"/>
          </p:cNvPr>
          <p:cNvSpPr/>
          <p:nvPr/>
        </p:nvSpPr>
        <p:spPr>
          <a:xfrm>
            <a:off x="6715140" y="342900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12</a:t>
            </a:r>
            <a:endParaRPr lang="ru-RU" sz="6000" b="1" dirty="0"/>
          </a:p>
        </p:txBody>
      </p:sp>
      <p:sp>
        <p:nvSpPr>
          <p:cNvPr id="18" name="Капля 17">
            <a:hlinkClick r:id="rId10" action="ppaction://hlinksldjump"/>
          </p:cNvPr>
          <p:cNvSpPr/>
          <p:nvPr/>
        </p:nvSpPr>
        <p:spPr>
          <a:xfrm>
            <a:off x="857224" y="4929198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13</a:t>
            </a:r>
            <a:endParaRPr lang="ru-RU" sz="6000" b="1" dirty="0"/>
          </a:p>
        </p:txBody>
      </p:sp>
      <p:sp>
        <p:nvSpPr>
          <p:cNvPr id="19" name="Капля 18">
            <a:hlinkClick r:id="rId11" action="ppaction://hlinksldjump"/>
          </p:cNvPr>
          <p:cNvSpPr/>
          <p:nvPr/>
        </p:nvSpPr>
        <p:spPr>
          <a:xfrm>
            <a:off x="2809863" y="4929198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14</a:t>
            </a:r>
            <a:endParaRPr lang="ru-RU" sz="6000" b="1" dirty="0"/>
          </a:p>
        </p:txBody>
      </p:sp>
      <p:sp>
        <p:nvSpPr>
          <p:cNvPr id="20" name="Капля 19">
            <a:hlinkClick r:id="rId12" action="ppaction://hlinksldjump"/>
          </p:cNvPr>
          <p:cNvSpPr/>
          <p:nvPr/>
        </p:nvSpPr>
        <p:spPr>
          <a:xfrm>
            <a:off x="4762502" y="485776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15</a:t>
            </a:r>
            <a:endParaRPr lang="ru-RU" sz="6000" b="1" dirty="0"/>
          </a:p>
        </p:txBody>
      </p:sp>
      <p:sp>
        <p:nvSpPr>
          <p:cNvPr id="21" name="Капля 20">
            <a:hlinkClick r:id="rId13" action="ppaction://hlinksldjump"/>
          </p:cNvPr>
          <p:cNvSpPr/>
          <p:nvPr/>
        </p:nvSpPr>
        <p:spPr>
          <a:xfrm>
            <a:off x="6715140" y="485776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16</a:t>
            </a:r>
            <a:endParaRPr lang="ru-RU" sz="6000" b="1" dirty="0"/>
          </a:p>
        </p:txBody>
      </p:sp>
      <p:sp>
        <p:nvSpPr>
          <p:cNvPr id="2" name="Капля 1">
            <a:hlinkClick r:id="rId14" action="ppaction://hlinksldjump"/>
          </p:cNvPr>
          <p:cNvSpPr/>
          <p:nvPr/>
        </p:nvSpPr>
        <p:spPr>
          <a:xfrm>
            <a:off x="2714612" y="57148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2</a:t>
            </a:r>
            <a:endParaRPr lang="ru-RU" sz="6000" b="1" dirty="0"/>
          </a:p>
        </p:txBody>
      </p:sp>
      <p:sp>
        <p:nvSpPr>
          <p:cNvPr id="10" name="Капля 9">
            <a:hlinkClick r:id="rId15" action="ppaction://hlinksldjump"/>
          </p:cNvPr>
          <p:cNvSpPr/>
          <p:nvPr/>
        </p:nvSpPr>
        <p:spPr>
          <a:xfrm>
            <a:off x="4714876" y="57148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3</a:t>
            </a:r>
            <a:endParaRPr lang="ru-RU" sz="6000" b="1" dirty="0"/>
          </a:p>
        </p:txBody>
      </p:sp>
      <p:sp>
        <p:nvSpPr>
          <p:cNvPr id="15" name="Капля 14">
            <a:hlinkClick r:id="rId16" action="ppaction://hlinksldjump"/>
          </p:cNvPr>
          <p:cNvSpPr/>
          <p:nvPr/>
        </p:nvSpPr>
        <p:spPr>
          <a:xfrm>
            <a:off x="6715140" y="57148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4</a:t>
            </a:r>
            <a:endParaRPr lang="ru-RU" sz="6000" b="1" dirty="0"/>
          </a:p>
        </p:txBody>
      </p:sp>
      <p:sp>
        <p:nvSpPr>
          <p:cNvPr id="22" name="Капля 21">
            <a:hlinkClick r:id="rId17" action="ppaction://hlinksldjump"/>
          </p:cNvPr>
          <p:cNvSpPr/>
          <p:nvPr/>
        </p:nvSpPr>
        <p:spPr>
          <a:xfrm>
            <a:off x="714348" y="571480"/>
            <a:ext cx="1643074" cy="1071570"/>
          </a:xfrm>
          <a:prstGeom prst="teardrop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1</a:t>
            </a:r>
            <a:endParaRPr lang="ru-RU" sz="6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92D050"/>
                </a:solidFill>
              </a:rPr>
              <a:t>Назовите эпиграф к </a:t>
            </a:r>
            <a:r>
              <a:rPr lang="en-US" sz="4000" b="1" dirty="0" smtClean="0">
                <a:solidFill>
                  <a:srgbClr val="92D050"/>
                </a:solidFill>
              </a:rPr>
              <a:t>I</a:t>
            </a:r>
            <a:r>
              <a:rPr lang="ru-RU" sz="4000" b="1" dirty="0" smtClean="0">
                <a:solidFill>
                  <a:srgbClr val="92D050"/>
                </a:solidFill>
              </a:rPr>
              <a:t> главе</a:t>
            </a:r>
            <a:endParaRPr lang="ru-RU" sz="4000" b="1" dirty="0">
              <a:solidFill>
                <a:srgbClr val="92D050"/>
              </a:solidFill>
            </a:endParaRPr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i="1" dirty="0" smtClean="0">
                <a:solidFill>
                  <a:srgbClr val="0070C0"/>
                </a:solidFill>
              </a:rPr>
              <a:t>«И жить торопится и чувствовать спешит».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400" b="1" dirty="0" smtClean="0">
                <a:solidFill>
                  <a:srgbClr val="92D050"/>
                </a:solidFill>
              </a:rPr>
              <a:t>Кто автор этих строк?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F0"/>
                </a:solidFill>
              </a:rPr>
              <a:t>Поэт Вяземский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92D050"/>
                </a:solidFill>
              </a:rPr>
              <a:t>Кто произносит первые слова в </a:t>
            </a:r>
            <a:r>
              <a:rPr lang="en-US" sz="3200" b="1" dirty="0" smtClean="0">
                <a:solidFill>
                  <a:srgbClr val="92D050"/>
                </a:solidFill>
              </a:rPr>
              <a:t>I</a:t>
            </a:r>
            <a:r>
              <a:rPr lang="ru-RU" sz="3200" b="1" dirty="0" smtClean="0">
                <a:solidFill>
                  <a:srgbClr val="92D050"/>
                </a:solidFill>
              </a:rPr>
              <a:t> главе?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i="1" dirty="0" smtClean="0">
                <a:solidFill>
                  <a:srgbClr val="00B0F0"/>
                </a:solidFill>
              </a:rPr>
              <a:t>Евгений Онегин:</a:t>
            </a:r>
          </a:p>
          <a:p>
            <a:pPr lvl="0" algn="ctr"/>
            <a:r>
              <a:rPr lang="ru-RU" sz="2400" b="1" i="1" dirty="0" smtClean="0">
                <a:solidFill>
                  <a:srgbClr val="00B0F0"/>
                </a:solidFill>
              </a:rPr>
              <a:t> «Мой дядя самых честных правил…».</a:t>
            </a:r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800" b="1" dirty="0" smtClean="0">
                <a:solidFill>
                  <a:srgbClr val="92D050"/>
                </a:solidFill>
              </a:rPr>
              <a:t>Где родился Евгений?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00B0F0"/>
                </a:solidFill>
              </a:rPr>
              <a:t>«Родился на брегах Невы…», в Петербурге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rgbClr val="92D050"/>
                </a:solidFill>
              </a:rPr>
              <a:t>Почему «север вреден» для Пушкина?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«Там некогда гулял и я, но вреден север для меня»; </a:t>
            </a: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сослали на юг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92D050"/>
                </a:solidFill>
              </a:rPr>
              <a:t>Как воспитывали Онегина?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«Сперва </a:t>
            </a:r>
            <a:r>
              <a:rPr lang="en-US" sz="2800" b="1" i="1" dirty="0" smtClean="0">
                <a:solidFill>
                  <a:srgbClr val="00B0F0"/>
                </a:solidFill>
              </a:rPr>
              <a:t>Madame</a:t>
            </a:r>
            <a:r>
              <a:rPr lang="ru-RU" sz="2800" b="1" i="1" dirty="0" smtClean="0">
                <a:solidFill>
                  <a:srgbClr val="00B0F0"/>
                </a:solidFill>
              </a:rPr>
              <a:t> за ним ходила</a:t>
            </a:r>
            <a:endParaRPr lang="ru-RU" sz="28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          Потом </a:t>
            </a:r>
            <a:r>
              <a:rPr lang="en-US" sz="2800" b="1" i="1" dirty="0" smtClean="0">
                <a:solidFill>
                  <a:srgbClr val="00B0F0"/>
                </a:solidFill>
              </a:rPr>
              <a:t>Monsieur</a:t>
            </a:r>
            <a:r>
              <a:rPr lang="ru-RU" sz="2800" b="1" i="1" dirty="0" smtClean="0">
                <a:solidFill>
                  <a:srgbClr val="00B0F0"/>
                </a:solidFill>
              </a:rPr>
              <a:t> ее сменил…».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428604"/>
            <a:ext cx="8286808" cy="1071570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rgbClr val="92D050"/>
                </a:solidFill>
              </a:rPr>
              <a:t>Куда водили гулять Евгения в детстве?</a:t>
            </a:r>
          </a:p>
          <a:p>
            <a:pPr algn="ctr"/>
            <a:endParaRPr lang="ru-RU" dirty="0"/>
          </a:p>
        </p:txBody>
      </p:sp>
      <p:sp>
        <p:nvSpPr>
          <p:cNvPr id="3" name="Блок-схема: дисплей 2"/>
          <p:cNvSpPr/>
          <p:nvPr/>
        </p:nvSpPr>
        <p:spPr>
          <a:xfrm>
            <a:off x="3214678" y="5643578"/>
            <a:ext cx="3000396" cy="785818"/>
          </a:xfrm>
          <a:prstGeom prst="flowChartDisplay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2714620"/>
            <a:ext cx="7715304" cy="1785950"/>
          </a:xfrm>
          <a:prstGeom prst="flowChartConnector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000" b="1" i="1" dirty="0" smtClean="0">
                <a:solidFill>
                  <a:srgbClr val="00B0F0"/>
                </a:solidFill>
              </a:rPr>
              <a:t>«</a:t>
            </a:r>
            <a:r>
              <a:rPr lang="ru-RU" sz="3600" b="1" i="1" dirty="0" smtClean="0">
                <a:solidFill>
                  <a:srgbClr val="00B0F0"/>
                </a:solidFill>
              </a:rPr>
              <a:t>В Летний сад гулять водил».</a:t>
            </a:r>
            <a:endParaRPr lang="ru-RU" b="1" dirty="0" smtClean="0">
              <a:solidFill>
                <a:srgbClr val="00B0F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6000768"/>
            <a:ext cx="642942" cy="428628"/>
          </a:xfrm>
          <a:prstGeom prst="actionButtonHom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331</Words>
  <Application>Microsoft Office PowerPoint</Application>
  <PresentationFormat>Экран (4:3)</PresentationFormat>
  <Paragraphs>70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муртаза2018</dc:creator>
  <cp:lastModifiedBy>муртаза</cp:lastModifiedBy>
  <cp:revision>14</cp:revision>
  <dcterms:created xsi:type="dcterms:W3CDTF">2018-10-25T13:23:55Z</dcterms:created>
  <dcterms:modified xsi:type="dcterms:W3CDTF">2018-10-27T09:15:35Z</dcterms:modified>
</cp:coreProperties>
</file>