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82" r:id="rId17"/>
    <p:sldId id="272" r:id="rId18"/>
    <p:sldId id="273" r:id="rId19"/>
    <p:sldId id="274" r:id="rId20"/>
    <p:sldId id="275" r:id="rId21"/>
    <p:sldId id="277" r:id="rId22"/>
    <p:sldId id="276" r:id="rId23"/>
    <p:sldId id="278" r:id="rId24"/>
    <p:sldId id="279" r:id="rId25"/>
    <p:sldId id="280" r:id="rId26"/>
    <p:sldId id="281" r:id="rId27"/>
    <p:sldId id="283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20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17137-6047-4DE0-B5D4-F154C930223A}" type="datetimeFigureOut">
              <a:rPr lang="ru-RU" smtClean="0"/>
              <a:pPr/>
              <a:t>13.09.2015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1C0FD-6088-4831-9D7E-1483C31741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20000">
    <p:pull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17137-6047-4DE0-B5D4-F154C930223A}" type="datetimeFigureOut">
              <a:rPr lang="ru-RU" smtClean="0"/>
              <a:pPr/>
              <a:t>13.09.2015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1C0FD-6088-4831-9D7E-1483C31741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20000">
    <p:pull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17137-6047-4DE0-B5D4-F154C930223A}" type="datetimeFigureOut">
              <a:rPr lang="ru-RU" smtClean="0"/>
              <a:pPr/>
              <a:t>13.09.2015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1C0FD-6088-4831-9D7E-1483C31741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20000">
    <p:pull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17137-6047-4DE0-B5D4-F154C930223A}" type="datetimeFigureOut">
              <a:rPr lang="ru-RU" smtClean="0"/>
              <a:pPr/>
              <a:t>13.09.2015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1C0FD-6088-4831-9D7E-1483C31741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20000">
    <p:pull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17137-6047-4DE0-B5D4-F154C930223A}" type="datetimeFigureOut">
              <a:rPr lang="ru-RU" smtClean="0"/>
              <a:pPr/>
              <a:t>13.09.2015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1C0FD-6088-4831-9D7E-1483C31741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20000">
    <p:pull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17137-6047-4DE0-B5D4-F154C930223A}" type="datetimeFigureOut">
              <a:rPr lang="ru-RU" smtClean="0"/>
              <a:pPr/>
              <a:t>13.09.2015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1C0FD-6088-4831-9D7E-1483C31741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20000">
    <p:pull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17137-6047-4DE0-B5D4-F154C930223A}" type="datetimeFigureOut">
              <a:rPr lang="ru-RU" smtClean="0"/>
              <a:pPr/>
              <a:t>13.09.2015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1C0FD-6088-4831-9D7E-1483C31741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20000">
    <p:pull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17137-6047-4DE0-B5D4-F154C930223A}" type="datetimeFigureOut">
              <a:rPr lang="ru-RU" smtClean="0"/>
              <a:pPr/>
              <a:t>13.09.2015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1C0FD-6088-4831-9D7E-1483C31741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20000">
    <p:pull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17137-6047-4DE0-B5D4-F154C930223A}" type="datetimeFigureOut">
              <a:rPr lang="ru-RU" smtClean="0"/>
              <a:pPr/>
              <a:t>13.09.2015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1C0FD-6088-4831-9D7E-1483C31741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20000">
    <p:pull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17137-6047-4DE0-B5D4-F154C930223A}" type="datetimeFigureOut">
              <a:rPr lang="ru-RU" smtClean="0"/>
              <a:pPr/>
              <a:t>13.09.2015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1C0FD-6088-4831-9D7E-1483C31741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20000">
    <p:pull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17137-6047-4DE0-B5D4-F154C930223A}" type="datetimeFigureOut">
              <a:rPr lang="ru-RU" smtClean="0"/>
              <a:pPr/>
              <a:t>13.09.2015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1C0FD-6088-4831-9D7E-1483C31741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20000">
    <p:pull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217137-6047-4DE0-B5D4-F154C930223A}" type="datetimeFigureOut">
              <a:rPr lang="ru-RU" smtClean="0"/>
              <a:pPr/>
              <a:t>13.09.2015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21C0FD-6088-4831-9D7E-1483C317417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 advClick="0" advTm="20000">
    <p:pull dir="r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0800000">
            <a:off x="428596" y="285728"/>
            <a:ext cx="8215370" cy="628654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571604" y="1214422"/>
            <a:ext cx="607223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>
                <a:solidFill>
                  <a:srgbClr val="FF0000"/>
                </a:solidFill>
                <a:latin typeface="a_BremenCmObl" pitchFamily="82" charset="-52"/>
              </a:rPr>
              <a:t>170-летию            </a:t>
            </a:r>
          </a:p>
          <a:p>
            <a:r>
              <a:rPr lang="ru-RU" sz="6000" dirty="0">
                <a:solidFill>
                  <a:srgbClr val="FF0000"/>
                </a:solidFill>
                <a:latin typeface="a_BremenCmObl" pitchFamily="82" charset="-52"/>
              </a:rPr>
              <a:t> </a:t>
            </a:r>
            <a:r>
              <a:rPr lang="ru-RU" sz="6000" dirty="0" smtClean="0">
                <a:solidFill>
                  <a:srgbClr val="FF0000"/>
                </a:solidFill>
                <a:latin typeface="a_BremenCmObl" pitchFamily="82" charset="-52"/>
              </a:rPr>
              <a:t>   Али-  </a:t>
            </a:r>
          </a:p>
          <a:p>
            <a:r>
              <a:rPr lang="ru-RU" sz="6000" dirty="0">
                <a:solidFill>
                  <a:srgbClr val="FF0000"/>
                </a:solidFill>
                <a:latin typeface="a_BremenCmObl" pitchFamily="82" charset="-52"/>
              </a:rPr>
              <a:t> </a:t>
            </a:r>
            <a:r>
              <a:rPr lang="ru-RU" sz="6000" dirty="0" smtClean="0">
                <a:solidFill>
                  <a:srgbClr val="FF0000"/>
                </a:solidFill>
                <a:latin typeface="a_BremenCmObl" pitchFamily="82" charset="-52"/>
              </a:rPr>
              <a:t> </a:t>
            </a:r>
            <a:r>
              <a:rPr lang="ru-RU" sz="6000" dirty="0" err="1" smtClean="0">
                <a:solidFill>
                  <a:srgbClr val="FF0000"/>
                </a:solidFill>
                <a:latin typeface="a_BremenCmObl" pitchFamily="82" charset="-52"/>
              </a:rPr>
              <a:t>гаджи</a:t>
            </a:r>
            <a:r>
              <a:rPr lang="ru-RU" sz="6000" dirty="0" smtClean="0">
                <a:solidFill>
                  <a:srgbClr val="FF0000"/>
                </a:solidFill>
                <a:latin typeface="a_BremenCmObl" pitchFamily="82" charset="-52"/>
              </a:rPr>
              <a:t> </a:t>
            </a:r>
          </a:p>
          <a:p>
            <a:r>
              <a:rPr lang="ru-RU" sz="6000" dirty="0">
                <a:solidFill>
                  <a:srgbClr val="FF0000"/>
                </a:solidFill>
                <a:latin typeface="a_BremenCmObl" pitchFamily="82" charset="-52"/>
              </a:rPr>
              <a:t> </a:t>
            </a:r>
            <a:r>
              <a:rPr lang="ru-RU" sz="6000" dirty="0" smtClean="0">
                <a:solidFill>
                  <a:srgbClr val="FF0000"/>
                </a:solidFill>
                <a:latin typeface="a_BremenCmObl" pitchFamily="82" charset="-52"/>
              </a:rPr>
              <a:t>из ИНХО</a:t>
            </a:r>
            <a:endParaRPr lang="ru-RU" sz="6000" dirty="0">
              <a:solidFill>
                <a:srgbClr val="FF0000"/>
              </a:solidFill>
              <a:latin typeface="a_BremenCmObl" pitchFamily="82" charset="-52"/>
            </a:endParaRPr>
          </a:p>
        </p:txBody>
      </p:sp>
    </p:spTree>
  </p:cSld>
  <p:clrMapOvr>
    <a:masterClrMapping/>
  </p:clrMapOvr>
  <p:transition spd="med" advClick="0" advTm="20000">
    <p:pull dir="r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285728"/>
            <a:ext cx="8429684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a_GroticRoughObl" pitchFamily="34" charset="-52"/>
              </a:rPr>
              <a:t>В Год литературы в Дагестане отмечается 170-летие со дня рождения выдающегося классика дагестанской литературы </a:t>
            </a:r>
            <a:r>
              <a:rPr lang="ru-RU" sz="2800" b="1" dirty="0" err="1">
                <a:latin typeface="a_GroticRoughObl" pitchFamily="34" charset="-52"/>
              </a:rPr>
              <a:t>Алигаджи</a:t>
            </a:r>
            <a:r>
              <a:rPr lang="ru-RU" sz="2800" b="1" dirty="0">
                <a:latin typeface="a_GroticRoughObl" pitchFamily="34" charset="-52"/>
              </a:rPr>
              <a:t> из </a:t>
            </a:r>
            <a:r>
              <a:rPr lang="ru-RU" sz="2800" b="1" dirty="0" err="1">
                <a:latin typeface="a_GroticRoughObl" pitchFamily="34" charset="-52"/>
              </a:rPr>
              <a:t>Инхо</a:t>
            </a:r>
            <a:r>
              <a:rPr lang="ru-RU" sz="2800" b="1" dirty="0">
                <a:latin typeface="a_GroticRoughObl" pitchFamily="34" charset="-52"/>
              </a:rPr>
              <a:t>, который внес значительный вклад в развитие поэтической культуры своего народа. Это знаковое совпадение, и заключается оно не только в том, что юбилей позволит ещё раз вспомнить об авторе бессмертных произведений, но и в том, что юбилейная дата поэта предлагает взглянуть на историю дагестанской литературы через призму жизненного подвига </a:t>
            </a:r>
            <a:r>
              <a:rPr lang="ru-RU" sz="2800" b="1" dirty="0" err="1">
                <a:latin typeface="a_GroticRoughObl" pitchFamily="34" charset="-52"/>
              </a:rPr>
              <a:t>Алигаджи</a:t>
            </a:r>
            <a:r>
              <a:rPr lang="ru-RU" sz="2800" b="1" dirty="0">
                <a:latin typeface="a_GroticRoughObl" pitchFamily="34" charset="-52"/>
              </a:rPr>
              <a:t> из </a:t>
            </a:r>
            <a:r>
              <a:rPr lang="ru-RU" sz="2800" b="1" dirty="0" err="1">
                <a:latin typeface="a_GroticRoughObl" pitchFamily="34" charset="-52"/>
              </a:rPr>
              <a:t>Инхо</a:t>
            </a:r>
            <a:r>
              <a:rPr lang="ru-RU" sz="2800" b="1" dirty="0">
                <a:latin typeface="a_GroticRoughObl" pitchFamily="34" charset="-52"/>
              </a:rPr>
              <a:t>, одного из самых талантливых и отважных сыновей Дагестана.</a:t>
            </a:r>
          </a:p>
        </p:txBody>
      </p:sp>
    </p:spTree>
  </p:cSld>
  <p:clrMapOvr>
    <a:masterClrMapping/>
  </p:clrMapOvr>
  <p:transition spd="med" advClick="0" advTm="20000">
    <p:comb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285728"/>
            <a:ext cx="8286808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a_GroticRoughObl" pitchFamily="34" charset="-52"/>
              </a:rPr>
              <a:t>Незаурядное дарование, поэтический талант </a:t>
            </a:r>
            <a:r>
              <a:rPr lang="ru-RU" sz="2800" dirty="0" err="1">
                <a:latin typeface="a_GroticRoughObl" pitchFamily="34" charset="-52"/>
              </a:rPr>
              <a:t>Алигаджи</a:t>
            </a:r>
            <a:r>
              <a:rPr lang="ru-RU" sz="2800" dirty="0">
                <a:latin typeface="a_GroticRoughObl" pitchFamily="34" charset="-52"/>
              </a:rPr>
              <a:t> из </a:t>
            </a:r>
            <a:r>
              <a:rPr lang="ru-RU" sz="2800" dirty="0" err="1">
                <a:latin typeface="a_GroticRoughObl" pitchFamily="34" charset="-52"/>
              </a:rPr>
              <a:t>Инхо</a:t>
            </a:r>
            <a:r>
              <a:rPr lang="ru-RU" sz="2800" dirty="0">
                <a:latin typeface="a_GroticRoughObl" pitchFamily="34" charset="-52"/>
              </a:rPr>
              <a:t> получили признание читателей и были высоко оценены дагестанской критикой и литературоведением. Показателем важной его роли в дагестанском словесном искусстве служит его творчество, перешагнувшее национальные рамки. Его произведения были изданы в переводе на русский язык и обрели известность в масштабе страны. Ценность литературного наследия </a:t>
            </a:r>
            <a:r>
              <a:rPr lang="ru-RU" sz="2800" dirty="0" err="1">
                <a:latin typeface="a_GroticRoughObl" pitchFamily="34" charset="-52"/>
              </a:rPr>
              <a:t>Алигаджи</a:t>
            </a:r>
            <a:r>
              <a:rPr lang="ru-RU" sz="2800" dirty="0">
                <a:latin typeface="a_GroticRoughObl" pitchFamily="34" charset="-52"/>
              </a:rPr>
              <a:t> из </a:t>
            </a:r>
            <a:r>
              <a:rPr lang="ru-RU" sz="2800" dirty="0" err="1">
                <a:latin typeface="a_GroticRoughObl" pitchFamily="34" charset="-52"/>
              </a:rPr>
              <a:t>Инхо</a:t>
            </a:r>
            <a:r>
              <a:rPr lang="ru-RU" sz="2800" dirty="0">
                <a:latin typeface="a_GroticRoughObl" pitchFamily="34" charset="-52"/>
              </a:rPr>
              <a:t> определяют его произведения, обладающие незаурядным художественно-эстетическим звучанием, богатством родного языка.</a:t>
            </a:r>
          </a:p>
        </p:txBody>
      </p:sp>
    </p:spTree>
  </p:cSld>
  <p:clrMapOvr>
    <a:masterClrMapping/>
  </p:clrMapOvr>
  <p:transition spd="med" advClick="0" advTm="20000"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0"/>
            <a:ext cx="857256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a_GroticRoughObl" pitchFamily="34" charset="-52"/>
              </a:rPr>
              <a:t>Для нынешнего поколения читателей значимость его поэтических произведений важна еще и тем, что в них находят выражение культурные традиции, нравственно-этические ценности, выработанные многовековым развитием дагестанского общества. И творческая деятельность, и жизненный путь </a:t>
            </a:r>
            <a:r>
              <a:rPr lang="ru-RU" sz="2800" dirty="0" err="1">
                <a:latin typeface="a_GroticRoughObl" pitchFamily="34" charset="-52"/>
              </a:rPr>
              <a:t>Алигаджи</a:t>
            </a:r>
            <a:r>
              <a:rPr lang="ru-RU" sz="2800" dirty="0">
                <a:latin typeface="a_GroticRoughObl" pitchFamily="34" charset="-52"/>
              </a:rPr>
              <a:t> из </a:t>
            </a:r>
            <a:r>
              <a:rPr lang="ru-RU" sz="2800" dirty="0" err="1">
                <a:latin typeface="a_GroticRoughObl" pitchFamily="34" charset="-52"/>
              </a:rPr>
              <a:t>Инхо</a:t>
            </a:r>
            <a:r>
              <a:rPr lang="ru-RU" sz="2800" dirty="0">
                <a:latin typeface="a_GroticRoughObl" pitchFamily="34" charset="-52"/>
              </a:rPr>
              <a:t> свидетельствуют о том, что он видел свое призвание в служении народу, был патриотом родного края, радел за его лучшее будущее. Имя </a:t>
            </a:r>
            <a:r>
              <a:rPr lang="ru-RU" sz="2800" dirty="0" err="1">
                <a:latin typeface="a_GroticRoughObl" pitchFamily="34" charset="-52"/>
              </a:rPr>
              <a:t>Алигаджи</a:t>
            </a:r>
            <a:r>
              <a:rPr lang="ru-RU" sz="2800" dirty="0">
                <a:latin typeface="a_GroticRoughObl" pitchFamily="34" charset="-52"/>
              </a:rPr>
              <a:t> из </a:t>
            </a:r>
            <a:r>
              <a:rPr lang="ru-RU" sz="2800" dirty="0" err="1">
                <a:latin typeface="a_GroticRoughObl" pitchFamily="34" charset="-52"/>
              </a:rPr>
              <a:t>Инхо</a:t>
            </a:r>
            <a:r>
              <a:rPr lang="ru-RU" sz="2800" dirty="0">
                <a:latin typeface="a_GroticRoughObl" pitchFamily="34" charset="-52"/>
              </a:rPr>
              <a:t> стоит в одном ряду с признанными классиками дагестанской литературы </a:t>
            </a:r>
            <a:r>
              <a:rPr lang="ru-RU" sz="2800" dirty="0" err="1">
                <a:latin typeface="a_GroticRoughObl" pitchFamily="34" charset="-52"/>
              </a:rPr>
              <a:t>Омарла</a:t>
            </a:r>
            <a:r>
              <a:rPr lang="ru-RU" sz="2800" dirty="0">
                <a:latin typeface="a_GroticRoughObl" pitchFamily="34" charset="-52"/>
              </a:rPr>
              <a:t> </a:t>
            </a:r>
            <a:r>
              <a:rPr lang="ru-RU" sz="2800" dirty="0" err="1">
                <a:latin typeface="a_GroticRoughObl" pitchFamily="34" charset="-52"/>
              </a:rPr>
              <a:t>Батыраем</a:t>
            </a:r>
            <a:r>
              <a:rPr lang="ru-RU" sz="2800" dirty="0">
                <a:latin typeface="a_GroticRoughObl" pitchFamily="34" charset="-52"/>
              </a:rPr>
              <a:t>, </a:t>
            </a:r>
            <a:r>
              <a:rPr lang="ru-RU" sz="2800" dirty="0" err="1">
                <a:latin typeface="a_GroticRoughObl" pitchFamily="34" charset="-52"/>
              </a:rPr>
              <a:t>Ирчи</a:t>
            </a:r>
            <a:r>
              <a:rPr lang="ru-RU" sz="2800" dirty="0">
                <a:latin typeface="a_GroticRoughObl" pitchFamily="34" charset="-52"/>
              </a:rPr>
              <a:t> Казаком, </a:t>
            </a:r>
            <a:r>
              <a:rPr lang="ru-RU" sz="2800" dirty="0" err="1">
                <a:latin typeface="a_GroticRoughObl" pitchFamily="34" charset="-52"/>
              </a:rPr>
              <a:t>Етимом</a:t>
            </a:r>
            <a:r>
              <a:rPr lang="ru-RU" sz="2800" dirty="0">
                <a:latin typeface="a_GroticRoughObl" pitchFamily="34" charset="-52"/>
              </a:rPr>
              <a:t> </a:t>
            </a:r>
            <a:r>
              <a:rPr lang="ru-RU" sz="2800" dirty="0" err="1">
                <a:latin typeface="a_GroticRoughObl" pitchFamily="34" charset="-52"/>
              </a:rPr>
              <a:t>Эмином</a:t>
            </a:r>
            <a:r>
              <a:rPr lang="ru-RU" sz="2800" dirty="0">
                <a:latin typeface="a_GroticRoughObl" pitchFamily="34" charset="-52"/>
              </a:rPr>
              <a:t>, </a:t>
            </a:r>
            <a:r>
              <a:rPr lang="ru-RU" sz="2800" dirty="0" err="1">
                <a:latin typeface="a_GroticRoughObl" pitchFamily="34" charset="-52"/>
              </a:rPr>
              <a:t>Гамзатом</a:t>
            </a:r>
            <a:r>
              <a:rPr lang="ru-RU" sz="2800" dirty="0">
                <a:latin typeface="a_GroticRoughObl" pitchFamily="34" charset="-52"/>
              </a:rPr>
              <a:t> </a:t>
            </a:r>
            <a:r>
              <a:rPr lang="ru-RU" sz="2800" dirty="0" err="1" smtClean="0">
                <a:latin typeface="a_GroticRoughObl" pitchFamily="34" charset="-52"/>
              </a:rPr>
              <a:t>Цадаса</a:t>
            </a:r>
            <a:r>
              <a:rPr lang="ru-RU" sz="2800" dirty="0" smtClean="0">
                <a:latin typeface="a_GroticRoughObl" pitchFamily="34" charset="-52"/>
              </a:rPr>
              <a:t>, </a:t>
            </a:r>
            <a:r>
              <a:rPr lang="ru-RU" sz="2800" dirty="0" err="1">
                <a:latin typeface="a_GroticRoughObl" pitchFamily="34" charset="-52"/>
              </a:rPr>
              <a:t>Абуталибом</a:t>
            </a:r>
            <a:r>
              <a:rPr lang="ru-RU" sz="2800" dirty="0">
                <a:latin typeface="a_GroticRoughObl" pitchFamily="34" charset="-52"/>
              </a:rPr>
              <a:t> Гафуровым. </a:t>
            </a:r>
          </a:p>
        </p:txBody>
      </p:sp>
    </p:spTree>
  </p:cSld>
  <p:clrMapOvr>
    <a:masterClrMapping/>
  </p:clrMapOvr>
  <p:transition spd="med" advClick="0" advTm="20000">
    <p:zoom dir="in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357158" y="571480"/>
            <a:ext cx="8429684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_GroticRoughObl" pitchFamily="34" charset="-52"/>
                <a:ea typeface="Times New Roman" pitchFamily="18" charset="0"/>
                <a:cs typeface="Times New Roman" pitchFamily="18" charset="0"/>
              </a:rPr>
              <a:t>В столице нашей республики существуют улицы, названные в честь дагестанских поэтов-классиков, но, к большому сожалению, в этом списке нет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_GroticRoughObl" pitchFamily="34" charset="-52"/>
                <a:ea typeface="Times New Roman" pitchFamily="18" charset="0"/>
                <a:cs typeface="Times New Roman" pitchFamily="18" charset="0"/>
              </a:rPr>
              <a:t>Алигаджи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_GroticRoughObl" pitchFamily="34" charset="-52"/>
                <a:ea typeface="Times New Roman" pitchFamily="18" charset="0"/>
                <a:cs typeface="Times New Roman" pitchFamily="18" charset="0"/>
              </a:rPr>
              <a:t> из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_GroticRoughObl" pitchFamily="34" charset="-52"/>
                <a:ea typeface="Times New Roman" pitchFamily="18" charset="0"/>
                <a:cs typeface="Times New Roman" pitchFamily="18" charset="0"/>
              </a:rPr>
              <a:t>Инхо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_GroticRoughObl" pitchFamily="34" charset="-52"/>
                <a:ea typeface="Times New Roman" pitchFamily="18" charset="0"/>
                <a:cs typeface="Times New Roman" pitchFamily="18" charset="0"/>
              </a:rPr>
              <a:t>. Было бы разумным решением администрации Махачкалы присвоить его имя одной из улиц или площадей, а в селении Верхнее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_GroticRoughObl" pitchFamily="34" charset="-52"/>
                <a:ea typeface="Times New Roman" pitchFamily="18" charset="0"/>
                <a:cs typeface="Times New Roman" pitchFamily="18" charset="0"/>
              </a:rPr>
              <a:t>Инхо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_GroticRoughObl" pitchFamily="34" charset="-52"/>
                <a:ea typeface="Times New Roman" pitchFamily="18" charset="0"/>
                <a:cs typeface="Times New Roman" pitchFamily="18" charset="0"/>
              </a:rPr>
              <a:t> открыть музей поэта. К счастью, сохранился дом, где он родился и провел молодые годы. И хотя этот дом за прошедшее время не раз перестраивался, его можно считать «родным» домом поэта.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_GroticRoughObl" pitchFamily="34" charset="-52"/>
            </a:endParaRPr>
          </a:p>
        </p:txBody>
      </p:sp>
    </p:spTree>
  </p:cSld>
  <p:clrMapOvr>
    <a:masterClrMapping/>
  </p:clrMapOvr>
  <p:transition spd="med" advClick="0" advTm="20000">
    <p:strips dir="r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mo-gumbet.ru/images/articles/arts/1_826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500042"/>
            <a:ext cx="8215369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20000"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0" y="500042"/>
            <a:ext cx="914400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Constantia" pitchFamily="18" charset="0"/>
                <a:cs typeface="Times New Roman" pitchFamily="18" charset="0"/>
              </a:rPr>
              <a:t>Вопрос  подготовки  к 170-летию со дня рождения поэта, философа, духовного просветителя  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effectLst/>
                <a:latin typeface="Constantia" pitchFamily="18" charset="0"/>
                <a:cs typeface="Times New Roman" pitchFamily="18" charset="0"/>
              </a:rPr>
              <a:t>Али-Гаджи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Constantia" pitchFamily="18" charset="0"/>
                <a:cs typeface="Times New Roman" pitchFamily="18" charset="0"/>
              </a:rPr>
              <a:t>   из   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effectLst/>
                <a:latin typeface="Constantia" pitchFamily="18" charset="0"/>
                <a:cs typeface="Times New Roman" pitchFamily="18" charset="0"/>
              </a:rPr>
              <a:t>Инхо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Constantia" pitchFamily="18" charset="0"/>
                <a:cs typeface="Times New Roman" pitchFamily="18" charset="0"/>
              </a:rPr>
              <a:t>  обсудили на рабочем совещании Главы района М.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effectLst/>
                <a:latin typeface="Constantia" pitchFamily="18" charset="0"/>
                <a:cs typeface="Times New Roman" pitchFamily="18" charset="0"/>
              </a:rPr>
              <a:t>Магомедалиева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Constantia" pitchFamily="18" charset="0"/>
                <a:cs typeface="Times New Roman" pitchFamily="18" charset="0"/>
              </a:rPr>
              <a:t>.</a:t>
            </a:r>
            <a:endParaRPr kumimoji="0" lang="ru-RU" sz="2000" b="1" i="0" u="none" strike="noStrike" cap="none" normalizeH="0" baseline="0" dirty="0" smtClean="0">
              <a:ln>
                <a:noFill/>
              </a:ln>
              <a:effectLst/>
              <a:latin typeface="Constantia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Constantia" pitchFamily="18" charset="0"/>
                <a:cs typeface="Times New Roman" pitchFamily="18" charset="0"/>
              </a:rPr>
              <a:t>На совещании присутствовали заместитель главы администрации района А. Каримов, начальник  отдела культуры М.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effectLst/>
                <a:latin typeface="Constantia" pitchFamily="18" charset="0"/>
                <a:cs typeface="Times New Roman" pitchFamily="18" charset="0"/>
              </a:rPr>
              <a:t>Умардибиров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Constantia" pitchFamily="18" charset="0"/>
                <a:cs typeface="Times New Roman" pitchFamily="18" charset="0"/>
              </a:rPr>
              <a:t>, директор центра традиционной культуры народов России Н.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effectLst/>
                <a:latin typeface="Constantia" pitchFamily="18" charset="0"/>
                <a:cs typeface="Times New Roman" pitchFamily="18" charset="0"/>
              </a:rPr>
              <a:t>Ахмедибиров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Constantia" pitchFamily="18" charset="0"/>
                <a:cs typeface="Times New Roman" pitchFamily="18" charset="0"/>
              </a:rPr>
              <a:t>, директор центральной библиотечной системы С.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effectLst/>
                <a:latin typeface="Constantia" pitchFamily="18" charset="0"/>
                <a:cs typeface="Times New Roman" pitchFamily="18" charset="0"/>
              </a:rPr>
              <a:t>Абдулмуталибова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Constantia" pitchFamily="18" charset="0"/>
                <a:cs typeface="Times New Roman" pitchFamily="18" charset="0"/>
              </a:rPr>
              <a:t>,  корреспондент районной газеты Г.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effectLst/>
                <a:latin typeface="Constantia" pitchFamily="18" charset="0"/>
                <a:cs typeface="Times New Roman" pitchFamily="18" charset="0"/>
              </a:rPr>
              <a:t>Гебеков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Constantia" pitchFamily="18" charset="0"/>
                <a:cs typeface="Times New Roman" pitchFamily="18" charset="0"/>
              </a:rPr>
              <a:t>.</a:t>
            </a:r>
            <a:endParaRPr kumimoji="0" lang="ru-RU" sz="2000" b="1" i="0" u="none" strike="noStrike" cap="none" normalizeH="0" baseline="0" dirty="0" smtClean="0">
              <a:ln>
                <a:noFill/>
              </a:ln>
              <a:effectLst/>
              <a:latin typeface="Constantia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Constantia" pitchFamily="18" charset="0"/>
                <a:cs typeface="Times New Roman" pitchFamily="18" charset="0"/>
              </a:rPr>
              <a:t>Выступившие на совещании зам.главы администрации А. Каримов, начальник отдела культуры 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effectLst/>
                <a:latin typeface="Constantia" pitchFamily="18" charset="0"/>
                <a:cs typeface="Times New Roman" pitchFamily="18" charset="0"/>
              </a:rPr>
              <a:t>М.Умардибиров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Constantia" pitchFamily="18" charset="0"/>
                <a:cs typeface="Times New Roman" pitchFamily="18" charset="0"/>
              </a:rPr>
              <a:t>, С.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effectLst/>
                <a:latin typeface="Constantia" pitchFamily="18" charset="0"/>
                <a:cs typeface="Times New Roman" pitchFamily="18" charset="0"/>
              </a:rPr>
              <a:t>Абдулмуталибова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Constantia" pitchFamily="18" charset="0"/>
                <a:cs typeface="Times New Roman" pitchFamily="18" charset="0"/>
              </a:rPr>
              <a:t> рассказали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Constantia" pitchFamily="18" charset="0"/>
                <a:cs typeface="Times New Roman" pitchFamily="18" charset="0"/>
              </a:rPr>
              <a:t>о плане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Constantia" pitchFamily="18" charset="0"/>
                <a:cs typeface="Times New Roman" pitchFamily="18" charset="0"/>
              </a:rPr>
              <a:t>мероприятий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Constantia" pitchFamily="18" charset="0"/>
                <a:cs typeface="Times New Roman" pitchFamily="18" charset="0"/>
              </a:rPr>
              <a:t>  по   подготовке  и проведению  юбилея   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effectLst/>
                <a:latin typeface="Constantia" pitchFamily="18" charset="0"/>
                <a:cs typeface="Times New Roman" pitchFamily="18" charset="0"/>
              </a:rPr>
              <a:t>Али-Гаджи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Constantia" pitchFamily="18" charset="0"/>
                <a:cs typeface="Times New Roman" pitchFamily="18" charset="0"/>
              </a:rPr>
              <a:t>   из   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effectLst/>
                <a:latin typeface="Constantia" pitchFamily="18" charset="0"/>
                <a:cs typeface="Times New Roman" pitchFamily="18" charset="0"/>
              </a:rPr>
              <a:t>Инхо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Constantia" pitchFamily="18" charset="0"/>
                <a:cs typeface="Times New Roman" pitchFamily="18" charset="0"/>
              </a:rPr>
              <a:t> 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Constantia" pitchFamily="18" charset="0"/>
                <a:cs typeface="Times New Roman" pitchFamily="18" charset="0"/>
              </a:rPr>
              <a:t>Подводя итоги совещания, глава МР "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effectLst/>
                <a:latin typeface="Constantia" pitchFamily="18" charset="0"/>
                <a:cs typeface="Times New Roman" pitchFamily="18" charset="0"/>
              </a:rPr>
              <a:t>Гумбетовский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Constantia" pitchFamily="18" charset="0"/>
                <a:cs typeface="Times New Roman" pitchFamily="18" charset="0"/>
              </a:rPr>
              <a:t> район" Магомедали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effectLst/>
                <a:latin typeface="Constantia" pitchFamily="18" charset="0"/>
                <a:cs typeface="Times New Roman" pitchFamily="18" charset="0"/>
              </a:rPr>
              <a:t>Магомедалиев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Constantia" pitchFamily="18" charset="0"/>
                <a:cs typeface="Times New Roman" pitchFamily="18" charset="0"/>
              </a:rPr>
              <a:t> дал конкретные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Constantia" pitchFamily="18" charset="0"/>
                <a:cs typeface="Times New Roman" pitchFamily="18" charset="0"/>
              </a:rPr>
              <a:t>поручения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Constantia" pitchFamily="18" charset="0"/>
                <a:cs typeface="Times New Roman" pitchFamily="18" charset="0"/>
              </a:rPr>
              <a:t> 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Constantia" pitchFamily="18" charset="0"/>
              </a:rPr>
              <a:t> по 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Constantia" pitchFamily="18" charset="0"/>
                <a:cs typeface="Times New Roman" pitchFamily="18" charset="0"/>
              </a:rPr>
              <a:t> 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Constantia" pitchFamily="18" charset="0"/>
              </a:rPr>
              <a:t> подготовке 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Constantia" pitchFamily="18" charset="0"/>
                <a:cs typeface="Times New Roman" pitchFamily="18" charset="0"/>
              </a:rPr>
              <a:t> и проведению мероприятий, посвященных 170-летию поэта и  ученого- арабиста.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Constantia" pitchFamily="18" charset="0"/>
              </a:rPr>
              <a:t> </a:t>
            </a:r>
          </a:p>
        </p:txBody>
      </p:sp>
    </p:spTree>
  </p:cSld>
  <p:clrMapOvr>
    <a:masterClrMapping/>
  </p:clrMapOvr>
  <p:transition spd="med" advClick="0" advTm="20000">
    <p:pull dir="l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572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Click="0" advTm="20000">
    <p:pull dir="rd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Горизонтальный свиток 1"/>
          <p:cNvSpPr/>
          <p:nvPr/>
        </p:nvSpPr>
        <p:spPr>
          <a:xfrm>
            <a:off x="0" y="0"/>
            <a:ext cx="8858280" cy="68580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000100" y="1214422"/>
            <a:ext cx="764386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</a:t>
            </a:r>
            <a:r>
              <a:rPr lang="ru-RU" sz="3600" dirty="0" smtClean="0">
                <a:solidFill>
                  <a:srgbClr val="FFFF00"/>
                </a:solidFill>
                <a:latin typeface="a_GroticExtraBlack" pitchFamily="34" charset="-52"/>
              </a:rPr>
              <a:t>СТИХИ УЧАЩИХСЯ МКОУ   </a:t>
            </a:r>
          </a:p>
          <a:p>
            <a:r>
              <a:rPr lang="ru-RU" sz="3600" dirty="0" smtClean="0">
                <a:solidFill>
                  <a:srgbClr val="FFFF00"/>
                </a:solidFill>
                <a:latin typeface="a_GroticExtraBlack" pitchFamily="34" charset="-52"/>
              </a:rPr>
              <a:t>      «ИГАЛИНСКОЙ СОШ»,</a:t>
            </a:r>
          </a:p>
          <a:p>
            <a:r>
              <a:rPr lang="ru-RU" sz="3600" dirty="0" smtClean="0">
                <a:solidFill>
                  <a:srgbClr val="FFFF00"/>
                </a:solidFill>
                <a:latin typeface="a_GroticExtraBlack" pitchFamily="34" charset="-52"/>
              </a:rPr>
              <a:t>         ПОСВЯЩЁННЫЕ</a:t>
            </a:r>
            <a:br>
              <a:rPr lang="ru-RU" sz="3600" dirty="0" smtClean="0">
                <a:solidFill>
                  <a:srgbClr val="FFFF00"/>
                </a:solidFill>
                <a:latin typeface="a_GroticExtraBlack" pitchFamily="34" charset="-52"/>
              </a:rPr>
            </a:br>
            <a:r>
              <a:rPr lang="ru-RU" sz="3600" dirty="0" smtClean="0">
                <a:solidFill>
                  <a:srgbClr val="FFFF00"/>
                </a:solidFill>
                <a:latin typeface="a_GroticExtraBlack" pitchFamily="34" charset="-52"/>
              </a:rPr>
              <a:t>      170-ЛЕТИЮ СО ДНЯ         </a:t>
            </a:r>
          </a:p>
          <a:p>
            <a:r>
              <a:rPr lang="ru-RU" sz="3600" dirty="0" smtClean="0">
                <a:solidFill>
                  <a:srgbClr val="FFFF00"/>
                </a:solidFill>
                <a:latin typeface="a_GroticExtraBlack" pitchFamily="34" charset="-52"/>
              </a:rPr>
              <a:t>            РОЖДЕНИЯ </a:t>
            </a:r>
          </a:p>
          <a:p>
            <a:r>
              <a:rPr lang="ru-RU" sz="3600" dirty="0" smtClean="0">
                <a:solidFill>
                  <a:srgbClr val="FFFF00"/>
                </a:solidFill>
                <a:latin typeface="a_GroticExtraBlack" pitchFamily="34" charset="-52"/>
              </a:rPr>
              <a:t>    АЛИ-ГАДЖИ ИЗ ИНХО</a:t>
            </a:r>
            <a:endParaRPr lang="ru-RU" sz="3600" dirty="0">
              <a:solidFill>
                <a:srgbClr val="FFFF00"/>
              </a:solidFill>
              <a:latin typeface="a_GroticExtraBlack" pitchFamily="34" charset="-52"/>
            </a:endParaRPr>
          </a:p>
        </p:txBody>
      </p:sp>
    </p:spTree>
  </p:cSld>
  <p:clrMapOvr>
    <a:masterClrMapping/>
  </p:clrMapOvr>
  <p:transition spd="med" advClick="0" advTm="20000">
    <p:wheel spokes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0" y="1214422"/>
            <a:ext cx="8715404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_GroticExtraBlack" pitchFamily="34" charset="-52"/>
                <a:ea typeface="Times New Roman" pitchFamily="18" charset="0"/>
              </a:rPr>
              <a:t>                                                                    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_GroticExtraBlack" pitchFamily="34" charset="-52"/>
                <a:ea typeface="Times New Roman" pitchFamily="18" charset="0"/>
              </a:rPr>
              <a:t>АЛИ-ГАДЖИ  ИЗ ИНХО </a:t>
            </a: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_GroticExtraBlack" pitchFamily="34" charset="-5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                               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_GroticRoughObl" pitchFamily="34" charset="-52"/>
                <a:ea typeface="Times New Roman" pitchFamily="18" charset="0"/>
              </a:rPr>
              <a:t>Я мало знаю об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_GroticRoughObl" pitchFamily="34" charset="-52"/>
                <a:ea typeface="Times New Roman" pitchFamily="18" charset="0"/>
              </a:rPr>
              <a:t>Али-гаджи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_GroticRoughObl" pitchFamily="34" charset="-52"/>
                <a:ea typeface="Times New Roman" pitchFamily="18" charset="0"/>
              </a:rPr>
              <a:t> из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_GroticRoughObl" pitchFamily="34" charset="-52"/>
                <a:ea typeface="Times New Roman" pitchFamily="18" charset="0"/>
              </a:rPr>
              <a:t>Инхо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_GroticRoughObl" pitchFamily="34" charset="-52"/>
                <a:ea typeface="Times New Roman" pitchFamily="18" charset="0"/>
              </a:rPr>
              <a:t>,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_GroticRoughObl" pitchFamily="34" charset="-5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_GroticRoughObl" pitchFamily="34" charset="-52"/>
                <a:ea typeface="Times New Roman" pitchFamily="18" charset="0"/>
              </a:rPr>
              <a:t>                                Но, наслышана, что советами прославился он.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_GroticRoughObl" pitchFamily="34" charset="-5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_GroticRoughObl" pitchFamily="34" charset="-52"/>
                <a:ea typeface="Times New Roman" pitchFamily="18" charset="0"/>
              </a:rPr>
              <a:t>                                Клеймил лицемеров, ценил труд пастуха,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_GroticRoughObl" pitchFamily="34" charset="-5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_GroticRoughObl" pitchFamily="34" charset="-52"/>
                <a:ea typeface="Times New Roman" pitchFamily="18" charset="0"/>
              </a:rPr>
              <a:t>                                И уважали его в селении родном.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_GroticRoughObl" pitchFamily="34" charset="-5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_GroticRoughObl" pitchFamily="34" charset="-52"/>
                <a:ea typeface="Times New Roman" pitchFamily="18" charset="0"/>
              </a:rPr>
              <a:t>                                Вот и ныне наступает юбилейная дата,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_GroticRoughObl" pitchFamily="34" charset="-5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_GroticRoughObl" pitchFamily="34" charset="-52"/>
                <a:ea typeface="Times New Roman" pitchFamily="18" charset="0"/>
              </a:rPr>
              <a:t>                                Соберётся народ чествовать поэта.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_GroticRoughObl" pitchFamily="34" charset="-5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_GroticRoughObl" pitchFamily="34" charset="-52"/>
                <a:ea typeface="Times New Roman" pitchFamily="18" charset="0"/>
              </a:rPr>
              <a:t>                                Будут речи страстные звучать в этот день,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_GroticRoughObl" pitchFamily="34" charset="-5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_GroticRoughObl" pitchFamily="34" charset="-52"/>
                <a:ea typeface="Times New Roman" pitchFamily="18" charset="0"/>
              </a:rPr>
              <a:t>                                Хвалебных споют много песен.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_GroticRoughObl" pitchFamily="34" charset="-5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_GroticRoughObl" pitchFamily="34" charset="-52"/>
                <a:ea typeface="Times New Roman" pitchFamily="18" charset="0"/>
              </a:rPr>
              <a:t>                                И скажу я словами мудрого поэта,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_GroticRoughObl" pitchFamily="34" charset="-5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_GroticRoughObl" pitchFamily="34" charset="-52"/>
                <a:ea typeface="Times New Roman" pitchFamily="18" charset="0"/>
              </a:rPr>
              <a:t>                                Истина их совсем проста.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_GroticRoughObl" pitchFamily="34" charset="-5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_GroticRoughObl" pitchFamily="34" charset="-52"/>
                <a:ea typeface="Times New Roman" pitchFamily="18" charset="0"/>
              </a:rPr>
              <a:t>                                «Жизнь свою, посвятившую служению стране,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_GroticRoughObl" pitchFamily="34" charset="-5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_GroticRoughObl" pitchFamily="34" charset="-52"/>
                <a:ea typeface="Times New Roman" pitchFamily="18" charset="0"/>
              </a:rPr>
              <a:t>                                 Меркнувших звёзд не забываются имена».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_GroticRoughObl" pitchFamily="34" charset="-5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_GroticRoughObl" pitchFamily="34" charset="-52"/>
                <a:ea typeface="Times New Roman" pitchFamily="18" charset="0"/>
              </a:rPr>
              <a:t>                                                     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_GroticRoughObl" pitchFamily="34" charset="-52"/>
                <a:ea typeface="Times New Roman" pitchFamily="18" charset="0"/>
              </a:rPr>
              <a:t>Тажудинова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_GroticRoughObl" pitchFamily="34" charset="-52"/>
                <a:ea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_GroticRoughObl" pitchFamily="34" charset="-52"/>
                <a:ea typeface="Times New Roman" pitchFamily="18" charset="0"/>
              </a:rPr>
              <a:t>Гогар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_GroticRoughObl" pitchFamily="34" charset="-52"/>
                <a:ea typeface="Times New Roman" pitchFamily="18" charset="0"/>
              </a:rPr>
              <a:t>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_GroticRoughObl" pitchFamily="34" charset="-5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_GroticRoughObl" pitchFamily="34" charset="-52"/>
                <a:ea typeface="Times New Roman" pitchFamily="18" charset="0"/>
              </a:rPr>
              <a:t>                                                        ученица 9 класса  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_GroticRoughObl" pitchFamily="34" charset="-52"/>
            </a:endParaRPr>
          </a:p>
        </p:txBody>
      </p:sp>
    </p:spTree>
  </p:cSld>
  <p:clrMapOvr>
    <a:masterClrMapping/>
  </p:clrMapOvr>
  <p:transition spd="med" advClick="0" advTm="20000">
    <p:split orient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0" y="428604"/>
            <a:ext cx="9144000" cy="612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_GroticRoughObl" pitchFamily="34" charset="-52"/>
                <a:ea typeface="Times New Roman" pitchFamily="18" charset="0"/>
              </a:rPr>
              <a:t>      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_GroticRoughObl" pitchFamily="34" charset="-52"/>
                <a:ea typeface="Times New Roman" pitchFamily="18" charset="0"/>
              </a:rPr>
              <a:t>Али-гаджи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_GroticRoughObl" pitchFamily="34" charset="-52"/>
                <a:ea typeface="Times New Roman" pitchFamily="18" charset="0"/>
              </a:rPr>
              <a:t>, твои мудрые назиданья,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_GroticRoughObl" pitchFamily="34" charset="-52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_GroticRoughObl" pitchFamily="34" charset="-52"/>
                <a:ea typeface="Times New Roman" pitchFamily="18" charset="0"/>
              </a:rPr>
              <a:t>Познать стремилась в детстве я.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_GroticRoughObl" pitchFamily="34" charset="-52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_GroticRoughObl" pitchFamily="34" charset="-52"/>
                <a:ea typeface="Times New Roman" pitchFamily="18" charset="0"/>
              </a:rPr>
              <a:t>          Жизненные уроки понять стремилась,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_GroticRoughObl" pitchFamily="34" charset="-52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_GroticRoughObl" pitchFamily="34" charset="-52"/>
                <a:ea typeface="Times New Roman" pitchFamily="18" charset="0"/>
              </a:rPr>
              <a:t>             Чарующими дух стихами, наслаждалась.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_GroticRoughObl" pitchFamily="34" charset="-52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_GroticRoughObl" pitchFamily="34" charset="-52"/>
                <a:ea typeface="Times New Roman" pitchFamily="18" charset="0"/>
              </a:rPr>
              <a:t>Нектаром твоей поэзии чудной,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_GroticRoughObl" pitchFamily="34" charset="-52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_GroticRoughObl" pitchFamily="34" charset="-52"/>
                <a:ea typeface="Times New Roman" pitchFamily="18" charset="0"/>
              </a:rPr>
              <a:t> Насытиться всласть не в силах я.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_GroticRoughObl" pitchFamily="34" charset="-52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_GroticRoughObl" pitchFamily="34" charset="-52"/>
                <a:ea typeface="Times New Roman" pitchFamily="18" charset="0"/>
              </a:rPr>
              <a:t>        Сижу за книгою, мудрость постигая,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_GroticRoughObl" pitchFamily="34" charset="-52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_GroticRoughObl" pitchFamily="34" charset="-52"/>
                <a:ea typeface="Times New Roman" pitchFamily="18" charset="0"/>
              </a:rPr>
              <a:t>         Стихи твои стали моей жизненной опорой.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_GroticRoughObl" pitchFamily="34" charset="-52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_GroticRoughObl" pitchFamily="34" charset="-52"/>
                <a:ea typeface="Times New Roman" pitchFamily="18" charset="0"/>
              </a:rPr>
              <a:t>Спасибо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_GroticRoughObl" pitchFamily="34" charset="-52"/>
                <a:ea typeface="Times New Roman" pitchFamily="18" charset="0"/>
              </a:rPr>
              <a:t>тебе,Али-гаджи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_GroticRoughObl" pitchFamily="34" charset="-52"/>
                <a:ea typeface="Times New Roman" pitchFamily="18" charset="0"/>
              </a:rPr>
              <a:t> за бесценное творенье,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_GroticRoughObl" pitchFamily="34" charset="-52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_GroticRoughObl" pitchFamily="34" charset="-52"/>
                <a:ea typeface="Times New Roman" pitchFamily="18" charset="0"/>
              </a:rPr>
              <a:t>Оно-лучшее в мире, без сомненья.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_GroticRoughObl" pitchFamily="34" charset="-52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_GroticRoughObl" pitchFamily="34" charset="-52"/>
                <a:ea typeface="Times New Roman" pitchFamily="18" charset="0"/>
              </a:rPr>
              <a:t>Столько в них истины, вероучения,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_GroticRoughObl" pitchFamily="34" charset="-52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_GroticRoughObl" pitchFamily="34" charset="-52"/>
                <a:ea typeface="Times New Roman" pitchFamily="18" charset="0"/>
              </a:rPr>
              <a:t>     И каждый пусть черпает из него себе изреченье.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_GroticRoughObl" pitchFamily="34" charset="-52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_GroticRoughObl" pitchFamily="34" charset="-52"/>
                <a:ea typeface="Times New Roman" pitchFamily="18" charset="0"/>
              </a:rPr>
              <a:t>Таймударова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_GroticRoughObl" pitchFamily="34" charset="-52"/>
                <a:ea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_GroticRoughObl" pitchFamily="34" charset="-52"/>
                <a:ea typeface="Times New Roman" pitchFamily="18" charset="0"/>
              </a:rPr>
              <a:t>Замира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_GroticRoughObl" pitchFamily="34" charset="-52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_GroticRoughObl" pitchFamily="34" charset="-52"/>
                <a:ea typeface="Times New Roman" pitchFamily="18" charset="0"/>
              </a:rPr>
              <a:t> 9 класс  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_GroticRoughObl" pitchFamily="34" charset="-52"/>
                <a:ea typeface="Times New Roman" pitchFamily="18" charset="0"/>
              </a:rPr>
              <a:t>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_GroticRoughObl" pitchFamily="34" charset="-52"/>
            </a:endParaRPr>
          </a:p>
        </p:txBody>
      </p:sp>
    </p:spTree>
  </p:cSld>
  <p:clrMapOvr>
    <a:masterClrMapping/>
  </p:clrMapOvr>
  <p:transition spd="med" advClick="0" advTm="20000">
    <p:pull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0"/>
            <a:ext cx="5857916" cy="6500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Click="0" advTm="20000">
    <p:wheel spokes="3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0" y="0"/>
            <a:ext cx="9144000" cy="637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_GroticRoughObl" pitchFamily="34" charset="-52"/>
                <a:ea typeface="Times New Roman" pitchFamily="18" charset="0"/>
              </a:rPr>
              <a:t>Сокровищница мудрости великого мыслителя эпохи,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_GroticRoughObl" pitchFamily="34" charset="-52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_GroticRoughObl" pitchFamily="34" charset="-52"/>
                <a:ea typeface="Times New Roman" pitchFamily="18" charset="0"/>
              </a:rPr>
              <a:t>Энергию духа питает мою.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_GroticRoughObl" pitchFamily="34" charset="-52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_GroticRoughObl" pitchFamily="34" charset="-52"/>
                <a:ea typeface="Times New Roman" pitchFamily="18" charset="0"/>
              </a:rPr>
              <a:t>Восхвалял людскую благодетель, порицал грехи,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_GroticRoughObl" pitchFamily="34" charset="-52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_GroticRoughObl" pitchFamily="34" charset="-52"/>
                <a:ea typeface="Times New Roman" pitchFamily="18" charset="0"/>
              </a:rPr>
              <a:t>Этим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_GroticRoughObl" pitchFamily="34" charset="-52"/>
                <a:ea typeface="Times New Roman" pitchFamily="18" charset="0"/>
              </a:rPr>
              <a:t>Али-гаджи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_GroticRoughObl" pitchFamily="34" charset="-52"/>
                <a:ea typeface="Times New Roman" pitchFamily="18" charset="0"/>
              </a:rPr>
              <a:t> учёность проявил свою.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_GroticRoughObl" pitchFamily="34" charset="-52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_GroticRoughObl" pitchFamily="34" charset="-52"/>
                <a:ea typeface="Times New Roman" pitchFamily="18" charset="0"/>
              </a:rPr>
              <a:t>*** 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_GroticRoughObl" pitchFamily="34" charset="-52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_GroticRoughObl" pitchFamily="34" charset="-52"/>
                <a:ea typeface="Times New Roman" pitchFamily="18" charset="0"/>
              </a:rPr>
              <a:t>Маленький томик сочинений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_GroticRoughObl" pitchFamily="34" charset="-52"/>
                <a:ea typeface="Times New Roman" pitchFamily="18" charset="0"/>
              </a:rPr>
              <a:t>Али-гаджи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_GroticRoughObl" pitchFamily="34" charset="-52"/>
                <a:ea typeface="Times New Roman" pitchFamily="18" charset="0"/>
              </a:rPr>
              <a:t>,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_GroticRoughObl" pitchFamily="34" charset="-52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_GroticRoughObl" pitchFamily="34" charset="-52"/>
                <a:ea typeface="Times New Roman" pitchFamily="18" charset="0"/>
              </a:rPr>
              <a:t>Кладезь назиданий для каждого из нас.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_GroticRoughObl" pitchFamily="34" charset="-52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_GroticRoughObl" pitchFamily="34" charset="-52"/>
                <a:ea typeface="Times New Roman" pitchFamily="18" charset="0"/>
              </a:rPr>
              <a:t>Мой друг, его мудростями дорожи,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_GroticRoughObl" pitchFamily="34" charset="-52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_GroticRoughObl" pitchFamily="34" charset="-52"/>
                <a:ea typeface="Times New Roman" pitchFamily="18" charset="0"/>
              </a:rPr>
              <a:t>И духовная чистота прибавится у вас.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_GroticRoughObl" pitchFamily="34" charset="-52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_GroticRoughObl" pitchFamily="34" charset="-52"/>
                <a:ea typeface="Times New Roman" pitchFamily="18" charset="0"/>
              </a:rPr>
              <a:t>***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_GroticRoughObl" pitchFamily="34" charset="-52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_GroticRoughObl" pitchFamily="34" charset="-52"/>
                <a:ea typeface="Times New Roman" pitchFamily="18" charset="0"/>
              </a:rPr>
              <a:t>Мудрейшим философом эпохи тебя нарекли,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_GroticRoughObl" pitchFamily="34" charset="-52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_GroticRoughObl" pitchFamily="34" charset="-52"/>
                <a:ea typeface="Times New Roman" pitchFamily="18" charset="0"/>
              </a:rPr>
              <a:t>Нравоучениями жизни прославился ты.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_GroticRoughObl" pitchFamily="34" charset="-52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_GroticRoughObl" pitchFamily="34" charset="-52"/>
                <a:ea typeface="Times New Roman" pitchFamily="18" charset="0"/>
              </a:rPr>
              <a:t>Они- путеводной звездой для многих стали, 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_GroticRoughObl" pitchFamily="34" charset="-52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_GroticRoughObl" pitchFamily="34" charset="-52"/>
                <a:ea typeface="Times New Roman" pitchFamily="18" charset="0"/>
              </a:rPr>
              <a:t>На просторах всей земной широты.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_GroticRoughObl" pitchFamily="34" charset="-52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_GroticRoughObl" pitchFamily="34" charset="-52"/>
                <a:ea typeface="Times New Roman" pitchFamily="18" charset="0"/>
              </a:rPr>
              <a:t>*** 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_GroticRoughObl" pitchFamily="34" charset="-52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_GroticRoughObl" pitchFamily="34" charset="-52"/>
                <a:ea typeface="Times New Roman" pitchFamily="18" charset="0"/>
              </a:rPr>
              <a:t>К лицемерам и хамам ты был непримирим,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_GroticRoughObl" pitchFamily="34" charset="-52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_GroticRoughObl" pitchFamily="34" charset="-52"/>
                <a:ea typeface="Times New Roman" pitchFamily="18" charset="0"/>
              </a:rPr>
              <a:t>Уважителен был к больным и нищим.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_GroticRoughObl" pitchFamily="34" charset="-52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_GroticRoughObl" pitchFamily="34" charset="-52"/>
                <a:ea typeface="Times New Roman" pitchFamily="18" charset="0"/>
              </a:rPr>
              <a:t>Учёность и разум своим детям наставлял,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_GroticRoughObl" pitchFamily="34" charset="-52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_GroticRoughObl" pitchFamily="34" charset="-52"/>
                <a:ea typeface="Times New Roman" pitchFamily="18" charset="0"/>
              </a:rPr>
              <a:t>И от несправедливостей</a:t>
            </a:r>
            <a:r>
              <a:rPr kumimoji="0" lang="ru-RU" sz="1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_GroticRoughObl" pitchFamily="34" charset="-52"/>
                <a:ea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_GroticRoughObl" pitchFamily="34" charset="-52"/>
                <a:ea typeface="Times New Roman" pitchFamily="18" charset="0"/>
              </a:rPr>
              <a:t>людей иногда страдал.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_GroticRoughObl" pitchFamily="34" charset="-52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_GroticRoughObl" pitchFamily="34" charset="-52"/>
                <a:ea typeface="Times New Roman" pitchFamily="18" charset="0"/>
              </a:rPr>
              <a:t>*** 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_GroticRoughObl" pitchFamily="34" charset="-52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_GroticRoughObl" pitchFamily="34" charset="-52"/>
                <a:ea typeface="Times New Roman" pitchFamily="18" charset="0"/>
              </a:rPr>
              <a:t>Твой мудрый взгляд, острые мысли,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_GroticRoughObl" pitchFamily="34" charset="-52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_GroticRoughObl" pitchFamily="34" charset="-52"/>
                <a:ea typeface="Times New Roman" pitchFamily="18" charset="0"/>
              </a:rPr>
              <a:t>Как не хватает нынче нам.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_GroticRoughObl" pitchFamily="34" charset="-52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_GroticRoughObl" pitchFamily="34" charset="-52"/>
                <a:ea typeface="Times New Roman" pitchFamily="18" charset="0"/>
              </a:rPr>
              <a:t>Они народу правду открывали,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_GroticRoughObl" pitchFamily="34" charset="-52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_GroticRoughObl" pitchFamily="34" charset="-52"/>
                <a:ea typeface="Times New Roman" pitchFamily="18" charset="0"/>
              </a:rPr>
              <a:t>И  потому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_GroticRoughObl" pitchFamily="34" charset="-52"/>
                <a:ea typeface="Times New Roman" pitchFamily="18" charset="0"/>
              </a:rPr>
              <a:t>дороги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_GroticRoughObl" pitchFamily="34" charset="-52"/>
                <a:ea typeface="Times New Roman" pitchFamily="18" charset="0"/>
              </a:rPr>
              <a:t> потомкам. 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_GroticRoughObl" pitchFamily="34" charset="-52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_GroticRoughObl" pitchFamily="34" charset="-52"/>
                <a:ea typeface="Times New Roman" pitchFamily="18" charset="0"/>
              </a:rPr>
              <a:t>Эфендиев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_GroticRoughObl" pitchFamily="34" charset="-52"/>
                <a:ea typeface="Times New Roman" pitchFamily="18" charset="0"/>
              </a:rPr>
              <a:t> М.М.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_GroticRoughObl" pitchFamily="34" charset="-52"/>
            </a:endParaRPr>
          </a:p>
        </p:txBody>
      </p:sp>
    </p:spTree>
  </p:cSld>
  <p:clrMapOvr>
    <a:masterClrMapping/>
  </p:clrMapOvr>
  <p:transition spd="med" advClick="0" advTm="20000">
    <p:pull dir="r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428596" y="357166"/>
            <a:ext cx="8286808" cy="6278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_GroticRoughObl" pitchFamily="34" charset="-52"/>
                <a:ea typeface="Times New Roman" pitchFamily="18" charset="0"/>
              </a:rPr>
              <a:t>Умудрённый опытом мудрец из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_GroticRoughObl" pitchFamily="34" charset="-52"/>
                <a:ea typeface="Times New Roman" pitchFamily="18" charset="0"/>
              </a:rPr>
              <a:t>Инхо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_GroticRoughObl" pitchFamily="34" charset="-52"/>
                <a:ea typeface="Times New Roman" pitchFamily="18" charset="0"/>
              </a:rPr>
              <a:t>,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_GroticRoughObl" pitchFamily="34" charset="-52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_GroticRoughObl" pitchFamily="34" charset="-52"/>
                <a:ea typeface="Times New Roman" pitchFamily="18" charset="0"/>
              </a:rPr>
              <a:t>Покорил весь мир изреченьем превосходным: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_GroticRoughObl" pitchFamily="34" charset="-52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_GroticRoughObl" pitchFamily="34" charset="-52"/>
                <a:ea typeface="Times New Roman" pitchFamily="18" charset="0"/>
              </a:rPr>
              <a:t>«Не познав тяготы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_GroticRoughObl" pitchFamily="34" charset="-52"/>
                <a:ea typeface="Times New Roman" pitchFamily="18" charset="0"/>
              </a:rPr>
              <a:t>труда,отдыхать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_GroticRoughObl" pitchFamily="34" charset="-52"/>
                <a:ea typeface="Times New Roman" pitchFamily="18" charset="0"/>
              </a:rPr>
              <a:t> желающий,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_GroticRoughObl" pitchFamily="34" charset="-52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_GroticRoughObl" pitchFamily="34" charset="-52"/>
                <a:ea typeface="Times New Roman" pitchFamily="18" charset="0"/>
              </a:rPr>
              <a:t>Пусть пожнёт без серпа участок не засеянный».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_GroticRoughObl" pitchFamily="34" charset="-52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_GroticRoughObl" pitchFamily="34" charset="-52"/>
                <a:ea typeface="Times New Roman" pitchFamily="18" charset="0"/>
              </a:rPr>
              <a:t>***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_GroticRoughObl" pitchFamily="34" charset="-52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_GroticRoughObl" pitchFamily="34" charset="-52"/>
                <a:ea typeface="Times New Roman" pitchFamily="18" charset="0"/>
              </a:rPr>
              <a:t>Весну, сменив, наступает жаркое лето,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_GroticRoughObl" pitchFamily="34" charset="-52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_GroticRoughObl" pitchFamily="34" charset="-52"/>
                <a:ea typeface="Times New Roman" pitchFamily="18" charset="0"/>
              </a:rPr>
              <a:t>Жизнь без оглядки убыстряет бег.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_GroticRoughObl" pitchFamily="34" charset="-52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_GroticRoughObl" pitchFamily="34" charset="-52"/>
                <a:ea typeface="Times New Roman" pitchFamily="18" charset="0"/>
              </a:rPr>
              <a:t>И вижу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_GroticRoughObl" pitchFamily="34" charset="-52"/>
                <a:ea typeface="Times New Roman" pitchFamily="18" charset="0"/>
              </a:rPr>
              <a:t>поэта-Али-гаджи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_GroticRoughObl" pitchFamily="34" charset="-52"/>
                <a:ea typeface="Times New Roman" pitchFamily="18" charset="0"/>
              </a:rPr>
              <a:t> силуэт где-то,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_GroticRoughObl" pitchFamily="34" charset="-52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_GroticRoughObl" pitchFamily="34" charset="-52"/>
                <a:ea typeface="Times New Roman" pitchFamily="18" charset="0"/>
              </a:rPr>
              <a:t>И предстаёт передо мною коварный век.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_GroticRoughObl" pitchFamily="34" charset="-52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_GroticRoughObl" pitchFamily="34" charset="-52"/>
                <a:ea typeface="Times New Roman" pitchFamily="18" charset="0"/>
              </a:rPr>
              <a:t>В образе хищника ходят люди,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_GroticRoughObl" pitchFamily="34" charset="-52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_GroticRoughObl" pitchFamily="34" charset="-52"/>
                <a:ea typeface="Times New Roman" pitchFamily="18" charset="0"/>
              </a:rPr>
              <a:t>Алчностью овладели наши души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_GroticRoughObl" pitchFamily="34" charset="-52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_GroticRoughObl" pitchFamily="34" charset="-52"/>
                <a:ea typeface="Times New Roman" pitchFamily="18" charset="0"/>
              </a:rPr>
              <a:t>Нечист на руки судья-кади,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_GroticRoughObl" pitchFamily="34" charset="-52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_GroticRoughObl" pitchFamily="34" charset="-52"/>
                <a:ea typeface="Times New Roman" pitchFamily="18" charset="0"/>
              </a:rPr>
              <a:t>А сколько голодают без пищи.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_GroticRoughObl" pitchFamily="34" charset="-52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_GroticRoughObl" pitchFamily="34" charset="-52"/>
                <a:ea typeface="Times New Roman" pitchFamily="18" charset="0"/>
              </a:rPr>
              <a:t>Не вытерпел бы мудрец несправедливость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_GroticRoughObl" pitchFamily="34" charset="-52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_GroticRoughObl" pitchFamily="34" charset="-52"/>
                <a:ea typeface="Times New Roman" pitchFamily="18" charset="0"/>
              </a:rPr>
              <a:t>Драчливость, кичливость и сиротливость.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_GroticRoughObl" pitchFamily="34" charset="-52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_GroticRoughObl" pitchFamily="34" charset="-52"/>
                <a:ea typeface="Times New Roman" pitchFamily="18" charset="0"/>
              </a:rPr>
              <a:t>Ведь жизнь поменяла устои нрава,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_GroticRoughObl" pitchFamily="34" charset="-52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_GroticRoughObl" pitchFamily="34" charset="-52"/>
                <a:ea typeface="Times New Roman" pitchFamily="18" charset="0"/>
              </a:rPr>
              <a:t>Не умом нынче ценится голова.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_GroticRoughObl" pitchFamily="34" charset="-52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_GroticRoughObl" pitchFamily="34" charset="-52"/>
                <a:ea typeface="Times New Roman" pitchFamily="18" charset="0"/>
              </a:rPr>
              <a:t>Спасибо, тебе великий мудрец Али,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_GroticRoughObl" pitchFamily="34" charset="-52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_GroticRoughObl" pitchFamily="34" charset="-52"/>
                <a:ea typeface="Times New Roman" pitchFamily="18" charset="0"/>
              </a:rPr>
              <a:t>Наставленья мне твои помогли.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_GroticRoughObl" pitchFamily="34" charset="-52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_GroticRoughObl" pitchFamily="34" charset="-52"/>
                <a:ea typeface="Times New Roman" pitchFamily="18" charset="0"/>
              </a:rPr>
              <a:t>Я  в неоплатном долгу перед тобою,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_GroticRoughObl" pitchFamily="34" charset="-52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_GroticRoughObl" pitchFamily="34" charset="-52"/>
                <a:ea typeface="Times New Roman" pitchFamily="18" charset="0"/>
              </a:rPr>
              <a:t>И потому обращаюсь к тебе мольбою.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_GroticRoughObl" pitchFamily="34" charset="-52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_GroticRoughObl" pitchFamily="34" charset="-52"/>
                <a:ea typeface="Times New Roman" pitchFamily="18" charset="0"/>
              </a:rPr>
              <a:t>Али-гаджи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_GroticRoughObl" pitchFamily="34" charset="-52"/>
                <a:ea typeface="Times New Roman" pitchFamily="18" charset="0"/>
              </a:rPr>
              <a:t>, сердечное спасибо за стихи!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_GroticRoughObl" pitchFamily="34" charset="-52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_GroticRoughObl" pitchFamily="34" charset="-52"/>
                <a:ea typeface="Times New Roman" pitchFamily="18" charset="0"/>
              </a:rPr>
              <a:t>Магомедова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_GroticRoughObl" pitchFamily="34" charset="-52"/>
                <a:ea typeface="Times New Roman" pitchFamily="18" charset="0"/>
              </a:rPr>
              <a:t>Рукият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_GroticRoughObl" pitchFamily="34" charset="-52"/>
                <a:ea typeface="Times New Roman" pitchFamily="18" charset="0"/>
              </a:rPr>
              <a:t>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_GroticRoughObl" pitchFamily="34" charset="-52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_GroticRoughObl" pitchFamily="34" charset="-52"/>
                <a:ea typeface="Times New Roman" pitchFamily="18" charset="0"/>
              </a:rPr>
              <a:t>9 класс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_GroticRoughObl" pitchFamily="34" charset="-52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spd="med" advClick="0" advTm="20000">
    <p:pull dir="r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0" y="571480"/>
            <a:ext cx="9144000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      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_DexterOtl" pitchFamily="82" charset="-52"/>
                <a:ea typeface="Times New Roman" pitchFamily="18" charset="0"/>
              </a:rPr>
              <a:t>Маленький томик сочинений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_DexterOtl" pitchFamily="82" charset="-52"/>
                <a:ea typeface="Times New Roman" pitchFamily="18" charset="0"/>
              </a:rPr>
              <a:t>Али-гаджи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_DexterOtl" pitchFamily="82" charset="-52"/>
                <a:ea typeface="Times New Roman" pitchFamily="18" charset="0"/>
              </a:rPr>
              <a:t>,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_DexterOtl" pitchFamily="82" charset="-52"/>
                <a:ea typeface="Times New Roman" pitchFamily="18" charset="0"/>
              </a:rPr>
              <a:t>Вбирает в себя тысячи книг.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_DexterOtl" pitchFamily="82" charset="-52"/>
                <a:ea typeface="Times New Roman" pitchFamily="18" charset="0"/>
              </a:rPr>
              <a:t>Что может быть ценнее для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_DexterOtl" pitchFamily="82" charset="-52"/>
                <a:ea typeface="Times New Roman" pitchFamily="18" charset="0"/>
              </a:rPr>
              <a:t>нас,скажи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_DexterOtl" pitchFamily="82" charset="-52"/>
                <a:ea typeface="Times New Roman" pitchFamily="18" charset="0"/>
              </a:rPr>
              <a:t>,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_DexterOtl" pitchFamily="82" charset="-52"/>
                <a:ea typeface="Times New Roman" pitchFamily="18" charset="0"/>
              </a:rPr>
              <a:t>Мой,друг,услышь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_DexterOtl" pitchFamily="82" charset="-52"/>
                <a:ea typeface="Times New Roman" pitchFamily="18" charset="0"/>
              </a:rPr>
              <a:t> мой душевный крик.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_DexterOtl" pitchFamily="82" charset="-52"/>
                <a:ea typeface="Times New Roman" pitchFamily="18" charset="0"/>
              </a:rPr>
              <a:t>Вникни в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_DexterOtl" pitchFamily="82" charset="-52"/>
                <a:ea typeface="Times New Roman" pitchFamily="18" charset="0"/>
              </a:rPr>
              <a:t>суть,оставленного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_DexterOtl" pitchFamily="82" charset="-52"/>
                <a:ea typeface="Times New Roman" pitchFamily="18" charset="0"/>
              </a:rPr>
              <a:t> поэтом,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_DexterOtl" pitchFamily="82" charset="-52"/>
                <a:ea typeface="Times New Roman" pitchFamily="18" charset="0"/>
              </a:rPr>
              <a:t>В ней помощников себе ты найдёшь.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_DexterOtl" pitchFamily="82" charset="-52"/>
                <a:ea typeface="Times New Roman" pitchFamily="18" charset="0"/>
              </a:rPr>
              <a:t>Не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_DexterOtl" pitchFamily="82" charset="-52"/>
                <a:ea typeface="Times New Roman" pitchFamily="18" charset="0"/>
              </a:rPr>
              <a:t>откладывай,чтоб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_DexterOtl" pitchFamily="82" charset="-52"/>
                <a:ea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_DexterOtl" pitchFamily="82" charset="-52"/>
                <a:ea typeface="Times New Roman" pitchFamily="18" charset="0"/>
              </a:rPr>
              <a:t>не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_DexterOtl" pitchFamily="82" charset="-52"/>
                <a:ea typeface="Times New Roman" pitchFamily="18" charset="0"/>
              </a:rPr>
              <a:t> жалеть потом,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_DexterOtl" pitchFamily="82" charset="-52"/>
                <a:ea typeface="Times New Roman" pitchFamily="18" charset="0"/>
              </a:rPr>
              <a:t>Ты истину жизни у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_DexterOtl" pitchFamily="82" charset="-52"/>
                <a:ea typeface="Times New Roman" pitchFamily="18" charset="0"/>
              </a:rPr>
              <a:t>Али-гаджи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_DexterOtl" pitchFamily="82" charset="-52"/>
                <a:ea typeface="Times New Roman" pitchFamily="18" charset="0"/>
              </a:rPr>
              <a:t> найдёшь!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_DexterOtl" pitchFamily="82" charset="-52"/>
                <a:ea typeface="Times New Roman" pitchFamily="18" charset="0"/>
              </a:rPr>
              <a:t>Сулейманова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_DexterOtl" pitchFamily="82" charset="-52"/>
                <a:ea typeface="Times New Roman" pitchFamily="18" charset="0"/>
              </a:rPr>
              <a:t>Шамсият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_DexterOtl" pitchFamily="82" charset="-52"/>
                <a:ea typeface="Times New Roman" pitchFamily="18" charset="0"/>
              </a:rPr>
              <a:t>6 класс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spd="med" advClick="0" advTm="20000">
    <p:pull dir="r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0" y="428604"/>
            <a:ext cx="9144000" cy="612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_GroticRoughObl" pitchFamily="34" charset="-52"/>
                <a:ea typeface="Times New Roman" pitchFamily="18" charset="0"/>
              </a:rPr>
              <a:t>Волшебной силой веет поэзия Али,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_GroticRoughObl" pitchFamily="34" charset="-52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_GroticRoughObl" pitchFamily="34" charset="-52"/>
                <a:ea typeface="Times New Roman" pitchFamily="18" charset="0"/>
              </a:rPr>
              <a:t>В ней переплелись назидания жизни.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_GroticRoughObl" pitchFamily="34" charset="-52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_GroticRoughObl" pitchFamily="34" charset="-52"/>
                <a:ea typeface="Times New Roman" pitchFamily="18" charset="0"/>
              </a:rPr>
              <a:t>Сатира и юмор, тревоги и боли,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_GroticRoughObl" pitchFamily="34" charset="-52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_GroticRoughObl" pitchFamily="34" charset="-52"/>
                <a:ea typeface="Times New Roman" pitchFamily="18" charset="0"/>
              </a:rPr>
              <a:t>Любовные интриги и людские козни.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_GroticRoughObl" pitchFamily="34" charset="-52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_GroticRoughObl" pitchFamily="34" charset="-52"/>
                <a:ea typeface="Times New Roman" pitchFamily="18" charset="0"/>
              </a:rPr>
              <a:t>Острый ум и зоркий взгляд поэта,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_GroticRoughObl" pitchFamily="34" charset="-52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_GroticRoughObl" pitchFamily="34" charset="-52"/>
                <a:ea typeface="Times New Roman" pitchFamily="18" charset="0"/>
              </a:rPr>
              <a:t>Всему оценку достойную дали.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_GroticRoughObl" pitchFamily="34" charset="-52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_GroticRoughObl" pitchFamily="34" charset="-52"/>
                <a:ea typeface="Times New Roman" pitchFamily="18" charset="0"/>
              </a:rPr>
              <a:t>И была у мудреца заветная мечта,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_GroticRoughObl" pitchFamily="34" charset="-52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_GroticRoughObl" pitchFamily="34" charset="-52"/>
                <a:ea typeface="Times New Roman" pitchFamily="18" charset="0"/>
              </a:rPr>
              <a:t>Чтоб люди всегда друг друга уважали.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_GroticRoughObl" pitchFamily="34" charset="-52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_GroticRoughObl" pitchFamily="34" charset="-52"/>
                <a:ea typeface="Times New Roman" pitchFamily="18" charset="0"/>
              </a:rPr>
              <a:t>Не в этом ли сила истинная, друзья,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_GroticRoughObl" pitchFamily="34" charset="-52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_GroticRoughObl" pitchFamily="34" charset="-52"/>
                <a:ea typeface="Times New Roman" pitchFamily="18" charset="0"/>
              </a:rPr>
              <a:t>Уважающий других, уважителен всегда.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_GroticRoughObl" pitchFamily="34" charset="-52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_GroticRoughObl" pitchFamily="34" charset="-52"/>
                <a:ea typeface="Times New Roman" pitchFamily="18" charset="0"/>
              </a:rPr>
              <a:t>Пренебрегать этим советом нельзя,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_GroticRoughObl" pitchFamily="34" charset="-52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_GroticRoughObl" pitchFamily="34" charset="-52"/>
                <a:ea typeface="Times New Roman" pitchFamily="18" charset="0"/>
              </a:rPr>
              <a:t>Иначе будет между нами вечная вражда.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_GroticRoughObl" pitchFamily="34" charset="-52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_GroticRoughObl" pitchFamily="34" charset="-52"/>
                <a:ea typeface="Times New Roman" pitchFamily="18" charset="0"/>
              </a:rPr>
              <a:t>Джабраилова 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_GroticRoughObl" pitchFamily="34" charset="-52"/>
                <a:ea typeface="Times New Roman" pitchFamily="18" charset="0"/>
              </a:rPr>
              <a:t>Айшат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_GroticRoughObl" pitchFamily="34" charset="-52"/>
                <a:ea typeface="Times New Roman" pitchFamily="18" charset="0"/>
              </a:rPr>
              <a:t>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_GroticRoughObl" pitchFamily="34" charset="-52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_GroticRoughObl" pitchFamily="34" charset="-52"/>
                <a:ea typeface="Times New Roman" pitchFamily="18" charset="0"/>
              </a:rPr>
              <a:t>6 класс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_GroticRoughObl" pitchFamily="34" charset="-52"/>
            </a:endParaRPr>
          </a:p>
        </p:txBody>
      </p:sp>
    </p:spTree>
  </p:cSld>
  <p:clrMapOvr>
    <a:masterClrMapping/>
  </p:clrMapOvr>
  <p:transition spd="med" advClick="0" advTm="20000">
    <p:wheel spokes="8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0" y="571480"/>
            <a:ext cx="914400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stronCTT" pitchFamily="2" charset="0"/>
                <a:ea typeface="Times New Roman" pitchFamily="18" charset="0"/>
              </a:rPr>
              <a:t>Всевышний одарил талантом </a:t>
            </a:r>
            <a:r>
              <a:rPr kumimoji="0" lang="ru-RU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stronCTT" pitchFamily="2" charset="0"/>
                <a:ea typeface="Times New Roman" pitchFamily="18" charset="0"/>
              </a:rPr>
              <a:t>Алигаджи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stronCTT" pitchFamily="2" charset="0"/>
                <a:ea typeface="Times New Roman" pitchFamily="18" charset="0"/>
              </a:rPr>
              <a:t>,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stronCTT" pitchFamily="2" charset="0"/>
                <a:ea typeface="Times New Roman" pitchFamily="18" charset="0"/>
              </a:rPr>
              <a:t>Познал он тонкости исламской науки.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stronCTT" pitchFamily="2" charset="0"/>
                <a:ea typeface="Times New Roman" pitchFamily="18" charset="0"/>
              </a:rPr>
              <a:t>Его творенья и ныне </a:t>
            </a:r>
            <a:r>
              <a:rPr kumimoji="0" lang="ru-RU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stronCTT" pitchFamily="2" charset="0"/>
                <a:ea typeface="Times New Roman" pitchFamily="18" charset="0"/>
              </a:rPr>
              <a:t>востребованы,свежи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stronCTT" pitchFamily="2" charset="0"/>
                <a:ea typeface="Times New Roman" pitchFamily="18" charset="0"/>
              </a:rPr>
              <a:t>,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stronCTT" pitchFamily="2" charset="0"/>
                <a:ea typeface="Times New Roman" pitchFamily="18" charset="0"/>
              </a:rPr>
              <a:t>Волшебной силой обладают поэта строки.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stronCTT" pitchFamily="2" charset="0"/>
                <a:ea typeface="Times New Roman" pitchFamily="18" charset="0"/>
              </a:rPr>
              <a:t>Что ни </a:t>
            </a:r>
            <a:r>
              <a:rPr kumimoji="0" lang="ru-RU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stronCTT" pitchFamily="2" charset="0"/>
                <a:ea typeface="Times New Roman" pitchFamily="18" charset="0"/>
              </a:rPr>
              <a:t>назидание-жемчужиной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stronCTT" pitchFamily="2" charset="0"/>
                <a:ea typeface="Times New Roman" pitchFamily="18" charset="0"/>
              </a:rPr>
              <a:t> сверкает,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stronCTT" pitchFamily="2" charset="0"/>
                <a:ea typeface="Times New Roman" pitchFamily="18" charset="0"/>
              </a:rPr>
              <a:t>От мирской суеты нас удаляет.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stronCTT" pitchFamily="2" charset="0"/>
                <a:ea typeface="Times New Roman" pitchFamily="18" charset="0"/>
              </a:rPr>
              <a:t>От невежества беречься призывает,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stronCTT" pitchFamily="2" charset="0"/>
                <a:ea typeface="Times New Roman" pitchFamily="18" charset="0"/>
              </a:rPr>
              <a:t>В религии чистоплотным быть приучает.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stronCTT" pitchFamily="2" charset="0"/>
                <a:ea typeface="Times New Roman" pitchFamily="18" charset="0"/>
              </a:rPr>
              <a:t>Магомедова </a:t>
            </a:r>
            <a:r>
              <a:rPr kumimoji="0" lang="ru-RU" sz="36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stronCTT" pitchFamily="2" charset="0"/>
                <a:ea typeface="Times New Roman" pitchFamily="18" charset="0"/>
              </a:rPr>
              <a:t>Чакар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stronCTT" pitchFamily="2" charset="0"/>
                <a:ea typeface="Times New Roman" pitchFamily="18" charset="0"/>
              </a:rPr>
              <a:t>6 класс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spd="med" advClick="0" advTm="20000">
    <p:wheel spokes="3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0" y="500042"/>
            <a:ext cx="9144000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_GroticRoughObl" pitchFamily="34" charset="-52"/>
                <a:ea typeface="Times New Roman" pitchFamily="18" charset="0"/>
              </a:rPr>
              <a:t>                                                             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_GroticRoughObl" pitchFamily="34" charset="-52"/>
                <a:ea typeface="Times New Roman" pitchFamily="18" charset="0"/>
              </a:rPr>
              <a:t>В ЭНДИРЕЕ 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_GroticRoughObl" pitchFamily="34" charset="-52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_GroticRoughObl" pitchFamily="34" charset="-52"/>
                <a:ea typeface="Times New Roman" pitchFamily="18" charset="0"/>
              </a:rPr>
              <a:t>                         Вот в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_GroticRoughObl" pitchFamily="34" charset="-52"/>
                <a:ea typeface="Times New Roman" pitchFamily="18" charset="0"/>
              </a:rPr>
              <a:t>Эндирее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_GroticRoughObl" pitchFamily="34" charset="-52"/>
                <a:ea typeface="Times New Roman" pitchFamily="18" charset="0"/>
              </a:rPr>
              <a:t> есть простая могила,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_GroticRoughObl" pitchFamily="34" charset="-52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_GroticRoughObl" pitchFamily="34" charset="-52"/>
                <a:ea typeface="Times New Roman" pitchFamily="18" charset="0"/>
              </a:rPr>
              <a:t>                         Где  похоронен шейх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_GroticRoughObl" pitchFamily="34" charset="-52"/>
                <a:ea typeface="Times New Roman" pitchFamily="18" charset="0"/>
              </a:rPr>
              <a:t>Али-гаджи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_GroticRoughObl" pitchFamily="34" charset="-52"/>
                <a:ea typeface="Times New Roman" pitchFamily="18" charset="0"/>
              </a:rPr>
              <a:t>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_GroticRoughObl" pitchFamily="34" charset="-52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_GroticRoughObl" pitchFamily="34" charset="-52"/>
                <a:ea typeface="Times New Roman" pitchFamily="18" charset="0"/>
              </a:rPr>
              <a:t>                        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_GroticRoughObl" pitchFamily="34" charset="-52"/>
                <a:ea typeface="Times New Roman" pitchFamily="18" charset="0"/>
              </a:rPr>
              <a:t>Она-для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_GroticRoughObl" pitchFamily="34" charset="-52"/>
                <a:ea typeface="Times New Roman" pitchFamily="18" charset="0"/>
              </a:rPr>
              <a:t> многих местом паломничества стала,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_GroticRoughObl" pitchFamily="34" charset="-52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_GroticRoughObl" pitchFamily="34" charset="-52"/>
                <a:ea typeface="Times New Roman" pitchFamily="18" charset="0"/>
              </a:rPr>
              <a:t>                         Мой друг,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_GroticRoughObl" pitchFamily="34" charset="-52"/>
                <a:ea typeface="Times New Roman" pitchFamily="18" charset="0"/>
              </a:rPr>
              <a:t>зияратом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_GroticRoughObl" pitchFamily="34" charset="-52"/>
                <a:ea typeface="Times New Roman" pitchFamily="18" charset="0"/>
              </a:rPr>
              <a:t> этим  всегда дорожи.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_GroticRoughObl" pitchFamily="34" charset="-52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_GroticRoughObl" pitchFamily="34" charset="-52"/>
                <a:ea typeface="Times New Roman" pitchFamily="18" charset="0"/>
              </a:rPr>
              <a:t>                         Не любил он мирские почести и блага,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_GroticRoughObl" pitchFamily="34" charset="-52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_GroticRoughObl" pitchFamily="34" charset="-52"/>
                <a:ea typeface="Times New Roman" pitchFamily="18" charset="0"/>
              </a:rPr>
              <a:t>                         И призывал всех быть верными Аллаху.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_GroticRoughObl" pitchFamily="34" charset="-52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_GroticRoughObl" pitchFamily="34" charset="-52"/>
                <a:ea typeface="Times New Roman" pitchFamily="18" charset="0"/>
              </a:rPr>
              <a:t>                        И была ему противна ложная дорога,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_GroticRoughObl" pitchFamily="34" charset="-52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_GroticRoughObl" pitchFamily="34" charset="-52"/>
                <a:ea typeface="Times New Roman" pitchFamily="18" charset="0"/>
              </a:rPr>
              <a:t>                        И наставлял людей, отдалять показуху.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_GroticRoughObl" pitchFamily="34" charset="-52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_GroticRoughObl" pitchFamily="34" charset="-52"/>
                <a:ea typeface="Times New Roman" pitchFamily="18" charset="0"/>
              </a:rPr>
              <a:t>                          Есть в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_GroticRoughObl" pitchFamily="34" charset="-52"/>
                <a:ea typeface="Times New Roman" pitchFamily="18" charset="0"/>
              </a:rPr>
              <a:t>Эндирее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_GroticRoughObl" pitchFamily="34" charset="-52"/>
                <a:ea typeface="Times New Roman" pitchFamily="18" charset="0"/>
              </a:rPr>
              <a:t> святая могила,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_GroticRoughObl" pitchFamily="34" charset="-52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_GroticRoughObl" pitchFamily="34" charset="-52"/>
                <a:ea typeface="Times New Roman" pitchFamily="18" charset="0"/>
              </a:rPr>
              <a:t>                         Слова мольбы перед ней произношу и я: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_GroticRoughObl" pitchFamily="34" charset="-52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_GroticRoughObl" pitchFamily="34" charset="-52"/>
                <a:ea typeface="Times New Roman" pitchFamily="18" charset="0"/>
              </a:rPr>
              <a:t>                        «Пусть  Аллах сочтёт твои благие дела,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_GroticRoughObl" pitchFamily="34" charset="-52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_GroticRoughObl" pitchFamily="34" charset="-52"/>
                <a:ea typeface="Times New Roman" pitchFamily="18" charset="0"/>
              </a:rPr>
              <a:t>                          И место в раю пусть тебе уготовит».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_GroticRoughObl" pitchFamily="34" charset="-52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_GroticRoughObl" pitchFamily="34" charset="-52"/>
                <a:ea typeface="Times New Roman" pitchFamily="18" charset="0"/>
              </a:rPr>
              <a:t>                                                      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_GroticRoughObl" pitchFamily="34" charset="-52"/>
                <a:ea typeface="Times New Roman" pitchFamily="18" charset="0"/>
              </a:rPr>
              <a:t>Абдусамадова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_GroticRoughObl" pitchFamily="34" charset="-52"/>
                <a:ea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_GroticRoughObl" pitchFamily="34" charset="-52"/>
                <a:ea typeface="Times New Roman" pitchFamily="18" charset="0"/>
              </a:rPr>
              <a:t>Зайнаб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_GroticRoughObl" pitchFamily="34" charset="-52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solidFill>
                  <a:srgbClr val="FF0000"/>
                </a:solidFill>
                <a:latin typeface="a_GroticRoughObl" pitchFamily="34" charset="-52"/>
                <a:ea typeface="Times New Roman" pitchFamily="18" charset="0"/>
              </a:rPr>
              <a:t>у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_GroticRoughObl" pitchFamily="34" charset="-52"/>
                <a:ea typeface="Times New Roman" pitchFamily="18" charset="0"/>
              </a:rPr>
              <a:t>ченица 6 б класса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_GroticRoughObl" pitchFamily="34" charset="-52"/>
            </a:endParaRPr>
          </a:p>
        </p:txBody>
      </p:sp>
    </p:spTree>
  </p:cSld>
  <p:clrMapOvr>
    <a:masterClrMapping/>
  </p:clrMapOvr>
  <p:transition spd="med" advClick="0" advTm="20000">
    <p:strips dir="l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0" y="214290"/>
            <a:ext cx="914400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_CampusGrav" pitchFamily="82" charset="-52"/>
                <a:ea typeface="Times New Roman" pitchFamily="18" charset="0"/>
              </a:rPr>
              <a:t>                                         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_GroticRoughObl" pitchFamily="34" charset="-52"/>
                <a:ea typeface="Times New Roman" pitchFamily="18" charset="0"/>
              </a:rPr>
              <a:t>Лъим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_GroticRoughObl" pitchFamily="34" charset="-52"/>
                <a:ea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_GroticRoughObl" pitchFamily="34" charset="-52"/>
                <a:ea typeface="Times New Roman" pitchFamily="18" charset="0"/>
              </a:rPr>
              <a:t>бегарасде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_GroticRoughObl" pitchFamily="34" charset="-52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_GroticRoughObl" pitchFamily="34" charset="-52"/>
                <a:ea typeface="Times New Roman" pitchFamily="18" charset="0"/>
              </a:rPr>
              <a:t>                   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_GroticRoughObl" pitchFamily="34" charset="-52"/>
                <a:ea typeface="Times New Roman" pitchFamily="18" charset="0"/>
              </a:rPr>
              <a:t>Дуцаго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_GroticRoughObl" pitchFamily="34" charset="-52"/>
                <a:ea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_GroticRoughObl" pitchFamily="34" charset="-52"/>
                <a:ea typeface="Times New Roman" pitchFamily="18" charset="0"/>
              </a:rPr>
              <a:t>бикъараб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_GroticRoughObl" pitchFamily="34" charset="-52"/>
                <a:ea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_GroticRoughObl" pitchFamily="34" charset="-52"/>
                <a:ea typeface="Times New Roman" pitchFamily="18" charset="0"/>
              </a:rPr>
              <a:t>къулгIаялъул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_GroticRoughObl" pitchFamily="34" charset="-52"/>
                <a:ea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_GroticRoughObl" pitchFamily="34" charset="-52"/>
                <a:ea typeface="Times New Roman" pitchFamily="18" charset="0"/>
              </a:rPr>
              <a:t>лъим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_GroticRoughObl" pitchFamily="34" charset="-52"/>
                <a:ea typeface="Times New Roman" pitchFamily="18" charset="0"/>
              </a:rPr>
              <a:t>,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_GroticRoughObl" pitchFamily="34" charset="-52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_GroticRoughObl" pitchFamily="34" charset="-52"/>
                <a:ea typeface="Times New Roman" pitchFamily="18" charset="0"/>
              </a:rPr>
              <a:t>              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_GroticRoughObl" pitchFamily="34" charset="-52"/>
                <a:ea typeface="Times New Roman" pitchFamily="18" charset="0"/>
              </a:rPr>
              <a:t>Къазе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_GroticRoughObl" pitchFamily="34" charset="-52"/>
                <a:ea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_GroticRoughObl" pitchFamily="34" charset="-52"/>
                <a:ea typeface="Times New Roman" pitchFamily="18" charset="0"/>
              </a:rPr>
              <a:t>гьабе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_GroticRoughObl" pitchFamily="34" charset="-52"/>
                <a:ea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_GroticRoughObl" pitchFamily="34" charset="-52"/>
                <a:ea typeface="Times New Roman" pitchFamily="18" charset="0"/>
              </a:rPr>
              <a:t>бехе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_GroticRoughObl" pitchFamily="34" charset="-52"/>
                <a:ea typeface="Times New Roman" pitchFamily="18" charset="0"/>
              </a:rPr>
              <a:t> ах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_GroticRoughObl" pitchFamily="34" charset="-52"/>
                <a:ea typeface="Times New Roman" pitchFamily="18" charset="0"/>
              </a:rPr>
              <a:t>лъугIарабго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_GroticRoughObl" pitchFamily="34" charset="-52"/>
                <a:ea typeface="Times New Roman" pitchFamily="18" charset="0"/>
              </a:rPr>
              <a:t>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_GroticRoughObl" pitchFamily="34" charset="-52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_GroticRoughObl" pitchFamily="34" charset="-52"/>
                <a:ea typeface="Times New Roman" pitchFamily="18" charset="0"/>
              </a:rPr>
              <a:t>                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_GroticRoughObl" pitchFamily="34" charset="-52"/>
                <a:ea typeface="Times New Roman" pitchFamily="18" charset="0"/>
              </a:rPr>
              <a:t>НурухIма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_GroticRoughObl" pitchFamily="34" charset="-52"/>
                <a:ea typeface="Times New Roman" pitchFamily="18" charset="0"/>
              </a:rPr>
              <a:t>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_GroticRoughObl" pitchFamily="34" charset="-52"/>
                <a:ea typeface="Times New Roman" pitchFamily="18" charset="0"/>
              </a:rPr>
              <a:t>дур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_GroticRoughObl" pitchFamily="34" charset="-52"/>
                <a:ea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_GroticRoughObl" pitchFamily="34" charset="-52"/>
                <a:ea typeface="Times New Roman" pitchFamily="18" charset="0"/>
              </a:rPr>
              <a:t>хIарам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_GroticRoughObl" pitchFamily="34" charset="-52"/>
                <a:ea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_GroticRoughObl" pitchFamily="34" charset="-52"/>
                <a:ea typeface="Times New Roman" pitchFamily="18" charset="0"/>
              </a:rPr>
              <a:t>хIехьезе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_GroticRoughObl" pitchFamily="34" charset="-52"/>
                <a:ea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_GroticRoughObl" pitchFamily="34" charset="-52"/>
                <a:ea typeface="Times New Roman" pitchFamily="18" charset="0"/>
              </a:rPr>
              <a:t>дие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_GroticRoughObl" pitchFamily="34" charset="-52"/>
                <a:ea typeface="Times New Roman" pitchFamily="18" charset="0"/>
              </a:rPr>
              <a:t>,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_GroticRoughObl" pitchFamily="34" charset="-52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_GroticRoughObl" pitchFamily="34" charset="-52"/>
                <a:ea typeface="Times New Roman" pitchFamily="18" charset="0"/>
              </a:rPr>
              <a:t>                 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_GroticRoughObl" pitchFamily="34" charset="-52"/>
                <a:ea typeface="Times New Roman" pitchFamily="18" charset="0"/>
              </a:rPr>
              <a:t>ХIал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_GroticRoughObl" pitchFamily="34" charset="-52"/>
                <a:ea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_GroticRoughObl" pitchFamily="34" charset="-52"/>
                <a:ea typeface="Times New Roman" pitchFamily="18" charset="0"/>
              </a:rPr>
              <a:t>Бичасин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_GroticRoughObl" pitchFamily="34" charset="-52"/>
                <a:ea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_GroticRoughObl" pitchFamily="34" charset="-52"/>
                <a:ea typeface="Times New Roman" pitchFamily="18" charset="0"/>
              </a:rPr>
              <a:t>кьолеб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_GroticRoughObl" pitchFamily="34" charset="-52"/>
                <a:ea typeface="Times New Roman" pitchFamily="18" charset="0"/>
              </a:rPr>
              <a:t>,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_GroticRoughObl" pitchFamily="34" charset="-52"/>
                <a:ea typeface="Times New Roman" pitchFamily="18" charset="0"/>
              </a:rPr>
              <a:t>сабру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_GroticRoughObl" pitchFamily="34" charset="-52"/>
                <a:ea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_GroticRoughObl" pitchFamily="34" charset="-52"/>
                <a:ea typeface="Times New Roman" pitchFamily="18" charset="0"/>
              </a:rPr>
              <a:t>гьабизе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_GroticRoughObl" pitchFamily="34" charset="-52"/>
                <a:ea typeface="Times New Roman" pitchFamily="18" charset="0"/>
              </a:rPr>
              <a:t>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_GroticRoughObl" pitchFamily="34" charset="-52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_GroticRoughObl" pitchFamily="34" charset="-52"/>
                <a:ea typeface="Times New Roman" pitchFamily="18" charset="0"/>
              </a:rPr>
              <a:t>         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_GroticRoughObl" pitchFamily="34" charset="-52"/>
                <a:ea typeface="Times New Roman" pitchFamily="18" charset="0"/>
              </a:rPr>
              <a:t>КъабихIал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_GroticRoughObl" pitchFamily="34" charset="-52"/>
                <a:ea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_GroticRoughObl" pitchFamily="34" charset="-52"/>
                <a:ea typeface="Times New Roman" pitchFamily="18" charset="0"/>
              </a:rPr>
              <a:t>ишазда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_GroticRoughObl" pitchFamily="34" charset="-52"/>
                <a:ea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_GroticRoughObl" pitchFamily="34" charset="-52"/>
                <a:ea typeface="Times New Roman" pitchFamily="18" charset="0"/>
              </a:rPr>
              <a:t>гIумру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_GroticRoughObl" pitchFamily="34" charset="-52"/>
                <a:ea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_GroticRoughObl" pitchFamily="34" charset="-52"/>
                <a:ea typeface="Times New Roman" pitchFamily="18" charset="0"/>
              </a:rPr>
              <a:t>аразе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_GroticRoughObl" pitchFamily="34" charset="-52"/>
                <a:ea typeface="Times New Roman" pitchFamily="18" charset="0"/>
              </a:rPr>
              <a:t>,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_GroticRoughObl" pitchFamily="34" charset="-52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_GroticRoughObl" pitchFamily="34" charset="-52"/>
                <a:ea typeface="Times New Roman" pitchFamily="18" charset="0"/>
              </a:rPr>
              <a:t>              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_GroticRoughObl" pitchFamily="34" charset="-52"/>
                <a:ea typeface="Times New Roman" pitchFamily="18" charset="0"/>
              </a:rPr>
              <a:t>Аллагьасул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_GroticRoughObl" pitchFamily="34" charset="-52"/>
                <a:ea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_GroticRoughObl" pitchFamily="34" charset="-52"/>
                <a:ea typeface="Times New Roman" pitchFamily="18" charset="0"/>
              </a:rPr>
              <a:t>хIукму-хIакъаб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_GroticRoughObl" pitchFamily="34" charset="-52"/>
                <a:ea typeface="Times New Roman" pitchFamily="18" charset="0"/>
              </a:rPr>
              <a:t> каламин.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_GroticRoughObl" pitchFamily="34" charset="-52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_GroticRoughObl" pitchFamily="34" charset="-52"/>
                <a:ea typeface="Times New Roman" pitchFamily="18" charset="0"/>
              </a:rPr>
              <a:t>              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_GroticRoughObl" pitchFamily="34" charset="-52"/>
                <a:ea typeface="Times New Roman" pitchFamily="18" charset="0"/>
              </a:rPr>
              <a:t>Дургун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_GroticRoughObl" pitchFamily="34" charset="-52"/>
                <a:ea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_GroticRoughObl" pitchFamily="34" charset="-52"/>
                <a:ea typeface="Times New Roman" pitchFamily="18" charset="0"/>
              </a:rPr>
              <a:t>диваналде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_GroticRoughObl" pitchFamily="34" charset="-52"/>
                <a:ea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_GroticRoughObl" pitchFamily="34" charset="-52"/>
                <a:ea typeface="Times New Roman" pitchFamily="18" charset="0"/>
              </a:rPr>
              <a:t>дун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_GroticRoughObl" pitchFamily="34" charset="-52"/>
                <a:ea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_GroticRoughObl" pitchFamily="34" charset="-52"/>
                <a:ea typeface="Times New Roman" pitchFamily="18" charset="0"/>
              </a:rPr>
              <a:t>регIун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_GroticRoughObl" pitchFamily="34" charset="-52"/>
                <a:ea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_GroticRoughObl" pitchFamily="34" charset="-52"/>
                <a:ea typeface="Times New Roman" pitchFamily="18" charset="0"/>
              </a:rPr>
              <a:t>гьечIо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_GroticRoughObl" pitchFamily="34" charset="-52"/>
                <a:ea typeface="Times New Roman" pitchFamily="18" charset="0"/>
              </a:rPr>
              <a:t>,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_GroticRoughObl" pitchFamily="34" charset="-52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_GroticRoughObl" pitchFamily="34" charset="-52"/>
                <a:ea typeface="Times New Roman" pitchFamily="18" charset="0"/>
              </a:rPr>
              <a:t>                   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_GroticRoughObl" pitchFamily="34" charset="-52"/>
                <a:ea typeface="Times New Roman" pitchFamily="18" charset="0"/>
              </a:rPr>
              <a:t>Гьаб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_GroticRoughObl" pitchFamily="34" charset="-52"/>
                <a:ea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_GroticRoughObl" pitchFamily="34" charset="-52"/>
                <a:ea typeface="Times New Roman" pitchFamily="18" charset="0"/>
              </a:rPr>
              <a:t>халкъалъ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_GroticRoughObl" pitchFamily="34" charset="-52"/>
                <a:ea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_GroticRoughObl" pitchFamily="34" charset="-52"/>
                <a:ea typeface="Times New Roman" pitchFamily="18" charset="0"/>
              </a:rPr>
              <a:t>къотIаги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_GroticRoughObl" pitchFamily="34" charset="-52"/>
                <a:ea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_GroticRoughObl" pitchFamily="34" charset="-52"/>
                <a:ea typeface="Times New Roman" pitchFamily="18" charset="0"/>
              </a:rPr>
              <a:t>тIекъасе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_GroticRoughObl" pitchFamily="34" charset="-52"/>
                <a:ea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_GroticRoughObl" pitchFamily="34" charset="-52"/>
                <a:ea typeface="Times New Roman" pitchFamily="18" charset="0"/>
              </a:rPr>
              <a:t>хIукму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_GroticRoughObl" pitchFamily="34" charset="-5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_GroticExtraBlack" pitchFamily="34" charset="-52"/>
                <a:ea typeface="Times New Roman" pitchFamily="18" charset="0"/>
              </a:rPr>
              <a:t>                                         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_GroticExtraBlack" pitchFamily="34" charset="-52"/>
                <a:ea typeface="Times New Roman" pitchFamily="18" charset="0"/>
              </a:rPr>
              <a:t>************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_GroticExtraBlack" pitchFamily="34" charset="-52"/>
                <a:ea typeface="Times New Roman" pitchFamily="18" charset="0"/>
              </a:rPr>
              <a:t>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_GroticExtraBlack" pitchFamily="34" charset="-5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_GroticExtraBlack" pitchFamily="34" charset="-52"/>
                <a:ea typeface="Times New Roman" pitchFamily="18" charset="0"/>
              </a:rPr>
              <a:t>               Сворованную тобою родниковую воду,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_GroticExtraBlack" pitchFamily="34" charset="-5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_GroticExtraBlack" pitchFamily="34" charset="-52"/>
                <a:ea typeface="Times New Roman" pitchFamily="18" charset="0"/>
              </a:rPr>
              <a:t>              Завершив полив сада, вниз отводи.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_GroticExtraBlack" pitchFamily="34" charset="-5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_GroticExtraBlack" pitchFamily="34" charset="-52"/>
                <a:ea typeface="Times New Roman" pitchFamily="18" charset="0"/>
              </a:rPr>
              <a:t>             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_GroticExtraBlack" pitchFamily="34" charset="-52"/>
                <a:ea typeface="Times New Roman" pitchFamily="18" charset="0"/>
              </a:rPr>
              <a:t>Нурухма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_GroticExtraBlack" pitchFamily="34" charset="-52"/>
                <a:ea typeface="Times New Roman" pitchFamily="18" charset="0"/>
              </a:rPr>
              <a:t>, чтоб стерпеть твои уловки,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_GroticExtraBlack" pitchFamily="34" charset="-5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_GroticExtraBlack" pitchFamily="34" charset="-52"/>
                <a:ea typeface="Times New Roman" pitchFamily="18" charset="0"/>
              </a:rPr>
              <a:t>             Нрав дал мне Всевышний очень крепкий.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_GroticExtraBlack" pitchFamily="34" charset="-5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_GroticExtraBlack" pitchFamily="34" charset="-52"/>
                <a:ea typeface="Times New Roman" pitchFamily="18" charset="0"/>
              </a:rPr>
              <a:t>                 В постылых делах жизнь проведшим,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_GroticExtraBlack" pitchFamily="34" charset="-5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_GroticExtraBlack" pitchFamily="34" charset="-52"/>
                <a:ea typeface="Times New Roman" pitchFamily="18" charset="0"/>
              </a:rPr>
              <a:t>                Есть решения Аллаха- истинная речь!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_GroticExtraBlack" pitchFamily="34" charset="-5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_GroticExtraBlack" pitchFamily="34" charset="-52"/>
                <a:ea typeface="Times New Roman" pitchFamily="18" charset="0"/>
              </a:rPr>
              <a:t>                С тобою тягаться, не желаю вовсе я,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_GroticExtraBlack" pitchFamily="34" charset="-5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_GroticExtraBlack" pitchFamily="34" charset="-52"/>
                <a:ea typeface="Times New Roman" pitchFamily="18" charset="0"/>
              </a:rPr>
              <a:t>               Пусть народ будет неправому судьёй.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_GroticExtraBlack" pitchFamily="34" charset="-52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spd="med" advClick="0" advTm="20000">
    <p:newsflash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0"/>
            <a:ext cx="8643998" cy="6643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Click="0" advTm="20000">
    <p:pull dir="r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42976" y="642918"/>
            <a:ext cx="705013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dirty="0" err="1">
                <a:latin typeface="a_DexterB&amp;W" pitchFamily="82" charset="-52"/>
              </a:rPr>
              <a:t>Алигаджи</a:t>
            </a:r>
            <a:r>
              <a:rPr lang="ru-RU" sz="4400" dirty="0">
                <a:latin typeface="a_DexterB&amp;W" pitchFamily="82" charset="-52"/>
              </a:rPr>
              <a:t> из </a:t>
            </a:r>
            <a:r>
              <a:rPr lang="ru-RU" sz="4400" dirty="0" err="1">
                <a:latin typeface="a_DexterB&amp;W" pitchFamily="82" charset="-52"/>
              </a:rPr>
              <a:t>Инхо</a:t>
            </a:r>
            <a:r>
              <a:rPr lang="ru-RU" sz="4400" dirty="0">
                <a:latin typeface="a_DexterB&amp;W" pitchFamily="82" charset="-52"/>
              </a:rPr>
              <a:t>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00034" y="1571612"/>
            <a:ext cx="807249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a_GroticRoughObl" pitchFamily="34" charset="-52"/>
              </a:rPr>
              <a:t>Родился в селе Верхнее </a:t>
            </a:r>
            <a:r>
              <a:rPr lang="ru-RU" sz="2400" dirty="0" err="1">
                <a:latin typeface="a_GroticRoughObl" pitchFamily="34" charset="-52"/>
              </a:rPr>
              <a:t>Инхо</a:t>
            </a:r>
            <a:r>
              <a:rPr lang="ru-RU" sz="2400" dirty="0">
                <a:latin typeface="a_GroticRoughObl" pitchFamily="34" charset="-52"/>
              </a:rPr>
              <a:t>(ныне </a:t>
            </a:r>
            <a:r>
              <a:rPr lang="ru-RU" sz="2400" dirty="0" err="1">
                <a:latin typeface="a_GroticRoughObl" pitchFamily="34" charset="-52"/>
              </a:rPr>
              <a:t>Гумбетовского</a:t>
            </a:r>
            <a:r>
              <a:rPr lang="ru-RU" sz="2400" dirty="0">
                <a:latin typeface="a_GroticRoughObl" pitchFamily="34" charset="-52"/>
              </a:rPr>
              <a:t> района) в 1845 году, в семье горца </a:t>
            </a:r>
            <a:r>
              <a:rPr lang="ru-RU" sz="2400" dirty="0" err="1">
                <a:latin typeface="a_GroticRoughObl" pitchFamily="34" charset="-52"/>
              </a:rPr>
              <a:t>Газимагомеда</a:t>
            </a:r>
            <a:r>
              <a:rPr lang="ru-RU" sz="2400" dirty="0" smtClean="0">
                <a:latin typeface="a_GroticRoughObl" pitchFamily="34" charset="-52"/>
              </a:rPr>
              <a:t>.</a:t>
            </a:r>
            <a:r>
              <a:rPr lang="ru-RU" sz="2400" dirty="0">
                <a:latin typeface="a_GroticRoughObl" pitchFamily="34" charset="-52"/>
              </a:rPr>
              <a:t/>
            </a:r>
            <a:br>
              <a:rPr lang="ru-RU" sz="2400" dirty="0">
                <a:latin typeface="a_GroticRoughObl" pitchFamily="34" charset="-52"/>
              </a:rPr>
            </a:br>
            <a:r>
              <a:rPr lang="ru-RU" sz="2400" dirty="0">
                <a:latin typeface="a_GroticRoughObl" pitchFamily="34" charset="-52"/>
              </a:rPr>
              <a:t>До 12 лет мальчик, воспитывался в семье и учился в школе аула, затем был отправлен отцом </a:t>
            </a:r>
            <a:r>
              <a:rPr lang="ru-RU" sz="2400" dirty="0" smtClean="0">
                <a:latin typeface="a_GroticRoughObl" pitchFamily="34" charset="-52"/>
              </a:rPr>
              <a:t> </a:t>
            </a:r>
            <a:r>
              <a:rPr lang="ru-RU" sz="2400" dirty="0">
                <a:latin typeface="a_GroticRoughObl" pitchFamily="34" charset="-52"/>
              </a:rPr>
              <a:t>на учебу в медресе другого селения — </a:t>
            </a:r>
            <a:r>
              <a:rPr lang="ru-RU" sz="2400" dirty="0" err="1">
                <a:latin typeface="a_GroticRoughObl" pitchFamily="34" charset="-52"/>
              </a:rPr>
              <a:t>Миатли</a:t>
            </a:r>
            <a:r>
              <a:rPr lang="ru-RU" sz="2400" dirty="0" smtClean="0">
                <a:latin typeface="a_GroticRoughObl" pitchFamily="34" charset="-52"/>
              </a:rPr>
              <a:t>.</a:t>
            </a:r>
            <a:r>
              <a:rPr lang="ru-RU" sz="2400" dirty="0">
                <a:latin typeface="a_GroticRoughObl" pitchFamily="34" charset="-52"/>
              </a:rPr>
              <a:t/>
            </a:r>
            <a:br>
              <a:rPr lang="ru-RU" sz="2400" dirty="0">
                <a:latin typeface="a_GroticRoughObl" pitchFamily="34" charset="-52"/>
              </a:rPr>
            </a:br>
            <a:r>
              <a:rPr lang="ru-RU" sz="2400" dirty="0">
                <a:latin typeface="a_GroticRoughObl" pitchFamily="34" charset="-52"/>
              </a:rPr>
              <a:t>Проучившись в </a:t>
            </a:r>
            <a:r>
              <a:rPr lang="ru-RU" sz="2400" dirty="0" err="1">
                <a:latin typeface="a_GroticRoughObl" pitchFamily="34" charset="-52"/>
              </a:rPr>
              <a:t>Миатли</a:t>
            </a:r>
            <a:r>
              <a:rPr lang="ru-RU" sz="2400" dirty="0">
                <a:latin typeface="a_GroticRoughObl" pitchFamily="34" charset="-52"/>
              </a:rPr>
              <a:t> 10 лет, </a:t>
            </a:r>
            <a:r>
              <a:rPr lang="ru-RU" sz="2400" dirty="0" err="1">
                <a:latin typeface="a_GroticRoughObl" pitchFamily="34" charset="-52"/>
              </a:rPr>
              <a:t>Али-Гаджи</a:t>
            </a:r>
            <a:r>
              <a:rPr lang="ru-RU" sz="2400" dirty="0">
                <a:latin typeface="a_GroticRoughObl" pitchFamily="34" charset="-52"/>
              </a:rPr>
              <a:t> вернулся в родной аул. Вскоре после </a:t>
            </a:r>
            <a:r>
              <a:rPr lang="ru-RU" sz="2400" dirty="0" smtClean="0">
                <a:latin typeface="a_GroticRoughObl" pitchFamily="34" charset="-52"/>
              </a:rPr>
              <a:t>возвращения, </a:t>
            </a:r>
            <a:r>
              <a:rPr lang="ru-RU" sz="2400" dirty="0">
                <a:latin typeface="a_GroticRoughObl" pitchFamily="34" charset="-52"/>
              </a:rPr>
              <a:t>он принял приглашение </a:t>
            </a:r>
            <a:r>
              <a:rPr lang="ru-RU" sz="2400" dirty="0" err="1">
                <a:latin typeface="a_GroticRoughObl" pitchFamily="34" charset="-52"/>
              </a:rPr>
              <a:t>джамаата</a:t>
            </a:r>
            <a:r>
              <a:rPr lang="ru-RU" sz="2400" dirty="0">
                <a:latin typeface="a_GroticRoughObl" pitchFamily="34" charset="-52"/>
              </a:rPr>
              <a:t> соседнего аула </a:t>
            </a:r>
            <a:r>
              <a:rPr lang="ru-RU" sz="2400" dirty="0" err="1">
                <a:latin typeface="a_GroticRoughObl" pitchFamily="34" charset="-52"/>
              </a:rPr>
              <a:t>Орота</a:t>
            </a:r>
            <a:r>
              <a:rPr lang="ru-RU" sz="2400" dirty="0">
                <a:latin typeface="a_GroticRoughObl" pitchFamily="34" charset="-52"/>
              </a:rPr>
              <a:t> на </a:t>
            </a:r>
            <a:r>
              <a:rPr lang="ru-RU" sz="2400" dirty="0" smtClean="0">
                <a:latin typeface="a_GroticRoughObl" pitchFamily="34" charset="-52"/>
              </a:rPr>
              <a:t>должность (имама) </a:t>
            </a:r>
            <a:r>
              <a:rPr lang="ru-RU" sz="2400" dirty="0" err="1">
                <a:latin typeface="a_GroticRoughObl" pitchFamily="34" charset="-52"/>
              </a:rPr>
              <a:t>дибира</a:t>
            </a:r>
            <a:r>
              <a:rPr lang="ru-RU" sz="2400" dirty="0">
                <a:latin typeface="a_GroticRoughObl" pitchFamily="34" charset="-52"/>
              </a:rPr>
              <a:t>. Затем переехал на ту же должность в селение </a:t>
            </a:r>
            <a:r>
              <a:rPr lang="ru-RU" sz="2400" dirty="0" err="1">
                <a:latin typeface="a_GroticRoughObl" pitchFamily="34" charset="-52"/>
              </a:rPr>
              <a:t>Буртунай</a:t>
            </a:r>
            <a:r>
              <a:rPr lang="ru-RU" sz="2400" dirty="0">
                <a:latin typeface="a_GroticRoughObl" pitchFamily="34" charset="-52"/>
              </a:rPr>
              <a:t>.</a:t>
            </a:r>
            <a:br>
              <a:rPr lang="ru-RU" sz="2400" dirty="0">
                <a:latin typeface="a_GroticRoughObl" pitchFamily="34" charset="-52"/>
              </a:rPr>
            </a:br>
            <a:endParaRPr lang="ru-RU" sz="2400" dirty="0">
              <a:latin typeface="a_GroticRoughObl" pitchFamily="34" charset="-52"/>
            </a:endParaRPr>
          </a:p>
        </p:txBody>
      </p:sp>
    </p:spTree>
  </p:cSld>
  <p:clrMapOvr>
    <a:masterClrMapping/>
  </p:clrMapOvr>
  <p:transition spd="med" advClick="0" advTm="20000">
    <p:pull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500042"/>
            <a:ext cx="8143932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a_GroticRoughObl" pitchFamily="34" charset="-52"/>
              </a:rPr>
              <a:t>Проработав там год-полтора, он по просьбе жителей </a:t>
            </a:r>
            <a:r>
              <a:rPr lang="ru-RU" sz="2800" dirty="0" smtClean="0">
                <a:latin typeface="a_GroticRoughObl" pitchFamily="34" charset="-52"/>
              </a:rPr>
              <a:t>кумыкского </a:t>
            </a:r>
            <a:r>
              <a:rPr lang="ru-RU" sz="2800" dirty="0">
                <a:latin typeface="a_GroticRoughObl" pitchFamily="34" charset="-52"/>
              </a:rPr>
              <a:t>аула </a:t>
            </a:r>
            <a:r>
              <a:rPr lang="ru-RU" sz="2800" dirty="0" err="1">
                <a:latin typeface="a_GroticRoughObl" pitchFamily="34" charset="-52"/>
              </a:rPr>
              <a:t>Эндери</a:t>
            </a:r>
            <a:r>
              <a:rPr lang="ru-RU" sz="2800" dirty="0">
                <a:latin typeface="a_GroticRoughObl" pitchFamily="34" charset="-52"/>
              </a:rPr>
              <a:t> переезжает к ним и становится на долгие годы (семнадцать лет) </a:t>
            </a:r>
            <a:r>
              <a:rPr lang="ru-RU" sz="2800" dirty="0" err="1">
                <a:latin typeface="a_GroticRoughObl" pitchFamily="34" charset="-52"/>
              </a:rPr>
              <a:t>дибиром</a:t>
            </a:r>
            <a:r>
              <a:rPr lang="ru-RU" sz="2800" dirty="0">
                <a:latin typeface="a_GroticRoughObl" pitchFamily="34" charset="-52"/>
              </a:rPr>
              <a:t> в мечети</a:t>
            </a:r>
            <a:r>
              <a:rPr lang="ru-RU" sz="2800" dirty="0" smtClean="0">
                <a:latin typeface="a_GroticRoughObl" pitchFamily="34" charset="-52"/>
              </a:rPr>
              <a:t>.</a:t>
            </a:r>
            <a:r>
              <a:rPr lang="ru-RU" sz="2800" dirty="0">
                <a:latin typeface="a_GroticRoughObl" pitchFamily="34" charset="-52"/>
              </a:rPr>
              <a:t/>
            </a:r>
            <a:br>
              <a:rPr lang="ru-RU" sz="2800" dirty="0">
                <a:latin typeface="a_GroticRoughObl" pitchFamily="34" charset="-52"/>
              </a:rPr>
            </a:br>
            <a:r>
              <a:rPr lang="ru-RU" sz="2800" dirty="0">
                <a:latin typeface="a_GroticRoughObl" pitchFamily="34" charset="-52"/>
              </a:rPr>
              <a:t>Об </a:t>
            </a:r>
            <a:r>
              <a:rPr lang="ru-RU" sz="2800" dirty="0" err="1">
                <a:latin typeface="a_GroticRoughObl" pitchFamily="34" charset="-52"/>
              </a:rPr>
              <a:t>Али-Гаджи</a:t>
            </a:r>
            <a:r>
              <a:rPr lang="ru-RU" sz="2800" dirty="0">
                <a:latin typeface="a_GroticRoughObl" pitchFamily="34" charset="-52"/>
              </a:rPr>
              <a:t> известно также, что он дважды совершал </a:t>
            </a:r>
            <a:r>
              <a:rPr lang="ru-RU" sz="2800" dirty="0" smtClean="0">
                <a:latin typeface="a_GroticRoughObl" pitchFamily="34" charset="-52"/>
              </a:rPr>
              <a:t>святое </a:t>
            </a:r>
            <a:r>
              <a:rPr lang="ru-RU" sz="2800" dirty="0">
                <a:latin typeface="a_GroticRoughObl" pitchFamily="34" charset="-52"/>
              </a:rPr>
              <a:t>паломничество в Мекку — хадж, за что и получил звание Хаджи (святой). Известно, что первая поездка была организована для встречи горцев с находившимся в Мекке Шамилем (</a:t>
            </a:r>
            <a:r>
              <a:rPr lang="ru-RU" sz="2800" dirty="0" smtClean="0">
                <a:latin typeface="a_GroticRoughObl" pitchFamily="34" charset="-52"/>
              </a:rPr>
              <a:t>приблизительно </a:t>
            </a:r>
            <a:r>
              <a:rPr lang="ru-RU" sz="2800" dirty="0">
                <a:latin typeface="a_GroticRoughObl" pitchFamily="34" charset="-52"/>
              </a:rPr>
              <a:t>в ноябре 1870 г., когда </a:t>
            </a:r>
            <a:r>
              <a:rPr lang="ru-RU" sz="2800" dirty="0" err="1">
                <a:latin typeface="a_GroticRoughObl" pitchFamily="34" charset="-52"/>
              </a:rPr>
              <a:t>Али-Гаджи</a:t>
            </a:r>
            <a:r>
              <a:rPr lang="ru-RU" sz="2800" dirty="0">
                <a:latin typeface="a_GroticRoughObl" pitchFamily="34" charset="-52"/>
              </a:rPr>
              <a:t> работал в </a:t>
            </a:r>
            <a:r>
              <a:rPr lang="ru-RU" sz="2800" dirty="0" err="1">
                <a:latin typeface="a_GroticRoughObl" pitchFamily="34" charset="-52"/>
              </a:rPr>
              <a:t>Орота</a:t>
            </a:r>
            <a:r>
              <a:rPr lang="ru-RU" sz="2800" dirty="0">
                <a:latin typeface="a_GroticRoughObl" pitchFamily="34" charset="-52"/>
              </a:rPr>
              <a:t>), вторую поездку поэт совершил уже в годы жизни в </a:t>
            </a:r>
            <a:r>
              <a:rPr lang="ru-RU" sz="2800" dirty="0" err="1" smtClean="0">
                <a:latin typeface="a_GroticRoughObl" pitchFamily="34" charset="-52"/>
              </a:rPr>
              <a:t>Эндирее</a:t>
            </a:r>
            <a:r>
              <a:rPr lang="ru-RU" sz="2800" dirty="0" smtClean="0">
                <a:latin typeface="a_GroticRoughObl" pitchFamily="34" charset="-52"/>
              </a:rPr>
              <a:t>.</a:t>
            </a:r>
            <a:r>
              <a:rPr lang="ru-RU" sz="2800" dirty="0">
                <a:latin typeface="a_GroticRoughObl" pitchFamily="34" charset="-52"/>
              </a:rPr>
              <a:t/>
            </a:r>
            <a:br>
              <a:rPr lang="ru-RU" sz="2800" dirty="0">
                <a:latin typeface="a_GroticRoughObl" pitchFamily="34" charset="-52"/>
              </a:rPr>
            </a:br>
            <a:endParaRPr lang="ru-RU" sz="2800" dirty="0">
              <a:latin typeface="a_GroticRoughObl" pitchFamily="34" charset="-52"/>
            </a:endParaRPr>
          </a:p>
        </p:txBody>
      </p:sp>
    </p:spTree>
  </p:cSld>
  <p:clrMapOvr>
    <a:masterClrMapping/>
  </p:clrMapOvr>
  <p:transition spd="med" advClick="0" advTm="20000">
    <p:wheel spokes="2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428604"/>
            <a:ext cx="821537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a_GroticRoughObl" pitchFamily="34" charset="-52"/>
              </a:rPr>
              <a:t>Поэзия </a:t>
            </a:r>
            <a:r>
              <a:rPr lang="ru-RU" sz="2800" dirty="0" err="1">
                <a:latin typeface="a_GroticRoughObl" pitchFamily="34" charset="-52"/>
              </a:rPr>
              <a:t>Али-Гаджи</a:t>
            </a:r>
            <a:r>
              <a:rPr lang="ru-RU" sz="2800" dirty="0">
                <a:latin typeface="a_GroticRoughObl" pitchFamily="34" charset="-52"/>
              </a:rPr>
              <a:t> еще при жизни поэта снискала признание и любовь народа. Широкое хождение и популярность имели его дидактические стихи, мудрые изречения и назидания, религиозные проповеди и песнопения, элегии и сатирические стихи. С 1905 года произведения поэта интенсивно печатаются в </a:t>
            </a:r>
            <a:r>
              <a:rPr lang="ru-RU" sz="2800" dirty="0" err="1">
                <a:latin typeface="a_GroticRoughObl" pitchFamily="34" charset="-52"/>
              </a:rPr>
              <a:t>Темир-Хан-Шуре</a:t>
            </a:r>
            <a:r>
              <a:rPr lang="ru-RU" sz="2800" dirty="0">
                <a:latin typeface="a_GroticRoughObl" pitchFamily="34" charset="-52"/>
              </a:rPr>
              <a:t> </a:t>
            </a:r>
            <a:r>
              <a:rPr lang="ru-RU" sz="2800" dirty="0" err="1">
                <a:latin typeface="a_GroticRoughObl" pitchFamily="34" charset="-52"/>
              </a:rPr>
              <a:t>в</a:t>
            </a:r>
            <a:r>
              <a:rPr lang="ru-RU" sz="2800" dirty="0">
                <a:latin typeface="a_GroticRoughObl" pitchFamily="34" charset="-52"/>
              </a:rPr>
              <a:t> типографии </a:t>
            </a:r>
            <a:r>
              <a:rPr lang="ru-RU" sz="2800" dirty="0" err="1">
                <a:latin typeface="a_GroticRoughObl" pitchFamily="34" charset="-52"/>
              </a:rPr>
              <a:t>М.Мавраева</a:t>
            </a:r>
            <a:r>
              <a:rPr lang="ru-RU" sz="2800" dirty="0">
                <a:latin typeface="a_GroticRoughObl" pitchFamily="34" charset="-52"/>
              </a:rPr>
              <a:t>. Они вошли в сборники </a:t>
            </a:r>
            <a:r>
              <a:rPr lang="ru-RU" sz="2800" dirty="0" err="1">
                <a:latin typeface="a_GroticRoughObl" pitchFamily="34" charset="-52"/>
              </a:rPr>
              <a:t>Сиражудина</a:t>
            </a:r>
            <a:r>
              <a:rPr lang="ru-RU" sz="2800" dirty="0">
                <a:latin typeface="a_GroticRoughObl" pitchFamily="34" charset="-52"/>
              </a:rPr>
              <a:t> из Обода "</a:t>
            </a:r>
            <a:r>
              <a:rPr lang="ru-RU" sz="2800" dirty="0" err="1">
                <a:latin typeface="a_GroticRoughObl" pitchFamily="34" charset="-52"/>
              </a:rPr>
              <a:t>Бустан</a:t>
            </a:r>
            <a:r>
              <a:rPr lang="ru-RU" sz="2800" dirty="0">
                <a:latin typeface="a_GroticRoughObl" pitchFamily="34" charset="-52"/>
              </a:rPr>
              <a:t> </a:t>
            </a:r>
            <a:r>
              <a:rPr lang="ru-RU" sz="2800" dirty="0" err="1">
                <a:latin typeface="a_GroticRoughObl" pitchFamily="34" charset="-52"/>
              </a:rPr>
              <a:t>Аваристан</a:t>
            </a:r>
            <a:r>
              <a:rPr lang="ru-RU" sz="2800" dirty="0">
                <a:latin typeface="a_GroticRoughObl" pitchFamily="34" charset="-52"/>
              </a:rPr>
              <a:t>" ("Сад </a:t>
            </a:r>
            <a:r>
              <a:rPr lang="ru-RU" sz="2800" dirty="0" err="1">
                <a:latin typeface="a_GroticRoughObl" pitchFamily="34" charset="-52"/>
              </a:rPr>
              <a:t>Аваристан</a:t>
            </a:r>
            <a:r>
              <a:rPr lang="ru-RU" sz="2800" dirty="0">
                <a:latin typeface="a_GroticRoughObl" pitchFamily="34" charset="-52"/>
              </a:rPr>
              <a:t>", 1905), </a:t>
            </a:r>
            <a:r>
              <a:rPr lang="ru-RU" sz="2800" dirty="0" err="1">
                <a:latin typeface="a_GroticRoughObl" pitchFamily="34" charset="-52"/>
              </a:rPr>
              <a:t>Абдуллагаджи</a:t>
            </a:r>
            <a:r>
              <a:rPr lang="ru-RU" sz="2800" dirty="0">
                <a:latin typeface="a_GroticRoughObl" pitchFamily="34" charset="-52"/>
              </a:rPr>
              <a:t> из Чоха "Ваг1забазул т1ехь" ("Сборник проповедей", 1912).</a:t>
            </a:r>
            <a:br>
              <a:rPr lang="ru-RU" sz="2800" dirty="0">
                <a:latin typeface="a_GroticRoughObl" pitchFamily="34" charset="-52"/>
              </a:rPr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  <p:transition spd="med" advClick="0" advTm="20000">
    <p:split dir="in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28596" y="642918"/>
            <a:ext cx="8286808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_GroticRoughObl" pitchFamily="34" charset="-52"/>
                <a:ea typeface="Times New Roman" pitchFamily="18" charset="0"/>
                <a:cs typeface="Times New Roman" pitchFamily="18" charset="0"/>
              </a:rPr>
              <a:t>Стихи поэта впервые при советской власти были изданы известным аварским филологом </a:t>
            </a:r>
            <a:r>
              <a:rPr kumimoji="0" lang="ru-RU" sz="3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_GroticRoughObl" pitchFamily="34" charset="-52"/>
                <a:ea typeface="Times New Roman" pitchFamily="18" charset="0"/>
                <a:cs typeface="Times New Roman" pitchFamily="18" charset="0"/>
              </a:rPr>
              <a:t>Абдулатипом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_GroticRoughObl" pitchFamily="34" charset="-52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_GroticRoughObl" pitchFamily="34" charset="-52"/>
                <a:ea typeface="Times New Roman" pitchFamily="18" charset="0"/>
                <a:cs typeface="Times New Roman" pitchFamily="18" charset="0"/>
              </a:rPr>
              <a:t>Шамхаловым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_GroticRoughObl" pitchFamily="34" charset="-52"/>
                <a:ea typeface="Times New Roman" pitchFamily="18" charset="0"/>
                <a:cs typeface="Times New Roman" pitchFamily="18" charset="0"/>
              </a:rPr>
              <a:t> в состав­ленном им сборнике "Старинные песни и рассказы аварцев" (1928). После значительного перерыва в 1958 году они были напечатаны в "Антологии аварской поэзии"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_GroticRoughObl" pitchFamily="34" charset="-52"/>
            </a:endParaRPr>
          </a:p>
        </p:txBody>
      </p:sp>
    </p:spTree>
  </p:cSld>
  <p:clrMapOvr>
    <a:masterClrMapping/>
  </p:clrMapOvr>
  <p:transition spd="med" advClick="0" advTm="20000"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e-reading.club/illustrations/1035/1035421-i_044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785795"/>
            <a:ext cx="7929617" cy="4552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714348" y="5786454"/>
            <a:ext cx="78581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     </a:t>
            </a:r>
            <a:r>
              <a:rPr lang="ru-RU" sz="2000" dirty="0" smtClean="0">
                <a:latin typeface="a_BremenCmObl" pitchFamily="82" charset="-52"/>
              </a:rPr>
              <a:t>РОДИНА ПОЭТА –СЕЛЕНИЕ ВЕРХНЕЕ ИНХО</a:t>
            </a:r>
            <a:endParaRPr lang="ru-RU" sz="2000" dirty="0">
              <a:latin typeface="a_BremenCmObl" pitchFamily="82" charset="-52"/>
            </a:endParaRPr>
          </a:p>
        </p:txBody>
      </p:sp>
    </p:spTree>
  </p:cSld>
  <p:clrMapOvr>
    <a:masterClrMapping/>
  </p:clrMapOvr>
  <p:transition spd="med" advClick="0" advTm="20000">
    <p:diamond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fatiha.ru/klassika/01/aligadjii.gif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571480"/>
            <a:ext cx="5143536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20000">
    <p:plus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Дагестанские святыни. Книга первая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571480"/>
            <a:ext cx="7786741" cy="4771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714348" y="5572140"/>
            <a:ext cx="77867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a_DexterOtlRough" pitchFamily="82" charset="-52"/>
              </a:rPr>
              <a:t> </a:t>
            </a:r>
            <a:r>
              <a:rPr lang="ru-RU" sz="3600" b="1" dirty="0" smtClean="0">
                <a:solidFill>
                  <a:srgbClr val="FF0000"/>
                </a:solidFill>
                <a:latin typeface="a_DexterOtlRough" pitchFamily="82" charset="-52"/>
              </a:rPr>
              <a:t>ДОМ АЛИ-ГАДЖИ ИЗ ИНХО </a:t>
            </a:r>
            <a:endParaRPr lang="ru-RU" sz="3600" b="1" dirty="0">
              <a:solidFill>
                <a:srgbClr val="FF0000"/>
              </a:solidFill>
              <a:latin typeface="a_DexterOtlRough" pitchFamily="82" charset="-52"/>
            </a:endParaRPr>
          </a:p>
        </p:txBody>
      </p:sp>
    </p:spTree>
  </p:cSld>
  <p:clrMapOvr>
    <a:masterClrMapping/>
  </p:clrMapOvr>
  <p:transition spd="med" advClick="0" advTm="20000">
    <p:split dir="in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1410</Words>
  <Application>Microsoft Office PowerPoint</Application>
  <PresentationFormat>Экран (4:3)</PresentationFormat>
  <Paragraphs>173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</vt:vector>
  </TitlesOfParts>
  <Manager>мсм</Manager>
  <Company>исош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муртаза</dc:creator>
  <cp:lastModifiedBy>муртаза</cp:lastModifiedBy>
  <cp:revision>9</cp:revision>
  <dcterms:created xsi:type="dcterms:W3CDTF">2015-09-13T10:05:55Z</dcterms:created>
  <dcterms:modified xsi:type="dcterms:W3CDTF">2015-09-13T11:46:27Z</dcterms:modified>
</cp:coreProperties>
</file>