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2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17137-6047-4DE0-B5D4-F154C930223A}" type="datetimeFigureOut">
              <a:rPr lang="ru-RU" smtClean="0"/>
              <a:pPr/>
              <a:t>13.09.2015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1C0FD-6088-4831-9D7E-1483C3174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20000">
    <p:pull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428596" y="285728"/>
            <a:ext cx="8215370" cy="62865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1214422"/>
            <a:ext cx="60722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a_BremenCmObl" pitchFamily="82" charset="-52"/>
              </a:rPr>
              <a:t>170-летию            </a:t>
            </a:r>
          </a:p>
          <a:p>
            <a:r>
              <a:rPr lang="ru-RU" sz="6000" dirty="0">
                <a:solidFill>
                  <a:srgbClr val="FF0000"/>
                </a:solidFill>
                <a:latin typeface="a_BremenCmObl" pitchFamily="82" charset="-52"/>
              </a:rPr>
              <a:t> </a:t>
            </a:r>
            <a:r>
              <a:rPr lang="ru-RU" sz="6000" dirty="0" smtClean="0">
                <a:solidFill>
                  <a:srgbClr val="FF0000"/>
                </a:solidFill>
                <a:latin typeface="a_BremenCmObl" pitchFamily="82" charset="-52"/>
              </a:rPr>
              <a:t>   Али-  </a:t>
            </a:r>
          </a:p>
          <a:p>
            <a:r>
              <a:rPr lang="ru-RU" sz="6000" dirty="0">
                <a:solidFill>
                  <a:srgbClr val="FF0000"/>
                </a:solidFill>
                <a:latin typeface="a_BremenCmObl" pitchFamily="82" charset="-52"/>
              </a:rPr>
              <a:t> </a:t>
            </a:r>
            <a:r>
              <a:rPr lang="ru-RU" sz="6000" dirty="0" smtClean="0">
                <a:solidFill>
                  <a:srgbClr val="FF0000"/>
                </a:solidFill>
                <a:latin typeface="a_BremenCmObl" pitchFamily="82" charset="-52"/>
              </a:rPr>
              <a:t> </a:t>
            </a:r>
            <a:r>
              <a:rPr lang="ru-RU" sz="6000" dirty="0" err="1" smtClean="0">
                <a:solidFill>
                  <a:srgbClr val="FF0000"/>
                </a:solidFill>
                <a:latin typeface="a_BremenCmObl" pitchFamily="82" charset="-52"/>
              </a:rPr>
              <a:t>гаджи</a:t>
            </a:r>
            <a:r>
              <a:rPr lang="ru-RU" sz="6000" dirty="0" smtClean="0">
                <a:solidFill>
                  <a:srgbClr val="FF0000"/>
                </a:solidFill>
                <a:latin typeface="a_BremenCmObl" pitchFamily="82" charset="-52"/>
              </a:rPr>
              <a:t> </a:t>
            </a:r>
          </a:p>
          <a:p>
            <a:r>
              <a:rPr lang="ru-RU" sz="6000" dirty="0">
                <a:solidFill>
                  <a:srgbClr val="FF0000"/>
                </a:solidFill>
                <a:latin typeface="a_BremenCmObl" pitchFamily="82" charset="-52"/>
              </a:rPr>
              <a:t> </a:t>
            </a:r>
            <a:r>
              <a:rPr lang="ru-RU" sz="6000" dirty="0" smtClean="0">
                <a:solidFill>
                  <a:srgbClr val="FF0000"/>
                </a:solidFill>
                <a:latin typeface="a_BremenCmObl" pitchFamily="82" charset="-52"/>
              </a:rPr>
              <a:t>из ИНХО</a:t>
            </a:r>
            <a:endParaRPr lang="ru-RU" sz="6000" dirty="0">
              <a:solidFill>
                <a:srgbClr val="FF0000"/>
              </a:solidFill>
              <a:latin typeface="a_BremenCmObl" pitchFamily="82" charset="-52"/>
            </a:endParaRPr>
          </a:p>
        </p:txBody>
      </p:sp>
    </p:spTree>
  </p:cSld>
  <p:clrMapOvr>
    <a:masterClrMapping/>
  </p:clrMapOvr>
  <p:transition spd="med" advClick="0" advTm="20000"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a_GroticRoughObl" pitchFamily="34" charset="-52"/>
              </a:rPr>
              <a:t>В Год литературы в Дагестане отмечается 170-летие со дня рождения выдающегося классика дагестанской литературы </a:t>
            </a:r>
            <a:r>
              <a:rPr lang="ru-RU" sz="2800" b="1" dirty="0" err="1">
                <a:latin typeface="a_GroticRoughObl" pitchFamily="34" charset="-52"/>
              </a:rPr>
              <a:t>Алигаджи</a:t>
            </a:r>
            <a:r>
              <a:rPr lang="ru-RU" sz="2800" b="1" dirty="0">
                <a:latin typeface="a_GroticRoughObl" pitchFamily="34" charset="-52"/>
              </a:rPr>
              <a:t> из </a:t>
            </a:r>
            <a:r>
              <a:rPr lang="ru-RU" sz="2800" b="1" dirty="0" err="1">
                <a:latin typeface="a_GroticRoughObl" pitchFamily="34" charset="-52"/>
              </a:rPr>
              <a:t>Инхо</a:t>
            </a:r>
            <a:r>
              <a:rPr lang="ru-RU" sz="2800" b="1" dirty="0">
                <a:latin typeface="a_GroticRoughObl" pitchFamily="34" charset="-52"/>
              </a:rPr>
              <a:t>, который внес значительный вклад в развитие поэтической культуры своего народа. Это знаковое совпадение, и заключается оно не только в том, что юбилей позволит ещё раз вспомнить об авторе бессмертных произведений, но и в том, что юбилейная дата поэта предлагает взглянуть на историю дагестанской литературы через призму жизненного подвига </a:t>
            </a:r>
            <a:r>
              <a:rPr lang="ru-RU" sz="2800" b="1" dirty="0" err="1">
                <a:latin typeface="a_GroticRoughObl" pitchFamily="34" charset="-52"/>
              </a:rPr>
              <a:t>Алигаджи</a:t>
            </a:r>
            <a:r>
              <a:rPr lang="ru-RU" sz="2800" b="1" dirty="0">
                <a:latin typeface="a_GroticRoughObl" pitchFamily="34" charset="-52"/>
              </a:rPr>
              <a:t> из </a:t>
            </a:r>
            <a:r>
              <a:rPr lang="ru-RU" sz="2800" b="1" dirty="0" err="1">
                <a:latin typeface="a_GroticRoughObl" pitchFamily="34" charset="-52"/>
              </a:rPr>
              <a:t>Инхо</a:t>
            </a:r>
            <a:r>
              <a:rPr lang="ru-RU" sz="2800" b="1" dirty="0">
                <a:latin typeface="a_GroticRoughObl" pitchFamily="34" charset="-52"/>
              </a:rPr>
              <a:t>, одного из самых талантливых и отважных сыновей Дагестана.</a:t>
            </a:r>
          </a:p>
        </p:txBody>
      </p:sp>
    </p:spTree>
  </p:cSld>
  <p:clrMapOvr>
    <a:masterClrMapping/>
  </p:clrMapOvr>
  <p:transition spd="med" advClick="0" advTm="20000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28680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_GroticRoughObl" pitchFamily="34" charset="-52"/>
              </a:rPr>
              <a:t>Незаурядное дарование, поэтический талант </a:t>
            </a:r>
            <a:r>
              <a:rPr lang="ru-RU" sz="2800" dirty="0" err="1">
                <a:latin typeface="a_GroticRoughObl" pitchFamily="34" charset="-52"/>
              </a:rPr>
              <a:t>Алигаджи</a:t>
            </a:r>
            <a:r>
              <a:rPr lang="ru-RU" sz="2800" dirty="0">
                <a:latin typeface="a_GroticRoughObl" pitchFamily="34" charset="-52"/>
              </a:rPr>
              <a:t> из </a:t>
            </a:r>
            <a:r>
              <a:rPr lang="ru-RU" sz="2800" dirty="0" err="1">
                <a:latin typeface="a_GroticRoughObl" pitchFamily="34" charset="-52"/>
              </a:rPr>
              <a:t>Инхо</a:t>
            </a:r>
            <a:r>
              <a:rPr lang="ru-RU" sz="2800" dirty="0">
                <a:latin typeface="a_GroticRoughObl" pitchFamily="34" charset="-52"/>
              </a:rPr>
              <a:t> получили признание читателей и были высоко оценены дагестанской критикой и литературоведением. Показателем важной его роли в дагестанском словесном искусстве служит его творчество, перешагнувшее национальные рамки. Его произведения были изданы в переводе на русский язык и обрели известность в масштабе страны. Ценность литературного наследия </a:t>
            </a:r>
            <a:r>
              <a:rPr lang="ru-RU" sz="2800" dirty="0" err="1">
                <a:latin typeface="a_GroticRoughObl" pitchFamily="34" charset="-52"/>
              </a:rPr>
              <a:t>Алигаджи</a:t>
            </a:r>
            <a:r>
              <a:rPr lang="ru-RU" sz="2800" dirty="0">
                <a:latin typeface="a_GroticRoughObl" pitchFamily="34" charset="-52"/>
              </a:rPr>
              <a:t> из </a:t>
            </a:r>
            <a:r>
              <a:rPr lang="ru-RU" sz="2800" dirty="0" err="1">
                <a:latin typeface="a_GroticRoughObl" pitchFamily="34" charset="-52"/>
              </a:rPr>
              <a:t>Инхо</a:t>
            </a:r>
            <a:r>
              <a:rPr lang="ru-RU" sz="2800" dirty="0">
                <a:latin typeface="a_GroticRoughObl" pitchFamily="34" charset="-52"/>
              </a:rPr>
              <a:t> определяют его произведения, обладающие незаурядным художественно-эстетическим звучанием, богатством родного языка.</a:t>
            </a:r>
          </a:p>
        </p:txBody>
      </p:sp>
    </p:spTree>
  </p:cSld>
  <p:clrMapOvr>
    <a:masterClrMapping/>
  </p:clrMapOvr>
  <p:transition spd="med" advClick="0" advTm="20000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_GroticRoughObl" pitchFamily="34" charset="-52"/>
              </a:rPr>
              <a:t>Для нынешнего поколения читателей значимость его поэтических произведений важна еще и тем, что в них находят выражение культурные традиции, нравственно-этические ценности, выработанные многовековым развитием дагестанского общества. И творческая деятельность, и жизненный путь </a:t>
            </a:r>
            <a:r>
              <a:rPr lang="ru-RU" sz="2800" dirty="0" err="1">
                <a:latin typeface="a_GroticRoughObl" pitchFamily="34" charset="-52"/>
              </a:rPr>
              <a:t>Алигаджи</a:t>
            </a:r>
            <a:r>
              <a:rPr lang="ru-RU" sz="2800" dirty="0">
                <a:latin typeface="a_GroticRoughObl" pitchFamily="34" charset="-52"/>
              </a:rPr>
              <a:t> из </a:t>
            </a:r>
            <a:r>
              <a:rPr lang="ru-RU" sz="2800" dirty="0" err="1">
                <a:latin typeface="a_GroticRoughObl" pitchFamily="34" charset="-52"/>
              </a:rPr>
              <a:t>Инхо</a:t>
            </a:r>
            <a:r>
              <a:rPr lang="ru-RU" sz="2800" dirty="0">
                <a:latin typeface="a_GroticRoughObl" pitchFamily="34" charset="-52"/>
              </a:rPr>
              <a:t> свидетельствуют о том, что он видел свое призвание в служении народу, был патриотом родного края, радел за его лучшее будущее. Имя </a:t>
            </a:r>
            <a:r>
              <a:rPr lang="ru-RU" sz="2800" dirty="0" err="1">
                <a:latin typeface="a_GroticRoughObl" pitchFamily="34" charset="-52"/>
              </a:rPr>
              <a:t>Алигаджи</a:t>
            </a:r>
            <a:r>
              <a:rPr lang="ru-RU" sz="2800" dirty="0">
                <a:latin typeface="a_GroticRoughObl" pitchFamily="34" charset="-52"/>
              </a:rPr>
              <a:t> из </a:t>
            </a:r>
            <a:r>
              <a:rPr lang="ru-RU" sz="2800" dirty="0" err="1">
                <a:latin typeface="a_GroticRoughObl" pitchFamily="34" charset="-52"/>
              </a:rPr>
              <a:t>Инхо</a:t>
            </a:r>
            <a:r>
              <a:rPr lang="ru-RU" sz="2800" dirty="0">
                <a:latin typeface="a_GroticRoughObl" pitchFamily="34" charset="-52"/>
              </a:rPr>
              <a:t> стоит в одном ряду с признанными классиками дагестанской литературы </a:t>
            </a:r>
            <a:r>
              <a:rPr lang="ru-RU" sz="2800" dirty="0" err="1">
                <a:latin typeface="a_GroticRoughObl" pitchFamily="34" charset="-52"/>
              </a:rPr>
              <a:t>Омарла</a:t>
            </a:r>
            <a:r>
              <a:rPr lang="ru-RU" sz="2800" dirty="0">
                <a:latin typeface="a_GroticRoughObl" pitchFamily="34" charset="-52"/>
              </a:rPr>
              <a:t> </a:t>
            </a:r>
            <a:r>
              <a:rPr lang="ru-RU" sz="2800" dirty="0" err="1">
                <a:latin typeface="a_GroticRoughObl" pitchFamily="34" charset="-52"/>
              </a:rPr>
              <a:t>Батыраем</a:t>
            </a:r>
            <a:r>
              <a:rPr lang="ru-RU" sz="2800" dirty="0">
                <a:latin typeface="a_GroticRoughObl" pitchFamily="34" charset="-52"/>
              </a:rPr>
              <a:t>, </a:t>
            </a:r>
            <a:r>
              <a:rPr lang="ru-RU" sz="2800" dirty="0" err="1">
                <a:latin typeface="a_GroticRoughObl" pitchFamily="34" charset="-52"/>
              </a:rPr>
              <a:t>Ирчи</a:t>
            </a:r>
            <a:r>
              <a:rPr lang="ru-RU" sz="2800" dirty="0">
                <a:latin typeface="a_GroticRoughObl" pitchFamily="34" charset="-52"/>
              </a:rPr>
              <a:t> Казаком, </a:t>
            </a:r>
            <a:r>
              <a:rPr lang="ru-RU" sz="2800" dirty="0" err="1">
                <a:latin typeface="a_GroticRoughObl" pitchFamily="34" charset="-52"/>
              </a:rPr>
              <a:t>Етимом</a:t>
            </a:r>
            <a:r>
              <a:rPr lang="ru-RU" sz="2800" dirty="0">
                <a:latin typeface="a_GroticRoughObl" pitchFamily="34" charset="-52"/>
              </a:rPr>
              <a:t> </a:t>
            </a:r>
            <a:r>
              <a:rPr lang="ru-RU" sz="2800" dirty="0" err="1">
                <a:latin typeface="a_GroticRoughObl" pitchFamily="34" charset="-52"/>
              </a:rPr>
              <a:t>Эмином</a:t>
            </a:r>
            <a:r>
              <a:rPr lang="ru-RU" sz="2800" dirty="0">
                <a:latin typeface="a_GroticRoughObl" pitchFamily="34" charset="-52"/>
              </a:rPr>
              <a:t>, </a:t>
            </a:r>
            <a:r>
              <a:rPr lang="ru-RU" sz="2800" dirty="0" err="1">
                <a:latin typeface="a_GroticRoughObl" pitchFamily="34" charset="-52"/>
              </a:rPr>
              <a:t>Гамзатом</a:t>
            </a:r>
            <a:r>
              <a:rPr lang="ru-RU" sz="2800" dirty="0">
                <a:latin typeface="a_GroticRoughObl" pitchFamily="34" charset="-52"/>
              </a:rPr>
              <a:t> </a:t>
            </a:r>
            <a:r>
              <a:rPr lang="ru-RU" sz="2800" dirty="0" err="1" smtClean="0">
                <a:latin typeface="a_GroticRoughObl" pitchFamily="34" charset="-52"/>
              </a:rPr>
              <a:t>Цадаса</a:t>
            </a:r>
            <a:r>
              <a:rPr lang="ru-RU" sz="2800" dirty="0" smtClean="0">
                <a:latin typeface="a_GroticRoughObl" pitchFamily="34" charset="-52"/>
              </a:rPr>
              <a:t>, </a:t>
            </a:r>
            <a:r>
              <a:rPr lang="ru-RU" sz="2800" dirty="0" err="1">
                <a:latin typeface="a_GroticRoughObl" pitchFamily="34" charset="-52"/>
              </a:rPr>
              <a:t>Абуталибом</a:t>
            </a:r>
            <a:r>
              <a:rPr lang="ru-RU" sz="2800" dirty="0">
                <a:latin typeface="a_GroticRoughObl" pitchFamily="34" charset="-52"/>
              </a:rPr>
              <a:t> Гафуровым. </a:t>
            </a:r>
          </a:p>
        </p:txBody>
      </p:sp>
    </p:spTree>
  </p:cSld>
  <p:clrMapOvr>
    <a:masterClrMapping/>
  </p:clrMapOvr>
  <p:transition spd="med" advClick="0" advTm="20000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571480"/>
            <a:ext cx="842968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В столице нашей республики существуют улицы, названные в честь дагестанских поэтов-классиков, но, к большому сожалению, в этом списке нет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Алигаджи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 из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Инхо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. Было бы разумным решением администрации Махачкалы присвоить его имя одной из улиц или площадей, а в селении Верхнее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Инхо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 открыть музей поэта. К счастью, сохранился дом, где он родился и провел молодые годы. И хотя этот дом за прошедшее время не раз перестраивался, его можно считать «родным» домом поэта.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mo-gumbet.ru/images/articles/arts/1_82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215369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500042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Вопрос  подготовки  к 170-летию со дня рождения поэта, философа, духовного просветителя 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Али-Гаджи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  из  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Инхо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 обсудили на рабочем совещании Главы района М.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Магомедалиева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Constant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На совещании присутствовали заместитель главы администрации района А. Каримов, начальник  отдела культуры М.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Умардибиров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, директор центра традиционной культуры народов России Н.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Ахмедибиров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, директор центральной библиотечной системы С.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Абдулмуталибова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,  корреспондент районной газеты Г.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Гебеков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Constant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Выступившие на совещании зам.главы администрации А. Каримов, начальник отдела культуры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М.Умардибиров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, С.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Абдулмуталибова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 рассказали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о плане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мероприятий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 по   подготовке  и проведению  юбилея  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Али-Гаджи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  из  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Инхо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Подводя итоги совещания, глава МР "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Гумбетовский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 район" Магомедали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Магомедалиев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дал конкретные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поручения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</a:rPr>
              <a:t> по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</a:rPr>
              <a:t> подготовке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  <a:cs typeface="Times New Roman" pitchFamily="18" charset="0"/>
              </a:rPr>
              <a:t> и проведению мероприятий, посвященных 170-летию поэта и  ученого- арабиста.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  <p:transition spd="med" advClick="0" advTm="20000">
    <p:pull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0000"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0" y="0"/>
            <a:ext cx="8858280" cy="6858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0100" y="1214422"/>
            <a:ext cx="7643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  <a:t>СТИХИ УЧАЩИХСЯ МКОУ   </a:t>
            </a:r>
          </a:p>
          <a:p>
            <a: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  <a:t>      «ИГАЛИНСКОЙ СОШ»,</a:t>
            </a:r>
          </a:p>
          <a:p>
            <a: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  <a:t>         ПОСВЯЩЁННЫЕ</a:t>
            </a:r>
            <a:b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</a:br>
            <a: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  <a:t>      170-ЛЕТИЮ СО ДНЯ         </a:t>
            </a:r>
          </a:p>
          <a:p>
            <a: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  <a:t>            РОЖДЕНИЯ </a:t>
            </a:r>
          </a:p>
          <a:p>
            <a:r>
              <a:rPr lang="ru-RU" sz="3600" dirty="0" smtClean="0">
                <a:solidFill>
                  <a:srgbClr val="FFFF00"/>
                </a:solidFill>
                <a:latin typeface="a_GroticExtraBlack" pitchFamily="34" charset="-52"/>
              </a:rPr>
              <a:t>    АЛИ-ГАДЖИ ИЗ ИНХО</a:t>
            </a:r>
            <a:endParaRPr lang="ru-RU" sz="3600" dirty="0">
              <a:solidFill>
                <a:srgbClr val="FFFF00"/>
              </a:solidFill>
              <a:latin typeface="a_GroticExtraBlack" pitchFamily="34" charset="-52"/>
            </a:endParaRPr>
          </a:p>
        </p:txBody>
      </p:sp>
    </p:spTree>
  </p:cSld>
  <p:clrMapOvr>
    <a:masterClrMapping/>
  </p:clrMapOvr>
  <p:transition spd="med" advClick="0" advTm="20000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214422"/>
            <a:ext cx="871540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                                                   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ExtraBlack" pitchFamily="34" charset="-52"/>
                <a:ea typeface="Times New Roman" pitchFamily="18" charset="0"/>
              </a:rPr>
              <a:t>АЛИ-ГАДЖИ  ИЗ ИНХО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Я мало знаю об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Али-гаджи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из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Инхо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Но, наслышана, что советами прославился он.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Клеймил лицемеров, ценил труд пастуха,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И уважали его в селении родном.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Вот и ныне наступает юбилейная дата,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Соберётся народ чествовать поэта.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Будут речи страстные звучать в этот день,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Хвалебных споют много песен.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И скажу я словами мудрого поэта,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Истина их совсем проста.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«Жизнь свою, посвятившую служению стране,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 Меркнувших звёзд не забываются имена».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Тажудинова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Гогар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                        ученица 9 класса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Али-гаджи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 твои мудрые назиданья,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Познать стремилась в детстве 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Жизненные уроки понять стремилась,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Чарующими дух стихами, наслаждалась.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Нектаром твоей поэзии чудной,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Насытиться всласть не в силах 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Сижу за книгою, мудрость постигая,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Стихи твои стали моей жизненной опорой.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Спасибо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тебе,Али-гаджи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за бесценное творенье,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Оно-лучшее в мире, без сомненья.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Столько в них истины, вероучения,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И каждый пусть черпает из него себе изреченье.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Таймударова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Замира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9 класс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585791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Сокровищница мудрости великого мыслителя эпохи,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Энергию духа питает мою.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Восхвалял людскую благодетель, порицал грехи,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Этим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Али-гаджи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учёность проявил свою.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***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Маленький томик сочинений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Али-гаджи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Кладезь назиданий для каждого из нас.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Мой друг, его мудростями дорожи,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духовная чистота прибавится у вас.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***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Мудрейшим философом эпохи тебя нарекли,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Нравоучениями жизни прославился ты.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Они- путеводной звездой для многих стали,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На просторах всей земной широты.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***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 лицемерам и хамам ты был непримирим,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Уважителен был к больным и нищим.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Учёность и разум своим детям наставлял,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от несправедливостей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людей иногда страдал.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***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Твой мудрый взгляд, острые мысли,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Как не хватает нынче нам.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Они народу правду открывали,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 потому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дороги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потомкам.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Эфендиев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М.М.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28596" y="357166"/>
            <a:ext cx="8286808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Умудрённый опытом мудрец из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Инхо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Покорил весь мир изреченьем превосходным: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«Не познав тяготы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труда,отдыхать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желающий,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Пусть пожнёт без серпа участок не засеянный».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***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Весну, сменив, наступает жаркое лето,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Жизнь без оглядки убыстряет бег.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вижу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поэта-Али-гаджи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силуэт где-то,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предстаёт передо мною коварный век.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 образе хищника ходят люди,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Алчностью овладели наши души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Нечист на руки судья-кади,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 сколько голодают без пищи.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Не вытерпел бы мудрец несправедливость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Драчливость, кичливость и сиротливость.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Ведь жизнь поменяла устои нрава,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Не умом нынче ценится голова.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Спасибо, тебе великий мудрец Али,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Наставленья мне твои помогли.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Я  в неоплатном долгу перед тобою,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потому обращаюсь к тебе мольбою.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Али-гаджи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 сердечное спасибо за стихи!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Магомедова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Рукият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9 класс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57148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Маленький томик сочинений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Али-гаджи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Вбирает в себя тысячи книг.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Что может быть ценнее для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нас,скажи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Мой,друг,услышь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 мой душевный крик.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Вникни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суть,оставленного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 поэтом,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В ней помощников себе ты найдёшь.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Не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откладывай,чтоб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не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 жалеть потом,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Ты истину жизни у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Али-гаджи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DexterOtl" pitchFamily="82" charset="-52"/>
                <a:ea typeface="Times New Roman" pitchFamily="18" charset="0"/>
              </a:rPr>
              <a:t> найдёшь!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DexterOtl" pitchFamily="82" charset="-52"/>
                <a:ea typeface="Times New Roman" pitchFamily="18" charset="0"/>
              </a:rPr>
              <a:t>Сулейманова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DexterOtl" pitchFamily="82" charset="-52"/>
                <a:ea typeface="Times New Roman" pitchFamily="18" charset="0"/>
              </a:rPr>
              <a:t>Шамсият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DexterOtl" pitchFamily="82" charset="-52"/>
                <a:ea typeface="Times New Roman" pitchFamily="18" charset="0"/>
              </a:rPr>
              <a:t>6 класс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Волшебной силой веет поэзия Али,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 ней переплелись назидания жизни.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Сатира и юмор, тревоги и боли,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Любовные интриги и людские козни.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Острый ум и зоркий взгляд поэта,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Всему оценку достойную дали.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 была у мудреца заветная мечта,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Чтоб люди всегда друг друга уважали.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Не в этом ли сила истинная, друзья,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Уважающий других, уважителен всегда.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Пренебрегать этим советом нельзя,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Иначе будет между нами вечная вражда.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Джабраилова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Айшат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6 класс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57148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Всевышний одарил талантом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Алигаджи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Познал он тонкости исламской науки.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Его творенья и ныне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востребованы,свежи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Волшебной силой обладают поэта строки.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Что ни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назидание-жемчужиной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 сверкает,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От мирской суеты нас удаляет.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От невежества беречься призывает,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stronCTT" pitchFamily="2" charset="0"/>
                <a:ea typeface="Times New Roman" pitchFamily="18" charset="0"/>
              </a:rPr>
              <a:t>В религии чистоплотным быть приучает.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stronCTT" pitchFamily="2" charset="0"/>
                <a:ea typeface="Times New Roman" pitchFamily="18" charset="0"/>
              </a:rPr>
              <a:t>Магомедова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stronCTT" pitchFamily="2" charset="0"/>
                <a:ea typeface="Times New Roman" pitchFamily="18" charset="0"/>
              </a:rPr>
              <a:t>Чакар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stronCTT" pitchFamily="2" charset="0"/>
                <a:ea typeface="Times New Roman" pitchFamily="18" charset="0"/>
              </a:rPr>
              <a:t>6 класс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500042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В ЭНДИРЕЕ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Вот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Эндирее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есть простая могила,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Где  похоронен шейх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Али-гаджи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Она-для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многих местом паломничества стала,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Мой друг,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зияратом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этим  всегда дорожи.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Не любил он мирские почести и блага,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И призывал всех быть верными Аллаху.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И была ему противна ложная дорога,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И наставлял людей, отдалять показуху.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Есть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Эндирее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святая могила,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Слова мольбы перед ней произношу и 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«Пусть  Аллах сочтёт твои благие дела,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И место в раю пусть тебе уготовит».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       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Абдусамадова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Зайнаб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a_GroticRoughObl" pitchFamily="34" charset="-52"/>
                <a:ea typeface="Times New Roman" pitchFamily="18" charset="0"/>
              </a:rPr>
              <a:t>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RoughObl" pitchFamily="34" charset="-52"/>
                <a:ea typeface="Times New Roman" pitchFamily="18" charset="0"/>
              </a:rPr>
              <a:t>ченица 6 б класса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CampusGrav" pitchFamily="82" charset="-52"/>
                <a:ea typeface="Times New Roman" pitchFamily="18" charset="0"/>
              </a:rPr>
              <a:t>    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Лъим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бегарасде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Дуцаго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бикъараб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къулгIаялъул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лъим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Къазе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гьабе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бехе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ах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лъугIарабго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НурухIма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дур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хIарам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хIехьезе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ХIал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Бичасин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кьолеб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сабру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гьабизе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КъабихIал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ишазда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гIумру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аразе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Аллагьасул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хIукму-хIакъаб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каламин.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Дургун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диваналде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дун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регIун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гьечIо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 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Гьаб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халкъалъ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къотIаги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тIекъасе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_GroticRoughObl" pitchFamily="34" charset="-52"/>
                <a:ea typeface="Times New Roman" pitchFamily="18" charset="0"/>
              </a:rPr>
              <a:t>хIукму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************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Сворованную тобою родниковую воду,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Завершив полив сада, вниз отводи.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Нурухма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, чтоб стерпеть твои уловки,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Нрав дал мне Всевышний очень крепкий.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 В постылых делах жизнь проведшим,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Есть решения Аллаха- истинная речь!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 С тобою тягаться, не желаю вовсе я,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_GroticExtraBlack" pitchFamily="34" charset="-52"/>
                <a:ea typeface="Times New Roman" pitchFamily="18" charset="0"/>
              </a:rPr>
              <a:t>               Пусть народ будет неправому судьёй.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_GroticExtraBlack" pitchFamily="34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 advClick="0" advTm="20000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64399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0000"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70501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>
                <a:latin typeface="a_DexterB&amp;W" pitchFamily="82" charset="-52"/>
              </a:rPr>
              <a:t>Алигаджи</a:t>
            </a:r>
            <a:r>
              <a:rPr lang="ru-RU" sz="4400" dirty="0">
                <a:latin typeface="a_DexterB&amp;W" pitchFamily="82" charset="-52"/>
              </a:rPr>
              <a:t> из </a:t>
            </a:r>
            <a:r>
              <a:rPr lang="ru-RU" sz="4400" dirty="0" err="1">
                <a:latin typeface="a_DexterB&amp;W" pitchFamily="82" charset="-52"/>
              </a:rPr>
              <a:t>Инхо</a:t>
            </a:r>
            <a:r>
              <a:rPr lang="ru-RU" sz="4400" dirty="0">
                <a:latin typeface="a_DexterB&amp;W" pitchFamily="82" charset="-52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71612"/>
            <a:ext cx="80724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_GroticRoughObl" pitchFamily="34" charset="-52"/>
              </a:rPr>
              <a:t>Родился в селе Верхнее </a:t>
            </a:r>
            <a:r>
              <a:rPr lang="ru-RU" sz="2400" dirty="0" err="1">
                <a:latin typeface="a_GroticRoughObl" pitchFamily="34" charset="-52"/>
              </a:rPr>
              <a:t>Инхо</a:t>
            </a:r>
            <a:r>
              <a:rPr lang="ru-RU" sz="2400" dirty="0">
                <a:latin typeface="a_GroticRoughObl" pitchFamily="34" charset="-52"/>
              </a:rPr>
              <a:t>(ныне </a:t>
            </a:r>
            <a:r>
              <a:rPr lang="ru-RU" sz="2400" dirty="0" err="1">
                <a:latin typeface="a_GroticRoughObl" pitchFamily="34" charset="-52"/>
              </a:rPr>
              <a:t>Гумбетовского</a:t>
            </a:r>
            <a:r>
              <a:rPr lang="ru-RU" sz="2400" dirty="0">
                <a:latin typeface="a_GroticRoughObl" pitchFamily="34" charset="-52"/>
              </a:rPr>
              <a:t> района) в 1845 году, в семье горца </a:t>
            </a:r>
            <a:r>
              <a:rPr lang="ru-RU" sz="2400" dirty="0" err="1">
                <a:latin typeface="a_GroticRoughObl" pitchFamily="34" charset="-52"/>
              </a:rPr>
              <a:t>Газимагомеда</a:t>
            </a:r>
            <a:r>
              <a:rPr lang="ru-RU" sz="2400" dirty="0" smtClean="0">
                <a:latin typeface="a_GroticRoughObl" pitchFamily="34" charset="-52"/>
              </a:rPr>
              <a:t>.</a:t>
            </a:r>
            <a:r>
              <a:rPr lang="ru-RU" sz="2400" dirty="0">
                <a:latin typeface="a_GroticRoughObl" pitchFamily="34" charset="-52"/>
              </a:rPr>
              <a:t/>
            </a:r>
            <a:br>
              <a:rPr lang="ru-RU" sz="2400" dirty="0">
                <a:latin typeface="a_GroticRoughObl" pitchFamily="34" charset="-52"/>
              </a:rPr>
            </a:br>
            <a:r>
              <a:rPr lang="ru-RU" sz="2400" dirty="0">
                <a:latin typeface="a_GroticRoughObl" pitchFamily="34" charset="-52"/>
              </a:rPr>
              <a:t>До 12 лет мальчик, воспитывался в семье и учился в школе аула, затем был отправлен отцом </a:t>
            </a:r>
            <a:r>
              <a:rPr lang="ru-RU" sz="2400" dirty="0" smtClean="0">
                <a:latin typeface="a_GroticRoughObl" pitchFamily="34" charset="-52"/>
              </a:rPr>
              <a:t> </a:t>
            </a:r>
            <a:r>
              <a:rPr lang="ru-RU" sz="2400" dirty="0">
                <a:latin typeface="a_GroticRoughObl" pitchFamily="34" charset="-52"/>
              </a:rPr>
              <a:t>на учебу в медресе другого селения — </a:t>
            </a:r>
            <a:r>
              <a:rPr lang="ru-RU" sz="2400" dirty="0" err="1">
                <a:latin typeface="a_GroticRoughObl" pitchFamily="34" charset="-52"/>
              </a:rPr>
              <a:t>Миатли</a:t>
            </a:r>
            <a:r>
              <a:rPr lang="ru-RU" sz="2400" dirty="0" smtClean="0">
                <a:latin typeface="a_GroticRoughObl" pitchFamily="34" charset="-52"/>
              </a:rPr>
              <a:t>.</a:t>
            </a:r>
            <a:r>
              <a:rPr lang="ru-RU" sz="2400" dirty="0">
                <a:latin typeface="a_GroticRoughObl" pitchFamily="34" charset="-52"/>
              </a:rPr>
              <a:t/>
            </a:r>
            <a:br>
              <a:rPr lang="ru-RU" sz="2400" dirty="0">
                <a:latin typeface="a_GroticRoughObl" pitchFamily="34" charset="-52"/>
              </a:rPr>
            </a:br>
            <a:r>
              <a:rPr lang="ru-RU" sz="2400" dirty="0">
                <a:latin typeface="a_GroticRoughObl" pitchFamily="34" charset="-52"/>
              </a:rPr>
              <a:t>Проучившись в </a:t>
            </a:r>
            <a:r>
              <a:rPr lang="ru-RU" sz="2400" dirty="0" err="1">
                <a:latin typeface="a_GroticRoughObl" pitchFamily="34" charset="-52"/>
              </a:rPr>
              <a:t>Миатли</a:t>
            </a:r>
            <a:r>
              <a:rPr lang="ru-RU" sz="2400" dirty="0">
                <a:latin typeface="a_GroticRoughObl" pitchFamily="34" charset="-52"/>
              </a:rPr>
              <a:t> 10 лет, </a:t>
            </a:r>
            <a:r>
              <a:rPr lang="ru-RU" sz="2400" dirty="0" err="1">
                <a:latin typeface="a_GroticRoughObl" pitchFamily="34" charset="-52"/>
              </a:rPr>
              <a:t>Али-Гаджи</a:t>
            </a:r>
            <a:r>
              <a:rPr lang="ru-RU" sz="2400" dirty="0">
                <a:latin typeface="a_GroticRoughObl" pitchFamily="34" charset="-52"/>
              </a:rPr>
              <a:t> вернулся в родной аул. Вскоре после </a:t>
            </a:r>
            <a:r>
              <a:rPr lang="ru-RU" sz="2400" dirty="0" smtClean="0">
                <a:latin typeface="a_GroticRoughObl" pitchFamily="34" charset="-52"/>
              </a:rPr>
              <a:t>возвращения, </a:t>
            </a:r>
            <a:r>
              <a:rPr lang="ru-RU" sz="2400" dirty="0">
                <a:latin typeface="a_GroticRoughObl" pitchFamily="34" charset="-52"/>
              </a:rPr>
              <a:t>он принял приглашение </a:t>
            </a:r>
            <a:r>
              <a:rPr lang="ru-RU" sz="2400" dirty="0" err="1">
                <a:latin typeface="a_GroticRoughObl" pitchFamily="34" charset="-52"/>
              </a:rPr>
              <a:t>джамаата</a:t>
            </a:r>
            <a:r>
              <a:rPr lang="ru-RU" sz="2400" dirty="0">
                <a:latin typeface="a_GroticRoughObl" pitchFamily="34" charset="-52"/>
              </a:rPr>
              <a:t> соседнего аула </a:t>
            </a:r>
            <a:r>
              <a:rPr lang="ru-RU" sz="2400" dirty="0" err="1">
                <a:latin typeface="a_GroticRoughObl" pitchFamily="34" charset="-52"/>
              </a:rPr>
              <a:t>Орота</a:t>
            </a:r>
            <a:r>
              <a:rPr lang="ru-RU" sz="2400" dirty="0">
                <a:latin typeface="a_GroticRoughObl" pitchFamily="34" charset="-52"/>
              </a:rPr>
              <a:t> на </a:t>
            </a:r>
            <a:r>
              <a:rPr lang="ru-RU" sz="2400" dirty="0" smtClean="0">
                <a:latin typeface="a_GroticRoughObl" pitchFamily="34" charset="-52"/>
              </a:rPr>
              <a:t>должность (имама) </a:t>
            </a:r>
            <a:r>
              <a:rPr lang="ru-RU" sz="2400" dirty="0" err="1">
                <a:latin typeface="a_GroticRoughObl" pitchFamily="34" charset="-52"/>
              </a:rPr>
              <a:t>дибира</a:t>
            </a:r>
            <a:r>
              <a:rPr lang="ru-RU" sz="2400" dirty="0">
                <a:latin typeface="a_GroticRoughObl" pitchFamily="34" charset="-52"/>
              </a:rPr>
              <a:t>. Затем переехал на ту же должность в селение </a:t>
            </a:r>
            <a:r>
              <a:rPr lang="ru-RU" sz="2400" dirty="0" err="1">
                <a:latin typeface="a_GroticRoughObl" pitchFamily="34" charset="-52"/>
              </a:rPr>
              <a:t>Буртунай</a:t>
            </a:r>
            <a:r>
              <a:rPr lang="ru-RU" sz="2400" dirty="0">
                <a:latin typeface="a_GroticRoughObl" pitchFamily="34" charset="-52"/>
              </a:rPr>
              <a:t>.</a:t>
            </a:r>
            <a:br>
              <a:rPr lang="ru-RU" sz="2400" dirty="0">
                <a:latin typeface="a_GroticRoughObl" pitchFamily="34" charset="-52"/>
              </a:rPr>
            </a:br>
            <a:endParaRPr lang="ru-RU" sz="2400" dirty="0"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81439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_GroticRoughObl" pitchFamily="34" charset="-52"/>
              </a:rPr>
              <a:t>Проработав там год-полтора, он по просьбе жителей </a:t>
            </a:r>
            <a:r>
              <a:rPr lang="ru-RU" sz="2800" dirty="0" smtClean="0">
                <a:latin typeface="a_GroticRoughObl" pitchFamily="34" charset="-52"/>
              </a:rPr>
              <a:t>кумыкского </a:t>
            </a:r>
            <a:r>
              <a:rPr lang="ru-RU" sz="2800" dirty="0">
                <a:latin typeface="a_GroticRoughObl" pitchFamily="34" charset="-52"/>
              </a:rPr>
              <a:t>аула </a:t>
            </a:r>
            <a:r>
              <a:rPr lang="ru-RU" sz="2800" dirty="0" err="1">
                <a:latin typeface="a_GroticRoughObl" pitchFamily="34" charset="-52"/>
              </a:rPr>
              <a:t>Эндери</a:t>
            </a:r>
            <a:r>
              <a:rPr lang="ru-RU" sz="2800" dirty="0">
                <a:latin typeface="a_GroticRoughObl" pitchFamily="34" charset="-52"/>
              </a:rPr>
              <a:t> переезжает к ним и становится на долгие годы (семнадцать лет) </a:t>
            </a:r>
            <a:r>
              <a:rPr lang="ru-RU" sz="2800" dirty="0" err="1">
                <a:latin typeface="a_GroticRoughObl" pitchFamily="34" charset="-52"/>
              </a:rPr>
              <a:t>дибиром</a:t>
            </a:r>
            <a:r>
              <a:rPr lang="ru-RU" sz="2800" dirty="0">
                <a:latin typeface="a_GroticRoughObl" pitchFamily="34" charset="-52"/>
              </a:rPr>
              <a:t> в мечети</a:t>
            </a:r>
            <a:r>
              <a:rPr lang="ru-RU" sz="2800" dirty="0" smtClean="0">
                <a:latin typeface="a_GroticRoughObl" pitchFamily="34" charset="-52"/>
              </a:rPr>
              <a:t>.</a:t>
            </a:r>
            <a:r>
              <a:rPr lang="ru-RU" sz="2800" dirty="0">
                <a:latin typeface="a_GroticRoughObl" pitchFamily="34" charset="-52"/>
              </a:rPr>
              <a:t/>
            </a:r>
            <a:br>
              <a:rPr lang="ru-RU" sz="2800" dirty="0">
                <a:latin typeface="a_GroticRoughObl" pitchFamily="34" charset="-52"/>
              </a:rPr>
            </a:br>
            <a:r>
              <a:rPr lang="ru-RU" sz="2800" dirty="0">
                <a:latin typeface="a_GroticRoughObl" pitchFamily="34" charset="-52"/>
              </a:rPr>
              <a:t>Об </a:t>
            </a:r>
            <a:r>
              <a:rPr lang="ru-RU" sz="2800" dirty="0" err="1">
                <a:latin typeface="a_GroticRoughObl" pitchFamily="34" charset="-52"/>
              </a:rPr>
              <a:t>Али-Гаджи</a:t>
            </a:r>
            <a:r>
              <a:rPr lang="ru-RU" sz="2800" dirty="0">
                <a:latin typeface="a_GroticRoughObl" pitchFamily="34" charset="-52"/>
              </a:rPr>
              <a:t> известно также, что он дважды совершал </a:t>
            </a:r>
            <a:r>
              <a:rPr lang="ru-RU" sz="2800" dirty="0" smtClean="0">
                <a:latin typeface="a_GroticRoughObl" pitchFamily="34" charset="-52"/>
              </a:rPr>
              <a:t>святое </a:t>
            </a:r>
            <a:r>
              <a:rPr lang="ru-RU" sz="2800" dirty="0">
                <a:latin typeface="a_GroticRoughObl" pitchFamily="34" charset="-52"/>
              </a:rPr>
              <a:t>паломничество в Мекку — хадж, за что и получил звание Хаджи (святой). Известно, что первая поездка была организована для встречи горцев с находившимся в Мекке Шамилем (</a:t>
            </a:r>
            <a:r>
              <a:rPr lang="ru-RU" sz="2800" dirty="0" smtClean="0">
                <a:latin typeface="a_GroticRoughObl" pitchFamily="34" charset="-52"/>
              </a:rPr>
              <a:t>приблизительно </a:t>
            </a:r>
            <a:r>
              <a:rPr lang="ru-RU" sz="2800" dirty="0">
                <a:latin typeface="a_GroticRoughObl" pitchFamily="34" charset="-52"/>
              </a:rPr>
              <a:t>в ноябре 1870 г., когда </a:t>
            </a:r>
            <a:r>
              <a:rPr lang="ru-RU" sz="2800" dirty="0" err="1">
                <a:latin typeface="a_GroticRoughObl" pitchFamily="34" charset="-52"/>
              </a:rPr>
              <a:t>Али-Гаджи</a:t>
            </a:r>
            <a:r>
              <a:rPr lang="ru-RU" sz="2800" dirty="0">
                <a:latin typeface="a_GroticRoughObl" pitchFamily="34" charset="-52"/>
              </a:rPr>
              <a:t> работал в </a:t>
            </a:r>
            <a:r>
              <a:rPr lang="ru-RU" sz="2800" dirty="0" err="1">
                <a:latin typeface="a_GroticRoughObl" pitchFamily="34" charset="-52"/>
              </a:rPr>
              <a:t>Орота</a:t>
            </a:r>
            <a:r>
              <a:rPr lang="ru-RU" sz="2800" dirty="0">
                <a:latin typeface="a_GroticRoughObl" pitchFamily="34" charset="-52"/>
              </a:rPr>
              <a:t>), вторую поездку поэт совершил уже в годы жизни в </a:t>
            </a:r>
            <a:r>
              <a:rPr lang="ru-RU" sz="2800" dirty="0" err="1" smtClean="0">
                <a:latin typeface="a_GroticRoughObl" pitchFamily="34" charset="-52"/>
              </a:rPr>
              <a:t>Эндирее</a:t>
            </a:r>
            <a:r>
              <a:rPr lang="ru-RU" sz="2800" dirty="0" smtClean="0">
                <a:latin typeface="a_GroticRoughObl" pitchFamily="34" charset="-52"/>
              </a:rPr>
              <a:t>.</a:t>
            </a:r>
            <a:r>
              <a:rPr lang="ru-RU" sz="2800" dirty="0">
                <a:latin typeface="a_GroticRoughObl" pitchFamily="34" charset="-52"/>
              </a:rPr>
              <a:t/>
            </a:r>
            <a:br>
              <a:rPr lang="ru-RU" sz="2800" dirty="0">
                <a:latin typeface="a_GroticRoughObl" pitchFamily="34" charset="-52"/>
              </a:rPr>
            </a:br>
            <a:endParaRPr lang="ru-RU" sz="2800" dirty="0"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21537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_GroticRoughObl" pitchFamily="34" charset="-52"/>
              </a:rPr>
              <a:t>Поэзия </a:t>
            </a:r>
            <a:r>
              <a:rPr lang="ru-RU" sz="2800" dirty="0" err="1">
                <a:latin typeface="a_GroticRoughObl" pitchFamily="34" charset="-52"/>
              </a:rPr>
              <a:t>Али-Гаджи</a:t>
            </a:r>
            <a:r>
              <a:rPr lang="ru-RU" sz="2800" dirty="0">
                <a:latin typeface="a_GroticRoughObl" pitchFamily="34" charset="-52"/>
              </a:rPr>
              <a:t> еще при жизни поэта снискала признание и любовь народа. Широкое хождение и популярность имели его дидактические стихи, мудрые изречения и назидания, религиозные проповеди и песнопения, элегии и сатирические стихи. С 1905 года произведения поэта интенсивно печатаются в </a:t>
            </a:r>
            <a:r>
              <a:rPr lang="ru-RU" sz="2800" dirty="0" err="1">
                <a:latin typeface="a_GroticRoughObl" pitchFamily="34" charset="-52"/>
              </a:rPr>
              <a:t>Темир-Хан-Шуре</a:t>
            </a:r>
            <a:r>
              <a:rPr lang="ru-RU" sz="2800" dirty="0">
                <a:latin typeface="a_GroticRoughObl" pitchFamily="34" charset="-52"/>
              </a:rPr>
              <a:t> </a:t>
            </a:r>
            <a:r>
              <a:rPr lang="ru-RU" sz="2800" dirty="0" err="1">
                <a:latin typeface="a_GroticRoughObl" pitchFamily="34" charset="-52"/>
              </a:rPr>
              <a:t>в</a:t>
            </a:r>
            <a:r>
              <a:rPr lang="ru-RU" sz="2800" dirty="0">
                <a:latin typeface="a_GroticRoughObl" pitchFamily="34" charset="-52"/>
              </a:rPr>
              <a:t> типографии </a:t>
            </a:r>
            <a:r>
              <a:rPr lang="ru-RU" sz="2800" dirty="0" err="1">
                <a:latin typeface="a_GroticRoughObl" pitchFamily="34" charset="-52"/>
              </a:rPr>
              <a:t>М.Мавраева</a:t>
            </a:r>
            <a:r>
              <a:rPr lang="ru-RU" sz="2800" dirty="0">
                <a:latin typeface="a_GroticRoughObl" pitchFamily="34" charset="-52"/>
              </a:rPr>
              <a:t>. Они вошли в сборники </a:t>
            </a:r>
            <a:r>
              <a:rPr lang="ru-RU" sz="2800" dirty="0" err="1">
                <a:latin typeface="a_GroticRoughObl" pitchFamily="34" charset="-52"/>
              </a:rPr>
              <a:t>Сиражудина</a:t>
            </a:r>
            <a:r>
              <a:rPr lang="ru-RU" sz="2800" dirty="0">
                <a:latin typeface="a_GroticRoughObl" pitchFamily="34" charset="-52"/>
              </a:rPr>
              <a:t> из Обода "</a:t>
            </a:r>
            <a:r>
              <a:rPr lang="ru-RU" sz="2800" dirty="0" err="1">
                <a:latin typeface="a_GroticRoughObl" pitchFamily="34" charset="-52"/>
              </a:rPr>
              <a:t>Бустан</a:t>
            </a:r>
            <a:r>
              <a:rPr lang="ru-RU" sz="2800" dirty="0">
                <a:latin typeface="a_GroticRoughObl" pitchFamily="34" charset="-52"/>
              </a:rPr>
              <a:t> </a:t>
            </a:r>
            <a:r>
              <a:rPr lang="ru-RU" sz="2800" dirty="0" err="1">
                <a:latin typeface="a_GroticRoughObl" pitchFamily="34" charset="-52"/>
              </a:rPr>
              <a:t>Аваристан</a:t>
            </a:r>
            <a:r>
              <a:rPr lang="ru-RU" sz="2800" dirty="0">
                <a:latin typeface="a_GroticRoughObl" pitchFamily="34" charset="-52"/>
              </a:rPr>
              <a:t>" ("Сад </a:t>
            </a:r>
            <a:r>
              <a:rPr lang="ru-RU" sz="2800" dirty="0" err="1">
                <a:latin typeface="a_GroticRoughObl" pitchFamily="34" charset="-52"/>
              </a:rPr>
              <a:t>Аваристан</a:t>
            </a:r>
            <a:r>
              <a:rPr lang="ru-RU" sz="2800" dirty="0">
                <a:latin typeface="a_GroticRoughObl" pitchFamily="34" charset="-52"/>
              </a:rPr>
              <a:t>", 1905), </a:t>
            </a:r>
            <a:r>
              <a:rPr lang="ru-RU" sz="2800" dirty="0" err="1">
                <a:latin typeface="a_GroticRoughObl" pitchFamily="34" charset="-52"/>
              </a:rPr>
              <a:t>Абдуллагаджи</a:t>
            </a:r>
            <a:r>
              <a:rPr lang="ru-RU" sz="2800" dirty="0">
                <a:latin typeface="a_GroticRoughObl" pitchFamily="34" charset="-52"/>
              </a:rPr>
              <a:t> из Чоха "Ваг1забазул т1ехь" ("Сборник проповедей", 1912).</a:t>
            </a:r>
            <a:br>
              <a:rPr lang="ru-RU" sz="2800" dirty="0">
                <a:latin typeface="a_GroticRoughObl" pitchFamily="34" charset="-52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 advClick="0" advTm="20000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642918"/>
            <a:ext cx="828680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Стихи поэта впервые при советской власти были изданы известным аварским филологом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Абдулатипом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Шамхаловым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_GroticRoughObl" pitchFamily="34" charset="-52"/>
                <a:ea typeface="Times New Roman" pitchFamily="18" charset="0"/>
                <a:cs typeface="Times New Roman" pitchFamily="18" charset="0"/>
              </a:rPr>
              <a:t> в состав­ленном им сборнике "Старинные песни и рассказы аварцев" (1928). После значительного перерыва в 1958 году они были напечатаны в "Антологии аварской поэзии"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_GroticRoughObl" pitchFamily="34" charset="-52"/>
            </a:endParaRPr>
          </a:p>
        </p:txBody>
      </p:sp>
    </p:spTree>
  </p:cSld>
  <p:clrMapOvr>
    <a:masterClrMapping/>
  </p:clrMapOvr>
  <p:transition spd="med" advClick="0" advTm="20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e-reading.club/illustrations/1035/1035421-i_04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5"/>
            <a:ext cx="7929617" cy="455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5786454"/>
            <a:ext cx="785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000" dirty="0" smtClean="0">
                <a:latin typeface="a_BremenCmObl" pitchFamily="82" charset="-52"/>
              </a:rPr>
              <a:t>РОДИНА ПОЭТА –СЕЛЕНИЕ ВЕРХНЕЕ ИНХО</a:t>
            </a:r>
            <a:endParaRPr lang="ru-RU" sz="2000" dirty="0">
              <a:latin typeface="a_BremenCmObl" pitchFamily="82" charset="-52"/>
            </a:endParaRPr>
          </a:p>
        </p:txBody>
      </p:sp>
    </p:spTree>
  </p:cSld>
  <p:clrMapOvr>
    <a:masterClrMapping/>
  </p:clrMapOvr>
  <p:transition spd="med" advClick="0" advTm="20000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fatiha.ru/klassika/01/aligadjii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571480"/>
            <a:ext cx="514353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0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агестанские святыни. Книга перва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786741" cy="477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8" y="5572140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_DexterOtlRough" pitchFamily="82" charset="-52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_DexterOtlRough" pitchFamily="82" charset="-52"/>
              </a:rPr>
              <a:t>ДОМ АЛИ-ГАДЖИ ИЗ ИНХО </a:t>
            </a:r>
            <a:endParaRPr lang="ru-RU" sz="3600" b="1" dirty="0">
              <a:solidFill>
                <a:srgbClr val="FF0000"/>
              </a:solidFill>
              <a:latin typeface="a_DexterOtlRough" pitchFamily="82" charset="-52"/>
            </a:endParaRPr>
          </a:p>
        </p:txBody>
      </p:sp>
    </p:spTree>
  </p:cSld>
  <p:clrMapOvr>
    <a:masterClrMapping/>
  </p:clrMapOvr>
  <p:transition spd="med" advClick="0" advTm="20000">
    <p:split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1410</Words>
  <Application>Microsoft Office PowerPoint</Application>
  <PresentationFormat>Экран (4:3)</PresentationFormat>
  <Paragraphs>173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9</cp:revision>
  <dcterms:created xsi:type="dcterms:W3CDTF">2015-09-13T10:05:55Z</dcterms:created>
  <dcterms:modified xsi:type="dcterms:W3CDTF">2015-09-13T11:46:27Z</dcterms:modified>
</cp:coreProperties>
</file>