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80B7E-9DA7-4543-86EA-E44EB516248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C2BA-0088-4BCE-95FB-D3017EECA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b9d71-25d0259d25d025b02b25d1258125d025b025d025b925d1258225d025b52b22-1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42942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Downloads\1400952_993b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00174"/>
            <a:ext cx="2381250" cy="3762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Летят, будто </a:t>
            </a:r>
            <a:r>
              <a:rPr lang="ru-RU" sz="6000" b="1" dirty="0" smtClean="0">
                <a:solidFill>
                  <a:schemeClr val="tx1"/>
                </a:solidFill>
              </a:rPr>
              <a:t>стая гусей</a:t>
            </a:r>
            <a:r>
              <a:rPr lang="ru-RU" sz="60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стая гусей</a:t>
            </a:r>
            <a:r>
              <a:rPr lang="ru-RU" sz="2400" b="1" dirty="0" smtClean="0">
                <a:solidFill>
                  <a:srgbClr val="FF0000"/>
                </a:solidFill>
              </a:rPr>
              <a:t>», построенное на основе управления, синонимичным словосочетанием со связью согласование.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/>
              <a:t>гусинаястая</a:t>
            </a:r>
            <a:endParaRPr lang="ru-RU" sz="72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 </a:t>
            </a:r>
            <a:r>
              <a:rPr lang="ru-RU" b="1" dirty="0" smtClean="0">
                <a:solidFill>
                  <a:srgbClr val="FF0000"/>
                </a:solidFill>
              </a:rPr>
              <a:t>класс </a:t>
            </a:r>
            <a:r>
              <a:rPr lang="ru-RU" b="1" dirty="0" smtClean="0">
                <a:solidFill>
                  <a:srgbClr val="FF0000"/>
                </a:solidFill>
              </a:rPr>
              <a:t>считался образцовым</a:t>
            </a:r>
            <a:r>
              <a:rPr lang="ru-RU" b="1" dirty="0" smtClean="0">
                <a:solidFill>
                  <a:srgbClr val="FF0000"/>
                </a:solidFill>
              </a:rPr>
              <a:t>, в нём </a:t>
            </a:r>
            <a:r>
              <a:rPr lang="ru-RU" b="1" dirty="0" smtClean="0">
                <a:solidFill>
                  <a:srgbClr val="FF0000"/>
                </a:solidFill>
              </a:rPr>
              <a:t>учились восемь отличников</a:t>
            </a:r>
            <a:r>
              <a:rPr lang="ru-RU" b="1" dirty="0" smtClean="0">
                <a:solidFill>
                  <a:srgbClr val="FF0000"/>
                </a:solidFill>
              </a:rPr>
              <a:t>, и было нечто </a:t>
            </a:r>
            <a:r>
              <a:rPr lang="ru-RU" b="1" dirty="0" smtClean="0">
                <a:solidFill>
                  <a:srgbClr val="FF0000"/>
                </a:solidFill>
              </a:rPr>
              <a:t>забавно-пикантное </a:t>
            </a:r>
            <a:r>
              <a:rPr lang="ru-RU" b="1" dirty="0" smtClean="0">
                <a:solidFill>
                  <a:srgbClr val="FF0000"/>
                </a:solidFill>
              </a:rPr>
              <a:t>в том, что </a:t>
            </a:r>
            <a:r>
              <a:rPr lang="ru-RU" b="1" dirty="0" smtClean="0">
                <a:solidFill>
                  <a:srgbClr val="FF0000"/>
                </a:solidFill>
              </a:rPr>
              <a:t>именно </a:t>
            </a:r>
            <a:r>
              <a:rPr lang="ru-RU" b="1" dirty="0" smtClean="0">
                <a:solidFill>
                  <a:srgbClr val="FF0000"/>
                </a:solidFill>
              </a:rPr>
              <a:t>мы, </a:t>
            </a:r>
            <a:r>
              <a:rPr lang="ru-RU" b="1" dirty="0" smtClean="0">
                <a:solidFill>
                  <a:srgbClr val="FF0000"/>
                </a:solidFill>
              </a:rPr>
              <a:t>добропорядочные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примерные </a:t>
            </a:r>
            <a:r>
              <a:rPr lang="ru-RU" b="1" dirty="0" smtClean="0">
                <a:solidFill>
                  <a:srgbClr val="FF0000"/>
                </a:solidFill>
              </a:rPr>
              <a:t>дети, </a:t>
            </a:r>
            <a:r>
              <a:rPr lang="ru-RU" b="1" dirty="0" smtClean="0">
                <a:solidFill>
                  <a:srgbClr val="FF0000"/>
                </a:solidFill>
              </a:rPr>
              <a:t>странной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необычной выходкой поразим </a:t>
            </a:r>
            <a:r>
              <a:rPr lang="ru-RU" b="1" dirty="0" smtClean="0">
                <a:solidFill>
                  <a:srgbClr val="FF0000"/>
                </a:solidFill>
              </a:rPr>
              <a:t>всех </a:t>
            </a:r>
            <a:r>
              <a:rPr lang="ru-RU" b="1" dirty="0" smtClean="0">
                <a:solidFill>
                  <a:srgbClr val="FF0000"/>
                </a:solidFill>
              </a:rPr>
              <a:t>учителей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украсив тусклую однотонность </a:t>
            </a:r>
            <a:r>
              <a:rPr lang="ru-RU" b="1" dirty="0" smtClean="0">
                <a:solidFill>
                  <a:schemeClr val="tx1"/>
                </a:solidFill>
              </a:rPr>
              <a:t>школьных будней </a:t>
            </a:r>
            <a:r>
              <a:rPr lang="ru-RU" b="1" dirty="0" smtClean="0">
                <a:solidFill>
                  <a:srgbClr val="FF0000"/>
                </a:solidFill>
              </a:rPr>
              <a:t>яркой </a:t>
            </a:r>
            <a:r>
              <a:rPr lang="ru-RU" b="1" dirty="0" smtClean="0">
                <a:solidFill>
                  <a:srgbClr val="FF0000"/>
                </a:solidFill>
              </a:rPr>
              <a:t>вспышкой сенсации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школьные будни</a:t>
            </a:r>
            <a:r>
              <a:rPr lang="ru-RU" sz="2400" b="1" dirty="0" smtClean="0">
                <a:solidFill>
                  <a:srgbClr val="FF0000"/>
                </a:solidFill>
              </a:rPr>
              <a:t>» 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/>
              <a:t>буднишколы</a:t>
            </a:r>
            <a:endParaRPr lang="ru-RU" sz="72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</a:rPr>
              <a:t>палубе корабля </a:t>
            </a:r>
            <a:r>
              <a:rPr lang="ru-RU" sz="2400" b="1" dirty="0" smtClean="0">
                <a:solidFill>
                  <a:srgbClr val="FF0000"/>
                </a:solidFill>
              </a:rPr>
              <a:t>играл </a:t>
            </a:r>
            <a:r>
              <a:rPr lang="ru-RU" sz="2400" b="1" dirty="0" smtClean="0">
                <a:solidFill>
                  <a:srgbClr val="FF0000"/>
                </a:solidFill>
              </a:rPr>
              <a:t>мелодии Чайковского </a:t>
            </a:r>
            <a:r>
              <a:rPr lang="ru-RU" sz="2400" b="1" dirty="0" smtClean="0">
                <a:solidFill>
                  <a:srgbClr val="FF0000"/>
                </a:solidFill>
              </a:rPr>
              <a:t>Витя </a:t>
            </a:r>
            <a:r>
              <a:rPr lang="ru-RU" sz="2400" b="1" dirty="0" smtClean="0">
                <a:solidFill>
                  <a:srgbClr val="FF0000"/>
                </a:solidFill>
              </a:rPr>
              <a:t>Панфилов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танцевала </a:t>
            </a:r>
            <a:r>
              <a:rPr lang="ru-RU" sz="2400" b="1" dirty="0" smtClean="0">
                <a:solidFill>
                  <a:srgbClr val="FF0000"/>
                </a:solidFill>
              </a:rPr>
              <a:t>Рая </a:t>
            </a:r>
            <a:r>
              <a:rPr lang="ru-RU" sz="2400" b="1" dirty="0" smtClean="0">
                <a:solidFill>
                  <a:srgbClr val="FF0000"/>
                </a:solidFill>
              </a:rPr>
              <a:t>Иванова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читала </a:t>
            </a:r>
            <a:r>
              <a:rPr lang="ru-RU" sz="2400" b="1" dirty="0" smtClean="0">
                <a:solidFill>
                  <a:srgbClr val="FF0000"/>
                </a:solidFill>
              </a:rPr>
              <a:t>стихи Вера </a:t>
            </a:r>
            <a:r>
              <a:rPr lang="ru-RU" sz="2400" b="1" dirty="0" smtClean="0">
                <a:solidFill>
                  <a:srgbClr val="FF0000"/>
                </a:solidFill>
              </a:rPr>
              <a:t>Бородулина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палуба корабля</a:t>
            </a:r>
            <a:r>
              <a:rPr lang="ru-RU" sz="2400" b="1" dirty="0" smtClean="0">
                <a:solidFill>
                  <a:srgbClr val="FF0000"/>
                </a:solidFill>
              </a:rPr>
              <a:t>», построенное на основе управления, синонимичным словосочетанием со связью согласование. Напишите получившееся словосочетание.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корабельная палуба</a:t>
            </a:r>
            <a:endParaRPr lang="ru-RU" sz="48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Валерка почувствовал </a:t>
            </a:r>
            <a:r>
              <a:rPr lang="ru-RU" sz="2400" b="1" dirty="0" smtClean="0">
                <a:solidFill>
                  <a:srgbClr val="FF0000"/>
                </a:solidFill>
              </a:rPr>
              <a:t>на своём лице </a:t>
            </a:r>
            <a:r>
              <a:rPr lang="ru-RU" sz="2400" b="1" dirty="0" smtClean="0">
                <a:solidFill>
                  <a:srgbClr val="FF0000"/>
                </a:solidFill>
              </a:rPr>
              <a:t>влажные прикосновения </a:t>
            </a:r>
            <a:r>
              <a:rPr lang="ru-RU" sz="2400" b="1" dirty="0" smtClean="0">
                <a:solidFill>
                  <a:srgbClr val="FF0000"/>
                </a:solidFill>
              </a:rPr>
              <a:t>тёплого </a:t>
            </a:r>
            <a:r>
              <a:rPr lang="ru-RU" sz="2400" b="1" dirty="0" smtClean="0">
                <a:solidFill>
                  <a:schemeClr val="tx1"/>
                </a:solidFill>
              </a:rPr>
              <a:t>собачьего </a:t>
            </a:r>
            <a:r>
              <a:rPr lang="ru-RU" sz="2400" b="1" dirty="0" smtClean="0">
                <a:solidFill>
                  <a:schemeClr val="tx1"/>
                </a:solidFill>
              </a:rPr>
              <a:t>языка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</a:rPr>
              <a:t>совсем крошечная собака</a:t>
            </a:r>
            <a:r>
              <a:rPr lang="ru-RU" sz="2400" b="1" dirty="0" smtClean="0">
                <a:solidFill>
                  <a:srgbClr val="FF0000"/>
                </a:solidFill>
              </a:rPr>
              <a:t>, а </a:t>
            </a:r>
            <a:r>
              <a:rPr lang="ru-RU" sz="2400" b="1" dirty="0" smtClean="0">
                <a:solidFill>
                  <a:srgbClr val="FF0000"/>
                </a:solidFill>
              </a:rPr>
              <a:t>прыгала </a:t>
            </a:r>
            <a:r>
              <a:rPr lang="ru-RU" sz="2400" b="1" dirty="0" smtClean="0">
                <a:solidFill>
                  <a:srgbClr val="FF0000"/>
                </a:solidFill>
              </a:rPr>
              <a:t>так </a:t>
            </a:r>
            <a:r>
              <a:rPr lang="ru-RU" sz="2400" b="1" dirty="0" smtClean="0">
                <a:solidFill>
                  <a:srgbClr val="FF0000"/>
                </a:solidFill>
              </a:rPr>
              <a:t>высоко</a:t>
            </a:r>
            <a:r>
              <a:rPr lang="ru-RU" sz="2400" b="1" dirty="0" smtClean="0">
                <a:solidFill>
                  <a:srgbClr val="FF0000"/>
                </a:solidFill>
              </a:rPr>
              <a:t>! 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собачьего языка</a:t>
            </a:r>
            <a:r>
              <a:rPr lang="ru-RU" sz="2400" b="1" dirty="0" smtClean="0">
                <a:solidFill>
                  <a:srgbClr val="FF0000"/>
                </a:solidFill>
              </a:rPr>
              <a:t>»,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 smtClean="0"/>
          </a:p>
          <a:p>
            <a:pPr algn="ctr"/>
            <a:r>
              <a:rPr lang="ru-RU" sz="6000" b="1" dirty="0" err="1" smtClean="0"/>
              <a:t>языкасобаки</a:t>
            </a:r>
            <a:endParaRPr lang="ru-RU" sz="6000" b="1" dirty="0" smtClean="0"/>
          </a:p>
          <a:p>
            <a:pPr algn="ctr"/>
            <a:endParaRPr lang="ru-RU" sz="72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Один раз, </a:t>
            </a:r>
            <a:r>
              <a:rPr lang="ru-RU" sz="2800" b="1" dirty="0" smtClean="0">
                <a:solidFill>
                  <a:srgbClr val="FF0000"/>
                </a:solidFill>
              </a:rPr>
              <a:t>походив </a:t>
            </a:r>
            <a:r>
              <a:rPr lang="ru-RU" sz="2800" b="1" dirty="0" smtClean="0">
                <a:solidFill>
                  <a:srgbClr val="FF0000"/>
                </a:solidFill>
              </a:rPr>
              <a:t>около </a:t>
            </a:r>
            <a:r>
              <a:rPr lang="ru-RU" sz="2800" b="1" dirty="0" smtClean="0">
                <a:solidFill>
                  <a:schemeClr val="tx1"/>
                </a:solidFill>
              </a:rPr>
              <a:t>бревенчатого домика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</a:rPr>
              <a:t>Трифон Петрович сказал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</a:rPr>
              <a:t>потирая </a:t>
            </a:r>
            <a:r>
              <a:rPr lang="ru-RU" sz="2800" b="1" dirty="0" smtClean="0">
                <a:solidFill>
                  <a:srgbClr val="FF0000"/>
                </a:solidFill>
              </a:rPr>
              <a:t>руки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бревенчатый домик</a:t>
            </a:r>
            <a:r>
              <a:rPr lang="ru-RU" sz="2400" b="1" dirty="0" smtClean="0">
                <a:solidFill>
                  <a:srgbClr val="FF0000"/>
                </a:solidFill>
              </a:rPr>
              <a:t>» 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/>
              <a:t>домикизбревен</a:t>
            </a:r>
            <a:endParaRPr lang="ru-RU" sz="60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тот день на </a:t>
            </a:r>
            <a:r>
              <a:rPr lang="ru-RU" sz="3600" b="1" dirty="0" smtClean="0">
                <a:solidFill>
                  <a:schemeClr val="tx1"/>
                </a:solidFill>
              </a:rPr>
              <a:t>берегу </a:t>
            </a:r>
            <a:r>
              <a:rPr lang="ru-RU" sz="3600" b="1" dirty="0" smtClean="0">
                <a:solidFill>
                  <a:schemeClr val="tx1"/>
                </a:solidFill>
              </a:rPr>
              <a:t>моря </a:t>
            </a:r>
            <a:r>
              <a:rPr lang="ru-RU" sz="3600" b="1" dirty="0" smtClean="0">
                <a:solidFill>
                  <a:srgbClr val="FF0000"/>
                </a:solidFill>
              </a:rPr>
              <a:t>Зыбин всё-таки </a:t>
            </a:r>
            <a:r>
              <a:rPr lang="ru-RU" sz="3600" b="1" dirty="0" smtClean="0">
                <a:solidFill>
                  <a:srgbClr val="FF0000"/>
                </a:solidFill>
              </a:rPr>
              <a:t>достал </a:t>
            </a:r>
            <a:r>
              <a:rPr lang="ru-RU" sz="3600" b="1" dirty="0" smtClean="0">
                <a:solidFill>
                  <a:srgbClr val="FF0000"/>
                </a:solidFill>
              </a:rPr>
              <a:t>краба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берег моря</a:t>
            </a:r>
            <a:r>
              <a:rPr lang="ru-RU" sz="2400" b="1" dirty="0" smtClean="0">
                <a:solidFill>
                  <a:srgbClr val="FF0000"/>
                </a:solidFill>
              </a:rPr>
              <a:t>» , построенное на основе управления, синонимичным словосочетанием со связью согласование.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/>
              <a:t>морскойберег</a:t>
            </a:r>
            <a:endParaRPr lang="ru-RU" sz="60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Он </a:t>
            </a:r>
            <a:r>
              <a:rPr lang="ru-RU" sz="2400" b="1" dirty="0" smtClean="0">
                <a:solidFill>
                  <a:srgbClr val="FF0000"/>
                </a:solidFill>
              </a:rPr>
              <a:t>просыпается </a:t>
            </a:r>
            <a:r>
              <a:rPr lang="ru-RU" sz="2400" b="1" dirty="0" smtClean="0">
                <a:solidFill>
                  <a:srgbClr val="FF0000"/>
                </a:solidFill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</a:rPr>
              <a:t>какого-то толчка </a:t>
            </a:r>
            <a:r>
              <a:rPr lang="ru-RU" sz="2400" b="1" dirty="0" smtClean="0">
                <a:solidFill>
                  <a:srgbClr val="FF0000"/>
                </a:solidFill>
              </a:rPr>
              <a:t>среди </a:t>
            </a:r>
            <a:r>
              <a:rPr lang="ru-RU" sz="2400" b="1" dirty="0" smtClean="0">
                <a:solidFill>
                  <a:srgbClr val="FF0000"/>
                </a:solidFill>
              </a:rPr>
              <a:t>прерванного </a:t>
            </a:r>
            <a:r>
              <a:rPr lang="ru-RU" sz="2400" b="1" dirty="0" smtClean="0">
                <a:solidFill>
                  <a:srgbClr val="FF0000"/>
                </a:solidFill>
              </a:rPr>
              <a:t>сна, в </a:t>
            </a:r>
            <a:r>
              <a:rPr lang="ru-RU" sz="2400" b="1" dirty="0" smtClean="0">
                <a:solidFill>
                  <a:srgbClr val="FF0000"/>
                </a:solidFill>
              </a:rPr>
              <a:t>котором </a:t>
            </a:r>
            <a:r>
              <a:rPr lang="ru-RU" sz="2400" b="1" dirty="0" smtClean="0">
                <a:solidFill>
                  <a:srgbClr val="FF0000"/>
                </a:solidFill>
              </a:rPr>
              <a:t>он всё </a:t>
            </a:r>
            <a:r>
              <a:rPr lang="ru-RU" sz="2400" b="1" dirty="0" smtClean="0">
                <a:solidFill>
                  <a:srgbClr val="FF0000"/>
                </a:solidFill>
              </a:rPr>
              <a:t>вытаскивал </a:t>
            </a:r>
            <a:r>
              <a:rPr lang="ru-RU" sz="2400" b="1" dirty="0" smtClean="0">
                <a:solidFill>
                  <a:srgbClr val="FF0000"/>
                </a:solidFill>
              </a:rPr>
              <a:t>Жучку, но она </a:t>
            </a:r>
            <a:r>
              <a:rPr lang="ru-RU" sz="2400" b="1" dirty="0" smtClean="0">
                <a:solidFill>
                  <a:srgbClr val="FF0000"/>
                </a:solidFill>
              </a:rPr>
              <a:t>срывалась </a:t>
            </a:r>
            <a:r>
              <a:rPr lang="ru-RU" sz="2400" b="1" dirty="0" smtClean="0">
                <a:solidFill>
                  <a:srgbClr val="FF0000"/>
                </a:solidFill>
              </a:rPr>
              <a:t>и вновь </a:t>
            </a:r>
            <a:r>
              <a:rPr lang="ru-RU" sz="2400" b="1" dirty="0" smtClean="0">
                <a:solidFill>
                  <a:srgbClr val="FF0000"/>
                </a:solidFill>
              </a:rPr>
              <a:t>падала </a:t>
            </a:r>
            <a:r>
              <a:rPr lang="ru-RU" sz="2400" b="1" dirty="0" smtClean="0">
                <a:solidFill>
                  <a:srgbClr val="FF0000"/>
                </a:solidFill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</a:rPr>
              <a:t>дно </a:t>
            </a:r>
            <a:r>
              <a:rPr lang="ru-RU" sz="2400" b="1" dirty="0" smtClean="0">
                <a:solidFill>
                  <a:schemeClr val="tx1"/>
                </a:solidFill>
              </a:rPr>
              <a:t>колодца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дно колодца</a:t>
            </a:r>
            <a:r>
              <a:rPr lang="ru-RU" sz="2400" b="1" dirty="0" smtClean="0">
                <a:solidFill>
                  <a:srgbClr val="FF0000"/>
                </a:solidFill>
              </a:rPr>
              <a:t>»,построенное на основе управления, синонимичным словосочетанием со связью согласование.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smtClean="0"/>
          </a:p>
          <a:p>
            <a:pPr algn="ctr"/>
            <a:r>
              <a:rPr lang="ru-RU" sz="6000" b="1" dirty="0" err="1" smtClean="0"/>
              <a:t>колодезноедно</a:t>
            </a:r>
            <a:endParaRPr lang="ru-RU" sz="6000" b="1" dirty="0" smtClean="0"/>
          </a:p>
          <a:p>
            <a:pPr algn="ctr"/>
            <a:endParaRPr lang="ru-RU" sz="72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Когда же, </a:t>
            </a:r>
            <a:r>
              <a:rPr lang="ru-RU" b="1" dirty="0" smtClean="0">
                <a:solidFill>
                  <a:srgbClr val="FF0000"/>
                </a:solidFill>
              </a:rPr>
              <a:t>уплатив деньги</a:t>
            </a:r>
            <a:r>
              <a:rPr lang="ru-RU" b="1" dirty="0" smtClean="0">
                <a:solidFill>
                  <a:srgbClr val="FF0000"/>
                </a:solidFill>
              </a:rPr>
              <a:t>, мать вышла и, ни на кого не глядя, </a:t>
            </a:r>
            <a:r>
              <a:rPr lang="ru-RU" b="1" dirty="0" smtClean="0">
                <a:solidFill>
                  <a:srgbClr val="FF0000"/>
                </a:solidFill>
              </a:rPr>
              <a:t>сгорбившись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словно стараясь </a:t>
            </a:r>
            <a:r>
              <a:rPr lang="ru-RU" b="1" dirty="0" smtClean="0">
                <a:solidFill>
                  <a:srgbClr val="FF0000"/>
                </a:solidFill>
              </a:rPr>
              <a:t>стать ещё </a:t>
            </a:r>
            <a:r>
              <a:rPr lang="ru-RU" b="1" dirty="0" smtClean="0">
                <a:solidFill>
                  <a:srgbClr val="FF0000"/>
                </a:solidFill>
              </a:rPr>
              <a:t>меньше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быстро постукивая стоптанными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совсем кривыми каблучками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прошла </a:t>
            </a:r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 smtClean="0">
                <a:solidFill>
                  <a:srgbClr val="FF0000"/>
                </a:solidFill>
              </a:rPr>
              <a:t>асфальтовой дорожке к </a:t>
            </a:r>
            <a:r>
              <a:rPr lang="ru-RU" b="1" dirty="0" smtClean="0">
                <a:solidFill>
                  <a:schemeClr val="tx1"/>
                </a:solidFill>
              </a:rPr>
              <a:t>железным воротам</a:t>
            </a:r>
            <a:r>
              <a:rPr lang="ru-RU" b="1" dirty="0" smtClean="0">
                <a:solidFill>
                  <a:srgbClr val="FF0000"/>
                </a:solidFill>
              </a:rPr>
              <a:t>, я </a:t>
            </a:r>
            <a:r>
              <a:rPr lang="ru-RU" b="1" dirty="0" smtClean="0">
                <a:solidFill>
                  <a:srgbClr val="FF0000"/>
                </a:solidFill>
              </a:rPr>
              <a:t>почувствовал</a:t>
            </a:r>
            <a:r>
              <a:rPr lang="ru-RU" b="1" dirty="0" smtClean="0">
                <a:solidFill>
                  <a:srgbClr val="FF0000"/>
                </a:solidFill>
              </a:rPr>
              <a:t>, что у меня болит за неё </a:t>
            </a:r>
            <a:r>
              <a:rPr lang="ru-RU" b="1" dirty="0" smtClean="0">
                <a:solidFill>
                  <a:srgbClr val="FF0000"/>
                </a:solidFill>
              </a:rPr>
              <a:t>сердце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к железным воротам</a:t>
            </a:r>
            <a:r>
              <a:rPr lang="ru-RU" sz="2400" b="1" dirty="0" smtClean="0">
                <a:solidFill>
                  <a:srgbClr val="FF0000"/>
                </a:solidFill>
              </a:rPr>
              <a:t>»,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/>
              <a:t>кворотамизжелеза</a:t>
            </a:r>
            <a:endParaRPr lang="ru-RU" sz="48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Миха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подробно рассказал</a:t>
            </a:r>
            <a:r>
              <a:rPr lang="ru-RU" sz="2400" b="1" dirty="0" smtClean="0">
                <a:solidFill>
                  <a:srgbClr val="FF0000"/>
                </a:solidFill>
              </a:rPr>
              <a:t>, как утром, по </a:t>
            </a:r>
            <a:r>
              <a:rPr lang="ru-RU" sz="2400" b="1" dirty="0" smtClean="0">
                <a:solidFill>
                  <a:srgbClr val="FF0000"/>
                </a:solidFill>
              </a:rPr>
              <a:t>дороге </a:t>
            </a:r>
            <a:r>
              <a:rPr lang="ru-RU" sz="2400" b="1" dirty="0" smtClean="0">
                <a:solidFill>
                  <a:srgbClr val="FF0000"/>
                </a:solidFill>
              </a:rPr>
              <a:t>в школу, </a:t>
            </a:r>
            <a:r>
              <a:rPr lang="ru-RU" sz="2400" b="1" dirty="0" smtClean="0">
                <a:solidFill>
                  <a:srgbClr val="FF0000"/>
                </a:solidFill>
              </a:rPr>
              <a:t>вытащил бедолагу-котёнка </a:t>
            </a:r>
            <a:r>
              <a:rPr lang="ru-RU" sz="2400" b="1" dirty="0" smtClean="0">
                <a:solidFill>
                  <a:srgbClr val="FF0000"/>
                </a:solidFill>
              </a:rPr>
              <a:t>почти из самой </a:t>
            </a:r>
            <a:r>
              <a:rPr lang="ru-RU" sz="2400" b="1" dirty="0" smtClean="0">
                <a:solidFill>
                  <a:schemeClr val="tx1"/>
                </a:solidFill>
              </a:rPr>
              <a:t>пасти </a:t>
            </a:r>
            <a:r>
              <a:rPr lang="ru-RU" sz="2400" b="1" dirty="0" smtClean="0">
                <a:solidFill>
                  <a:schemeClr val="tx1"/>
                </a:solidFill>
              </a:rPr>
              <a:t>собаки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собиравшейся </a:t>
            </a:r>
            <a:r>
              <a:rPr lang="ru-RU" sz="2400" b="1" dirty="0" smtClean="0">
                <a:solidFill>
                  <a:srgbClr val="FF0000"/>
                </a:solidFill>
              </a:rPr>
              <a:t>его </a:t>
            </a:r>
            <a:r>
              <a:rPr lang="ru-RU" sz="2400" b="1" dirty="0" smtClean="0">
                <a:solidFill>
                  <a:srgbClr val="FF0000"/>
                </a:solidFill>
              </a:rPr>
              <a:t>загрызть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пасть собаки</a:t>
            </a:r>
            <a:r>
              <a:rPr lang="ru-RU" sz="2400" b="1" dirty="0" smtClean="0">
                <a:solidFill>
                  <a:srgbClr val="FF0000"/>
                </a:solidFill>
              </a:rPr>
              <a:t>», построенное на основе управления, синонимичным словосочетанием со связью согласование.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/>
              <a:t>собачьяпасть</a:t>
            </a:r>
            <a:endParaRPr lang="ru-RU" sz="72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Появились </a:t>
            </a:r>
            <a:r>
              <a:rPr lang="ru-RU" sz="4400" b="1" dirty="0" smtClean="0">
                <a:solidFill>
                  <a:schemeClr val="tx1"/>
                </a:solidFill>
              </a:rPr>
              <a:t>немецкие танки</a:t>
            </a:r>
            <a:r>
              <a:rPr lang="ru-RU" sz="44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немецкие танки</a:t>
            </a:r>
            <a:r>
              <a:rPr lang="ru-RU" sz="2400" b="1" dirty="0" smtClean="0">
                <a:solidFill>
                  <a:srgbClr val="FF0000"/>
                </a:solidFill>
              </a:rPr>
              <a:t>»,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/>
          </a:p>
          <a:p>
            <a:pPr algn="ctr"/>
            <a:r>
              <a:rPr lang="ru-RU" sz="7200" b="1" dirty="0" err="1" smtClean="0"/>
              <a:t>танкинемцев</a:t>
            </a:r>
            <a:endParaRPr lang="ru-RU" sz="7200" b="1" dirty="0" smtClean="0"/>
          </a:p>
          <a:p>
            <a:pPr algn="ctr"/>
            <a:endParaRPr lang="ru-RU" sz="72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Помню, мы </a:t>
            </a:r>
            <a:r>
              <a:rPr lang="ru-RU" sz="3600" b="1" dirty="0" smtClean="0">
                <a:solidFill>
                  <a:srgbClr val="FF0000"/>
                </a:solidFill>
              </a:rPr>
              <a:t>искали </a:t>
            </a:r>
            <a:r>
              <a:rPr lang="ru-RU" sz="3600" b="1" dirty="0" smtClean="0">
                <a:solidFill>
                  <a:srgbClr val="FF0000"/>
                </a:solidFill>
              </a:rPr>
              <a:t>обувь и зашли по </a:t>
            </a:r>
            <a:r>
              <a:rPr lang="ru-RU" sz="3600" b="1" dirty="0" smtClean="0">
                <a:solidFill>
                  <a:srgbClr val="FF0000"/>
                </a:solidFill>
              </a:rPr>
              <a:t>дороге </a:t>
            </a:r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</a:rPr>
              <a:t>книжный магазин</a:t>
            </a:r>
            <a:r>
              <a:rPr lang="ru-RU" dirty="0" smtClean="0"/>
              <a:t>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книжный магазин</a:t>
            </a:r>
            <a:r>
              <a:rPr lang="ru-RU" sz="2400" b="1" dirty="0" smtClean="0">
                <a:solidFill>
                  <a:srgbClr val="FF0000"/>
                </a:solidFill>
              </a:rPr>
              <a:t>» , построенное на основе согласования, синонимичным словосочетанием со связью управление. Напишите получившееся словосочетание.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/>
              <a:t>магазинкниг</a:t>
            </a:r>
            <a:endParaRPr lang="ru-RU" sz="72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Алиса могла </a:t>
            </a:r>
            <a:r>
              <a:rPr lang="ru-RU" sz="2400" b="1" dirty="0" smtClean="0">
                <a:solidFill>
                  <a:srgbClr val="FF0000"/>
                </a:solidFill>
              </a:rPr>
              <a:t>свободно </a:t>
            </a:r>
            <a:r>
              <a:rPr lang="ru-RU" sz="2400" b="1" dirty="0" smtClean="0">
                <a:solidFill>
                  <a:srgbClr val="FF0000"/>
                </a:solidFill>
              </a:rPr>
              <a:t>войти в </a:t>
            </a:r>
            <a:r>
              <a:rPr lang="ru-RU" sz="2400" b="1" dirty="0" smtClean="0">
                <a:solidFill>
                  <a:schemeClr val="tx1"/>
                </a:solidFill>
              </a:rPr>
              <a:t>театральный </a:t>
            </a:r>
            <a:r>
              <a:rPr lang="ru-RU" sz="2400" b="1" dirty="0" smtClean="0">
                <a:solidFill>
                  <a:schemeClr val="tx1"/>
                </a:solidFill>
              </a:rPr>
              <a:t>двор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который охранял строгий сторож</a:t>
            </a:r>
            <a:r>
              <a:rPr lang="ru-RU" sz="2400" b="1" dirty="0" smtClean="0">
                <a:solidFill>
                  <a:srgbClr val="FF0000"/>
                </a:solidFill>
              </a:rPr>
              <a:t>, а </a:t>
            </a:r>
            <a:r>
              <a:rPr lang="ru-RU" sz="2400" b="1" dirty="0" smtClean="0">
                <a:solidFill>
                  <a:srgbClr val="FF0000"/>
                </a:solidFill>
              </a:rPr>
              <a:t>другие </a:t>
            </a:r>
            <a:r>
              <a:rPr lang="ru-RU" sz="2400" b="1" dirty="0" smtClean="0">
                <a:solidFill>
                  <a:srgbClr val="FF0000"/>
                </a:solidFill>
              </a:rPr>
              <a:t>дети не могли </a:t>
            </a:r>
            <a:r>
              <a:rPr lang="ru-RU" sz="2400" b="1" dirty="0" smtClean="0">
                <a:solidFill>
                  <a:srgbClr val="FF0000"/>
                </a:solidFill>
              </a:rPr>
              <a:t>попасть </a:t>
            </a:r>
            <a:r>
              <a:rPr lang="ru-RU" sz="2400" b="1" dirty="0" smtClean="0">
                <a:solidFill>
                  <a:srgbClr val="FF0000"/>
                </a:solidFill>
              </a:rPr>
              <a:t>в этот </a:t>
            </a:r>
            <a:r>
              <a:rPr lang="ru-RU" sz="2400" b="1" dirty="0" smtClean="0">
                <a:solidFill>
                  <a:srgbClr val="FF0000"/>
                </a:solidFill>
              </a:rPr>
              <a:t>интересный </a:t>
            </a:r>
            <a:r>
              <a:rPr lang="ru-RU" sz="2400" b="1" dirty="0" smtClean="0">
                <a:solidFill>
                  <a:srgbClr val="FF0000"/>
                </a:solidFill>
              </a:rPr>
              <a:t>мир. 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театральный двор</a:t>
            </a:r>
            <a:r>
              <a:rPr lang="ru-RU" sz="2400" b="1" dirty="0" smtClean="0">
                <a:solidFill>
                  <a:srgbClr val="FF0000"/>
                </a:solidFill>
              </a:rPr>
              <a:t>»,построенное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/>
              <a:t>двортеатра</a:t>
            </a:r>
            <a:endParaRPr lang="ru-RU" sz="72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Там </a:t>
            </a:r>
            <a:r>
              <a:rPr lang="ru-RU" sz="3200" b="1" dirty="0" smtClean="0">
                <a:solidFill>
                  <a:srgbClr val="FF0000"/>
                </a:solidFill>
              </a:rPr>
              <a:t>неудобные </a:t>
            </a:r>
            <a:r>
              <a:rPr lang="ru-RU" sz="3200" b="1" dirty="0" smtClean="0">
                <a:solidFill>
                  <a:schemeClr val="tx1"/>
                </a:solidFill>
              </a:rPr>
              <a:t>деревянные сиденья</a:t>
            </a:r>
            <a:r>
              <a:rPr lang="ru-RU" sz="3200" b="1" dirty="0" smtClean="0">
                <a:solidFill>
                  <a:srgbClr val="FF0000"/>
                </a:solidFill>
              </a:rPr>
              <a:t>, там сидят в </a:t>
            </a:r>
            <a:r>
              <a:rPr lang="ru-RU" sz="3200" b="1" dirty="0" smtClean="0">
                <a:solidFill>
                  <a:srgbClr val="FF0000"/>
                </a:solidFill>
              </a:rPr>
              <a:t>пальто</a:t>
            </a:r>
            <a:r>
              <a:rPr lang="ru-RU" sz="3200" b="1" dirty="0" smtClean="0">
                <a:solidFill>
                  <a:srgbClr val="FF0000"/>
                </a:solidFill>
              </a:rPr>
              <a:t>, там мусор лежит на полу.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деревянные сиденья</a:t>
            </a:r>
            <a:r>
              <a:rPr lang="ru-RU" sz="2400" b="1" dirty="0" smtClean="0">
                <a:solidFill>
                  <a:srgbClr val="FF0000"/>
                </a:solidFill>
              </a:rPr>
              <a:t>»,построенное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/>
              <a:t>сиденьяиздерева</a:t>
            </a:r>
            <a:endParaRPr lang="ru-RU" sz="54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347141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44" y="500042"/>
            <a:ext cx="2762256" cy="23098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67819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идёт твоя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подготовка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D:\Documents and Settings\муртаза\Мои документы\2018 конец\download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14752"/>
            <a:ext cx="5715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Утром в </a:t>
            </a:r>
            <a:r>
              <a:rPr lang="ru-RU" sz="3200" b="1" dirty="0" smtClean="0">
                <a:solidFill>
                  <a:schemeClr val="tx1"/>
                </a:solidFill>
              </a:rPr>
              <a:t>хрустальной </a:t>
            </a:r>
            <a:r>
              <a:rPr lang="ru-RU" sz="3200" b="1" dirty="0" smtClean="0">
                <a:solidFill>
                  <a:schemeClr val="tx1"/>
                </a:solidFill>
              </a:rPr>
              <a:t>вазе </a:t>
            </a:r>
            <a:r>
              <a:rPr lang="ru-RU" sz="3200" b="1" dirty="0" smtClean="0">
                <a:solidFill>
                  <a:srgbClr val="FF0000"/>
                </a:solidFill>
              </a:rPr>
              <a:t>на столе Витя </a:t>
            </a:r>
            <a:r>
              <a:rPr lang="ru-RU" sz="3200" b="1" dirty="0" smtClean="0">
                <a:solidFill>
                  <a:srgbClr val="FF0000"/>
                </a:solidFill>
              </a:rPr>
              <a:t>увидел огромный </a:t>
            </a:r>
            <a:r>
              <a:rPr lang="ru-RU" sz="3200" b="1" dirty="0" smtClean="0">
                <a:solidFill>
                  <a:srgbClr val="FF0000"/>
                </a:solidFill>
              </a:rPr>
              <a:t>букет </a:t>
            </a:r>
            <a:r>
              <a:rPr lang="ru-RU" sz="3200" b="1" dirty="0" smtClean="0">
                <a:solidFill>
                  <a:srgbClr val="FF0000"/>
                </a:solidFill>
              </a:rPr>
              <a:t>мимозы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в хрустальной вазе</a:t>
            </a:r>
            <a:r>
              <a:rPr lang="ru-RU" sz="2400" b="1" dirty="0" smtClean="0">
                <a:solidFill>
                  <a:srgbClr val="FF0000"/>
                </a:solidFill>
              </a:rPr>
              <a:t>» 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/>
              <a:t>ввазеизхрусталя</a:t>
            </a:r>
            <a:endParaRPr lang="ru-RU" sz="54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Всё время </a:t>
            </a:r>
            <a:r>
              <a:rPr lang="ru-RU" sz="2000" b="1" dirty="0" smtClean="0">
                <a:solidFill>
                  <a:srgbClr val="FF0000"/>
                </a:solidFill>
              </a:rPr>
              <a:t>мучительно </a:t>
            </a:r>
            <a:r>
              <a:rPr lang="ru-RU" sz="2000" b="1" dirty="0" smtClean="0">
                <a:solidFill>
                  <a:srgbClr val="FF0000"/>
                </a:solidFill>
              </a:rPr>
              <a:t>думал: нужны ли все эти </a:t>
            </a:r>
            <a:r>
              <a:rPr lang="ru-RU" sz="2000" b="1" dirty="0" smtClean="0">
                <a:solidFill>
                  <a:schemeClr val="tx1"/>
                </a:solidFill>
              </a:rPr>
              <a:t>культурные ценности </a:t>
            </a:r>
            <a:r>
              <a:rPr lang="ru-RU" sz="2000" b="1" dirty="0" smtClean="0">
                <a:solidFill>
                  <a:srgbClr val="FF0000"/>
                </a:solidFill>
              </a:rPr>
              <a:t>девочкам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укутаным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 чинёные </a:t>
            </a:r>
            <a:r>
              <a:rPr lang="ru-RU" sz="2000" b="1" dirty="0" smtClean="0">
                <a:solidFill>
                  <a:srgbClr val="FF0000"/>
                </a:solidFill>
              </a:rPr>
              <a:t>платки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</a:rPr>
              <a:t>успевшим </a:t>
            </a:r>
            <a:r>
              <a:rPr lang="ru-RU" sz="2000" b="1" dirty="0" smtClean="0">
                <a:solidFill>
                  <a:srgbClr val="FF0000"/>
                </a:solidFill>
              </a:rPr>
              <a:t>до зари </a:t>
            </a:r>
            <a:r>
              <a:rPr lang="ru-RU" sz="2000" b="1" dirty="0" smtClean="0">
                <a:solidFill>
                  <a:srgbClr val="FF0000"/>
                </a:solidFill>
              </a:rPr>
              <a:t>прибрать скотину </a:t>
            </a:r>
            <a:r>
              <a:rPr lang="ru-RU" sz="2000" b="1" dirty="0" smtClean="0">
                <a:solidFill>
                  <a:srgbClr val="FF0000"/>
                </a:solidFill>
              </a:rPr>
              <a:t>и малых </a:t>
            </a:r>
            <a:r>
              <a:rPr lang="ru-RU" sz="2000" b="1" dirty="0" smtClean="0">
                <a:solidFill>
                  <a:srgbClr val="FF0000"/>
                </a:solidFill>
              </a:rPr>
              <a:t>братьев-сестёр</a:t>
            </a:r>
            <a:r>
              <a:rPr lang="ru-RU" sz="2000" b="1" dirty="0" smtClean="0">
                <a:solidFill>
                  <a:srgbClr val="FF0000"/>
                </a:solidFill>
              </a:rPr>
              <a:t>, и </a:t>
            </a:r>
            <a:r>
              <a:rPr lang="ru-RU" sz="2000" b="1" dirty="0" smtClean="0">
                <a:solidFill>
                  <a:srgbClr val="FF0000"/>
                </a:solidFill>
              </a:rPr>
              <a:t>мальчикам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</a:rPr>
              <a:t>выполнявшим </a:t>
            </a:r>
            <a:r>
              <a:rPr lang="ru-RU" sz="2000" b="1" dirty="0" smtClean="0">
                <a:solidFill>
                  <a:srgbClr val="FF0000"/>
                </a:solidFill>
              </a:rPr>
              <a:t>всю </a:t>
            </a:r>
            <a:r>
              <a:rPr lang="ru-RU" sz="2000" b="1" dirty="0" smtClean="0">
                <a:solidFill>
                  <a:srgbClr val="FF0000"/>
                </a:solidFill>
              </a:rPr>
              <a:t>мужскую </a:t>
            </a:r>
            <a:r>
              <a:rPr lang="ru-RU" sz="2000" b="1" dirty="0" smtClean="0">
                <a:solidFill>
                  <a:srgbClr val="FF0000"/>
                </a:solidFill>
              </a:rPr>
              <a:t>тяжёлую </a:t>
            </a:r>
            <a:r>
              <a:rPr lang="ru-RU" sz="2000" b="1" dirty="0" smtClean="0">
                <a:solidFill>
                  <a:srgbClr val="FF0000"/>
                </a:solidFill>
              </a:rPr>
              <a:t>работу</a:t>
            </a:r>
            <a:r>
              <a:rPr lang="ru-RU" sz="2000" b="1" dirty="0" smtClean="0">
                <a:solidFill>
                  <a:srgbClr val="FF0000"/>
                </a:solidFill>
              </a:rPr>
              <a:t>?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культурные ценности</a:t>
            </a:r>
            <a:r>
              <a:rPr lang="ru-RU" sz="2400" b="1" dirty="0" smtClean="0">
                <a:solidFill>
                  <a:srgbClr val="FF0000"/>
                </a:solidFill>
              </a:rPr>
              <a:t>»,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ценности культуры</a:t>
            </a:r>
            <a:endParaRPr lang="ru-RU" sz="48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На </a:t>
            </a:r>
            <a:r>
              <a:rPr lang="ru-RU" sz="2800" b="1" dirty="0" smtClean="0">
                <a:solidFill>
                  <a:schemeClr val="accent2"/>
                </a:solidFill>
              </a:rPr>
              <a:t>большой перемене </a:t>
            </a:r>
            <a:r>
              <a:rPr lang="ru-RU" sz="2800" b="1" dirty="0" smtClean="0">
                <a:solidFill>
                  <a:schemeClr val="accent2"/>
                </a:solidFill>
              </a:rPr>
              <a:t>мы с </a:t>
            </a:r>
            <a:r>
              <a:rPr lang="ru-RU" sz="2800" b="1" dirty="0" smtClean="0">
                <a:solidFill>
                  <a:schemeClr val="accent2"/>
                </a:solidFill>
              </a:rPr>
              <a:t>директором </a:t>
            </a:r>
            <a:r>
              <a:rPr lang="ru-RU" sz="2800" b="1" dirty="0" smtClean="0">
                <a:solidFill>
                  <a:schemeClr val="accent2"/>
                </a:solidFill>
              </a:rPr>
              <a:t>в </a:t>
            </a:r>
            <a:r>
              <a:rPr lang="ru-RU" sz="2800" b="1" dirty="0" smtClean="0">
                <a:solidFill>
                  <a:schemeClr val="accent2"/>
                </a:solidFill>
              </a:rPr>
              <a:t>опустевшем классе </a:t>
            </a:r>
            <a:r>
              <a:rPr lang="ru-RU" sz="2800" b="1" dirty="0" smtClean="0">
                <a:solidFill>
                  <a:schemeClr val="accent2"/>
                </a:solidFill>
              </a:rPr>
              <a:t>стали </a:t>
            </a:r>
            <a:r>
              <a:rPr lang="ru-RU" sz="2800" b="1" dirty="0" smtClean="0">
                <a:solidFill>
                  <a:schemeClr val="accent2"/>
                </a:solidFill>
              </a:rPr>
              <a:t>пробиваться </a:t>
            </a:r>
            <a:r>
              <a:rPr lang="ru-RU" sz="2800" b="1" dirty="0" smtClean="0">
                <a:solidFill>
                  <a:schemeClr val="accent2"/>
                </a:solidFill>
              </a:rPr>
              <a:t>к </a:t>
            </a:r>
            <a:r>
              <a:rPr lang="ru-RU" sz="2800" b="1" dirty="0" err="1" smtClean="0">
                <a:solidFill>
                  <a:schemeClr val="tx1"/>
                </a:solidFill>
              </a:rPr>
              <a:t>голубкинской</a:t>
            </a:r>
            <a:r>
              <a:rPr lang="ru-RU" sz="2800" b="1" dirty="0" smtClean="0">
                <a:solidFill>
                  <a:schemeClr val="tx1"/>
                </a:solidFill>
              </a:rPr>
              <a:t> совести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Замените </a:t>
            </a:r>
            <a:r>
              <a:rPr lang="ru-RU" sz="2400" b="1" dirty="0" smtClean="0">
                <a:solidFill>
                  <a:schemeClr val="accent2"/>
                </a:solidFill>
              </a:rPr>
              <a:t>словосочетание «</a:t>
            </a:r>
            <a:r>
              <a:rPr lang="ru-RU" sz="2400" b="1" dirty="0" err="1" smtClean="0">
                <a:solidFill>
                  <a:schemeClr val="tx1"/>
                </a:solidFill>
              </a:rPr>
              <a:t>голубкинская</a:t>
            </a:r>
            <a:r>
              <a:rPr lang="ru-RU" sz="2400" b="1" dirty="0" smtClean="0">
                <a:solidFill>
                  <a:schemeClr val="tx1"/>
                </a:solidFill>
              </a:rPr>
              <a:t> совесть</a:t>
            </a:r>
            <a:r>
              <a:rPr lang="ru-RU" sz="2400" b="1" dirty="0" smtClean="0">
                <a:solidFill>
                  <a:schemeClr val="accent2"/>
                </a:solidFill>
              </a:rPr>
              <a:t>» 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/>
              <a:t>совестьГолубкина</a:t>
            </a:r>
            <a:endParaRPr lang="ru-RU" sz="48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Впереди </a:t>
            </a:r>
            <a:r>
              <a:rPr lang="ru-RU" sz="2400" b="1" dirty="0" smtClean="0">
                <a:solidFill>
                  <a:srgbClr val="FF0000"/>
                </a:solidFill>
              </a:rPr>
              <a:t>у </a:t>
            </a:r>
            <a:r>
              <a:rPr lang="ru-RU" sz="2400" b="1" dirty="0" smtClean="0">
                <a:solidFill>
                  <a:srgbClr val="FF0000"/>
                </a:solidFill>
              </a:rPr>
              <a:t>каждого </a:t>
            </a:r>
            <a:r>
              <a:rPr lang="ru-RU" sz="2400" b="1" dirty="0" smtClean="0">
                <a:solidFill>
                  <a:srgbClr val="FF0000"/>
                </a:solidFill>
              </a:rPr>
              <a:t>из нас была целая </a:t>
            </a:r>
            <a:r>
              <a:rPr lang="ru-RU" sz="2400" b="1" dirty="0" smtClean="0">
                <a:solidFill>
                  <a:schemeClr val="tx1"/>
                </a:solidFill>
              </a:rPr>
              <a:t>человеческая </a:t>
            </a:r>
            <a:r>
              <a:rPr lang="ru-RU" sz="2400" b="1" dirty="0" smtClean="0">
                <a:solidFill>
                  <a:schemeClr val="tx1"/>
                </a:solidFill>
              </a:rPr>
              <a:t>жизнь</a:t>
            </a:r>
            <a:r>
              <a:rPr lang="ru-RU" sz="2400" b="1" dirty="0" smtClean="0">
                <a:solidFill>
                  <a:srgbClr val="FF0000"/>
                </a:solidFill>
              </a:rPr>
              <a:t>, из </a:t>
            </a:r>
            <a:r>
              <a:rPr lang="ru-RU" sz="2400" b="1" dirty="0" smtClean="0">
                <a:solidFill>
                  <a:srgbClr val="FF0000"/>
                </a:solidFill>
              </a:rPr>
              <a:t>которой </a:t>
            </a:r>
            <a:r>
              <a:rPr lang="ru-RU" sz="2400" b="1" dirty="0" smtClean="0">
                <a:solidFill>
                  <a:srgbClr val="FF0000"/>
                </a:solidFill>
              </a:rPr>
              <a:t>мы </a:t>
            </a:r>
            <a:r>
              <a:rPr lang="ru-RU" sz="2400" b="1" dirty="0" smtClean="0">
                <a:solidFill>
                  <a:srgbClr val="FF0000"/>
                </a:solidFill>
              </a:rPr>
              <a:t>прожили </a:t>
            </a:r>
            <a:r>
              <a:rPr lang="ru-RU" sz="2400" b="1" dirty="0" smtClean="0">
                <a:solidFill>
                  <a:srgbClr val="FF0000"/>
                </a:solidFill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</a:rPr>
              <a:t>четырнадцать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пятнадцать </a:t>
            </a:r>
            <a:r>
              <a:rPr lang="ru-RU" sz="2400" b="1" dirty="0" smtClean="0">
                <a:solidFill>
                  <a:srgbClr val="FF0000"/>
                </a:solidFill>
              </a:rPr>
              <a:t>лет.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человеческая жизнь</a:t>
            </a:r>
            <a:r>
              <a:rPr lang="ru-RU" sz="2400" b="1" dirty="0" smtClean="0">
                <a:solidFill>
                  <a:srgbClr val="FF0000"/>
                </a:solidFill>
              </a:rPr>
              <a:t>» 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жизнь человека</a:t>
            </a:r>
            <a:endParaRPr lang="ru-RU" sz="54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>Тридцать </a:t>
            </a:r>
            <a:r>
              <a:rPr lang="ru-RU" sz="2000" b="1" dirty="0" smtClean="0">
                <a:solidFill>
                  <a:schemeClr val="accent2"/>
                </a:solidFill>
              </a:rPr>
              <a:t>лет </a:t>
            </a:r>
            <a:r>
              <a:rPr lang="ru-RU" sz="2000" b="1" dirty="0" smtClean="0">
                <a:solidFill>
                  <a:schemeClr val="accent2"/>
                </a:solidFill>
              </a:rPr>
              <a:t>прошло </a:t>
            </a:r>
            <a:r>
              <a:rPr lang="ru-RU" sz="2000" b="1" dirty="0" smtClean="0">
                <a:solidFill>
                  <a:schemeClr val="accent2"/>
                </a:solidFill>
              </a:rPr>
              <a:t>с тех пор, но я до сих пор помню тот </a:t>
            </a:r>
            <a:r>
              <a:rPr lang="ru-RU" sz="2000" b="1" dirty="0" smtClean="0">
                <a:solidFill>
                  <a:schemeClr val="accent2"/>
                </a:solidFill>
              </a:rPr>
              <a:t>случай </a:t>
            </a:r>
            <a:r>
              <a:rPr lang="ru-RU" sz="2000" b="1" dirty="0" smtClean="0">
                <a:solidFill>
                  <a:schemeClr val="accent2"/>
                </a:solidFill>
              </a:rPr>
              <a:t>с </a:t>
            </a:r>
            <a:r>
              <a:rPr lang="ru-RU" sz="2000" b="1" dirty="0" smtClean="0">
                <a:solidFill>
                  <a:schemeClr val="accent2"/>
                </a:solidFill>
              </a:rPr>
              <a:t>книгой</a:t>
            </a:r>
            <a:r>
              <a:rPr lang="ru-RU" sz="2000" b="1" dirty="0" smtClean="0">
                <a:solidFill>
                  <a:schemeClr val="accent2"/>
                </a:solidFill>
              </a:rPr>
              <a:t>, когда я </a:t>
            </a:r>
            <a:r>
              <a:rPr lang="ru-RU" sz="2000" b="1" dirty="0" smtClean="0">
                <a:solidFill>
                  <a:schemeClr val="accent2"/>
                </a:solidFill>
              </a:rPr>
              <a:t>нечаянно разрушил огромный </a:t>
            </a:r>
            <a:r>
              <a:rPr lang="ru-RU" sz="2000" b="1" dirty="0" smtClean="0">
                <a:solidFill>
                  <a:schemeClr val="accent2"/>
                </a:solidFill>
              </a:rPr>
              <a:t>дом </a:t>
            </a:r>
            <a:r>
              <a:rPr lang="ru-RU" sz="2000" b="1" dirty="0" smtClean="0">
                <a:solidFill>
                  <a:schemeClr val="tx1"/>
                </a:solidFill>
              </a:rPr>
              <a:t>человеческой </a:t>
            </a:r>
            <a:r>
              <a:rPr lang="ru-RU" sz="2000" b="1" dirty="0" smtClean="0">
                <a:solidFill>
                  <a:schemeClr val="tx1"/>
                </a:solidFill>
              </a:rPr>
              <a:t>веры</a:t>
            </a:r>
            <a:r>
              <a:rPr lang="ru-RU" sz="2000" b="1" dirty="0" smtClean="0">
                <a:solidFill>
                  <a:schemeClr val="accent2"/>
                </a:solidFill>
              </a:rPr>
              <a:t>, когда я </a:t>
            </a:r>
            <a:r>
              <a:rPr lang="ru-RU" sz="2000" b="1" dirty="0" smtClean="0">
                <a:solidFill>
                  <a:schemeClr val="accent2"/>
                </a:solidFill>
              </a:rPr>
              <a:t>сделал больно другому </a:t>
            </a:r>
            <a:r>
              <a:rPr lang="ru-RU" sz="2000" b="1" dirty="0" smtClean="0">
                <a:solidFill>
                  <a:schemeClr val="accent2"/>
                </a:solidFill>
              </a:rPr>
              <a:t>и не нашёл в себе </a:t>
            </a:r>
            <a:r>
              <a:rPr lang="ru-RU" sz="2000" b="1" dirty="0" smtClean="0">
                <a:solidFill>
                  <a:schemeClr val="accent2"/>
                </a:solidFill>
              </a:rPr>
              <a:t>мужества исправить ошибку</a:t>
            </a:r>
            <a:r>
              <a:rPr lang="ru-RU" sz="2000" b="1" dirty="0" smtClean="0">
                <a:solidFill>
                  <a:schemeClr val="accent2"/>
                </a:solidFill>
              </a:rPr>
              <a:t>. </a:t>
            </a:r>
          </a:p>
          <a:p>
            <a:pPr algn="ctr"/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Замените </a:t>
            </a:r>
            <a:r>
              <a:rPr lang="ru-RU" sz="2400" b="1" dirty="0" smtClean="0">
                <a:solidFill>
                  <a:schemeClr val="accent2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человеческая вера</a:t>
            </a:r>
            <a:r>
              <a:rPr lang="ru-RU" sz="2400" b="1" dirty="0" smtClean="0">
                <a:solidFill>
                  <a:schemeClr val="accent2"/>
                </a:solidFill>
              </a:rPr>
              <a:t>»,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/>
              <a:t>верачеловека</a:t>
            </a:r>
            <a:endParaRPr lang="ru-RU" sz="66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Вокруг </a:t>
            </a:r>
            <a:r>
              <a:rPr lang="ru-RU" sz="4800" b="1" dirty="0" smtClean="0">
                <a:solidFill>
                  <a:srgbClr val="FF0000"/>
                </a:solidFill>
              </a:rPr>
              <a:t>пахло </a:t>
            </a:r>
            <a:r>
              <a:rPr lang="ru-RU" sz="4800" b="1" dirty="0" smtClean="0">
                <a:solidFill>
                  <a:schemeClr val="tx1"/>
                </a:solidFill>
              </a:rPr>
              <a:t>вечерней прохладой</a:t>
            </a:r>
            <a:r>
              <a:rPr lang="ru-RU" sz="48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вечерней прохладой</a:t>
            </a:r>
            <a:r>
              <a:rPr lang="ru-RU" sz="2400" b="1" dirty="0" smtClean="0">
                <a:solidFill>
                  <a:srgbClr val="FF0000"/>
                </a:solidFill>
              </a:rPr>
              <a:t>», построенное на основе согласования,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5400" b="1" dirty="0" err="1" smtClean="0"/>
              <a:t>прохладойвечера</a:t>
            </a:r>
            <a:endParaRPr lang="ru-RU" sz="5400" b="1" dirty="0" smtClean="0"/>
          </a:p>
          <a:p>
            <a:pPr algn="ctr"/>
            <a:endParaRPr lang="ru-RU" sz="72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285720" y="4643446"/>
            <a:ext cx="8643998" cy="1857388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Я так и </a:t>
            </a:r>
            <a:r>
              <a:rPr lang="ru-RU" sz="2400" b="1" dirty="0" smtClean="0">
                <a:solidFill>
                  <a:srgbClr val="FF0000"/>
                </a:solidFill>
              </a:rPr>
              <a:t>сказал </a:t>
            </a:r>
            <a:r>
              <a:rPr lang="ru-RU" sz="2400" b="1" dirty="0" smtClean="0">
                <a:solidFill>
                  <a:srgbClr val="FF0000"/>
                </a:solidFill>
              </a:rPr>
              <a:t>Елене </a:t>
            </a:r>
            <a:r>
              <a:rPr lang="ru-RU" sz="2400" b="1" dirty="0" err="1" smtClean="0">
                <a:solidFill>
                  <a:srgbClr val="FF0000"/>
                </a:solidFill>
              </a:rPr>
              <a:t>Францевне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 лёгкой </a:t>
            </a:r>
            <a:r>
              <a:rPr lang="ru-RU" sz="2400" b="1" dirty="0" smtClean="0">
                <a:solidFill>
                  <a:srgbClr val="FF0000"/>
                </a:solidFill>
              </a:rPr>
              <a:t>усмешкой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призывая </a:t>
            </a:r>
            <a:r>
              <a:rPr lang="ru-RU" sz="2400" b="1" dirty="0" smtClean="0">
                <a:solidFill>
                  <a:srgbClr val="FF0000"/>
                </a:solidFill>
              </a:rPr>
              <a:t>и её </a:t>
            </a:r>
            <a:r>
              <a:rPr lang="ru-RU" sz="2400" b="1" dirty="0" smtClean="0">
                <a:solidFill>
                  <a:schemeClr val="tx1"/>
                </a:solidFill>
              </a:rPr>
              <a:t>отнестись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 </a:t>
            </a:r>
            <a:r>
              <a:rPr lang="ru-RU" sz="2400" b="1" dirty="0" smtClean="0">
                <a:solidFill>
                  <a:srgbClr val="FF0000"/>
                </a:solidFill>
              </a:rPr>
              <a:t>случившемуся </a:t>
            </a:r>
            <a:r>
              <a:rPr lang="ru-RU" sz="2400" b="1" dirty="0" smtClean="0">
                <a:solidFill>
                  <a:schemeClr val="tx1"/>
                </a:solidFill>
              </a:rPr>
              <a:t>юмористически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142852"/>
            <a:ext cx="8786874" cy="1928826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Замените </a:t>
            </a:r>
            <a:r>
              <a:rPr lang="ru-RU" sz="2400" b="1" dirty="0" smtClean="0">
                <a:solidFill>
                  <a:srgbClr val="FF0000"/>
                </a:solidFill>
              </a:rPr>
              <a:t>словосочетание «</a:t>
            </a:r>
            <a:r>
              <a:rPr lang="ru-RU" sz="2400" b="1" dirty="0" smtClean="0">
                <a:solidFill>
                  <a:schemeClr val="tx1"/>
                </a:solidFill>
              </a:rPr>
              <a:t>отнестись юмористически</a:t>
            </a:r>
            <a:r>
              <a:rPr lang="ru-RU" sz="2400" b="1" dirty="0" smtClean="0">
                <a:solidFill>
                  <a:srgbClr val="FF0000"/>
                </a:solidFill>
              </a:rPr>
              <a:t>», построенное на основе примыкания, синонимичным словосочетанием со связью управление. Напишите получившееся словосочетание.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357430"/>
            <a:ext cx="8643998" cy="2000264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/>
              <a:t>отнестисьсюмором</a:t>
            </a:r>
            <a:endParaRPr lang="ru-RU" sz="48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878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15</cp:revision>
  <dcterms:created xsi:type="dcterms:W3CDTF">2019-03-21T15:59:59Z</dcterms:created>
  <dcterms:modified xsi:type="dcterms:W3CDTF">2019-03-21T17:23:40Z</dcterms:modified>
</cp:coreProperties>
</file>