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2" y="-25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69697-2748-43AF-8E53-7CF0866C375C}" type="datetimeFigureOut">
              <a:rPr lang="ru-RU" smtClean="0"/>
              <a:pPr/>
              <a:t>11.11.2018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07BC4-3857-4D8F-8EC6-27806A2172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E125-5DF9-4D29-8A6C-B7FC6399819E}" type="datetime1">
              <a:rPr lang="ru-RU" smtClean="0"/>
              <a:pPr/>
              <a:t>11.11.2018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1525-F1E1-4A76-9783-3B9108048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EC5FD-7602-440E-BA6D-435F38E72AB6}" type="datetime1">
              <a:rPr lang="ru-RU" smtClean="0"/>
              <a:pPr/>
              <a:t>11.11.2018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1525-F1E1-4A76-9783-3B9108048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D238A-CC45-4A24-A1C8-119090E18A5F}" type="datetime1">
              <a:rPr lang="ru-RU" smtClean="0"/>
              <a:pPr/>
              <a:t>11.11.2018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1525-F1E1-4A76-9783-3B9108048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AC1F-79FC-4572-9B6A-0F95DE7C11CD}" type="datetime1">
              <a:rPr lang="ru-RU" smtClean="0"/>
              <a:pPr/>
              <a:t>11.11.2018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1525-F1E1-4A76-9783-3B9108048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D9A1-C04E-4BAD-ACF8-7B7288F149D3}" type="datetime1">
              <a:rPr lang="ru-RU" smtClean="0"/>
              <a:pPr/>
              <a:t>11.11.2018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1525-F1E1-4A76-9783-3B9108048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E6B3-A0FD-45E2-9945-9B870FAE0B65}" type="datetime1">
              <a:rPr lang="ru-RU" smtClean="0"/>
              <a:pPr/>
              <a:t>11.11.2018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1525-F1E1-4A76-9783-3B9108048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26A8-F617-4C60-B181-73E93212E02B}" type="datetime1">
              <a:rPr lang="ru-RU" smtClean="0"/>
              <a:pPr/>
              <a:t>11.11.2018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1525-F1E1-4A76-9783-3B9108048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3E03-5368-4A7F-8F30-5CCE0E1758AE}" type="datetime1">
              <a:rPr lang="ru-RU" smtClean="0"/>
              <a:pPr/>
              <a:t>11.11.2018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1525-F1E1-4A76-9783-3B9108048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0F7D0-2607-4207-8C2B-021FE920EA9C}" type="datetime1">
              <a:rPr lang="ru-RU" smtClean="0"/>
              <a:pPr/>
              <a:t>11.11.2018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1525-F1E1-4A76-9783-3B9108048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925E5-409F-42E2-B696-B412139CEEC6}" type="datetime1">
              <a:rPr lang="ru-RU" smtClean="0"/>
              <a:pPr/>
              <a:t>11.11.2018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1525-F1E1-4A76-9783-3B9108048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3A84-09F5-46B5-BF71-08562CB19DFC}" type="datetime1">
              <a:rPr lang="ru-RU" smtClean="0"/>
              <a:pPr/>
              <a:t>11.11.2018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1525-F1E1-4A76-9783-3B9108048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chemeClr val="tx2">
                <a:lumMod val="40000"/>
                <a:lumOff val="60000"/>
                <a:alpha val="47000"/>
              </a:schemeClr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AA19-2189-4CEF-A057-F3B2F46A15F5}" type="datetime1">
              <a:rPr lang="ru-RU" smtClean="0"/>
              <a:pPr/>
              <a:t>11.11.2018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31525-F1E1-4A76-9783-3B9108048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муртаза\Мои документы\Downloads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35798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000232" y="428604"/>
            <a:ext cx="67866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0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Тест по истории Дагестана</a:t>
            </a:r>
            <a:endParaRPr lang="ru-RU" sz="4400" b="0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5715016"/>
            <a:ext cx="807304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Дагестан в годы Великой Отечественной войны (1941-1945</a:t>
            </a:r>
            <a:endParaRPr lang="ru-RU" sz="2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754326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866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28662" y="2714620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14942" y="2714620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28662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4" presetClass="exit" presetSubtype="0" decel="10000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754326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1494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28662" y="2786058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14942" y="2786058"/>
            <a:ext cx="3071834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28662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4286256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xit" presetSubtype="0" decel="10000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754326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28662" y="4357694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285749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28662" y="285749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2786058"/>
            <a:ext cx="3071834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928662" y="4357694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214942" y="4286256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754326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14942" y="421481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866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28662" y="2786058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2714620"/>
            <a:ext cx="3071834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928662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214942" y="4214818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4" presetClass="exit" presetSubtype="0" decel="10000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754326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2866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28662" y="2786058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2786058"/>
            <a:ext cx="3071834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928662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214942" y="4286256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754326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1538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21481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71538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071538" y="2786058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2714620"/>
            <a:ext cx="3071834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071538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214942" y="4214818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754326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1494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28662" y="2786058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2786058"/>
            <a:ext cx="3071834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928662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214942" y="4286256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xit" presetSubtype="0" decel="10000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754326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28662" y="4357694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85749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357694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285749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28662" y="285749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2857496"/>
            <a:ext cx="3071834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928662" y="4357694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143504" y="4357694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754326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00100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00100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000100" y="2786058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2714620"/>
            <a:ext cx="3071834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000100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143504" y="4286256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754326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00100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000100" y="2714620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2714620"/>
            <a:ext cx="3071834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928662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214942" y="4286256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Нижний колонтитул 5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354217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 fontAlgn="base"/>
            <a:r>
              <a:rPr lang="ru-RU" sz="3200" b="1" dirty="0" smtClean="0">
                <a:solidFill>
                  <a:srgbClr val="00B0F0"/>
                </a:solidFill>
              </a:rPr>
              <a:t>В первые четыре дня войны в военкоматы Дагестана поступило заявлений добровольцев: </a:t>
            </a:r>
            <a:endParaRPr lang="ru-RU" sz="3200" dirty="0" smtClean="0">
              <a:solidFill>
                <a:srgbClr val="00B0F0"/>
              </a:solidFill>
            </a:endParaRP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00100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28662" y="2714620"/>
            <a:ext cx="3000396" cy="135732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/>
              <a:t>3350</a:t>
            </a:r>
            <a:endParaRPr lang="ru-RU" sz="66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143504" y="2714620"/>
            <a:ext cx="3000396" cy="135732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/>
              <a:t>5015. </a:t>
            </a:r>
            <a:endParaRPr lang="ru-RU" sz="6600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28662" y="4286256"/>
            <a:ext cx="3000396" cy="135732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/>
              <a:t>4135</a:t>
            </a:r>
            <a:endParaRPr lang="ru-RU" sz="6600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143504" y="4286256"/>
            <a:ext cx="3000396" cy="135732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/>
              <a:t>4125 </a:t>
            </a:r>
            <a:endParaRPr lang="ru-RU" sz="6600" b="1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xit" presetSubtype="0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754326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14942" y="421481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866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28662" y="2786058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2714620"/>
            <a:ext cx="3071834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57224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214942" y="4214818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4" presetClass="exit" presetSubtype="0" decel="10000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  <p:bldP spid="2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754326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14942" y="421481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866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28662" y="2786058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14942" y="2714620"/>
            <a:ext cx="3071834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57224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214942" y="4214818"/>
            <a:ext cx="3000396" cy="142876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4" presetClass="exit" presetSubtype="0" decel="10000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354217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 fontAlgn="base"/>
            <a:r>
              <a:rPr lang="ru-RU" sz="3200" b="1" dirty="0" smtClean="0">
                <a:solidFill>
                  <a:srgbClr val="00B0F0"/>
                </a:solidFill>
              </a:rPr>
              <a:t>В тяжелые дни осени 1942 г. горцы добровольно вступили в ряды Красной Армии: </a:t>
            </a:r>
            <a:endParaRPr lang="ru-RU" sz="3200" dirty="0" smtClean="0">
              <a:solidFill>
                <a:srgbClr val="00B0F0"/>
              </a:solidFill>
            </a:endParaRP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86380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28662" y="2714620"/>
            <a:ext cx="3000396" cy="135732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более  17,5 </a:t>
            </a:r>
            <a:r>
              <a:rPr lang="ru-RU" sz="3200" b="1" dirty="0" err="1" smtClean="0"/>
              <a:t>тыс</a:t>
            </a:r>
            <a:endParaRPr lang="ru-RU" sz="32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14942" y="2714620"/>
            <a:ext cx="3000396" cy="135732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свыше  15 </a:t>
            </a:r>
            <a:r>
              <a:rPr lang="ru-RU" sz="3200" b="1" dirty="0" err="1" smtClean="0"/>
              <a:t>тыс</a:t>
            </a:r>
            <a:endParaRPr lang="ru-RU" sz="32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28662" y="4286256"/>
            <a:ext cx="3000396" cy="135732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около  19 </a:t>
            </a:r>
            <a:r>
              <a:rPr lang="ru-RU" sz="3200" b="1" dirty="0" err="1" smtClean="0"/>
              <a:t>тыс</a:t>
            </a:r>
            <a:endParaRPr lang="ru-RU" sz="32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214942" y="4286256"/>
            <a:ext cx="3000396" cy="135732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свыше</a:t>
            </a:r>
            <a:r>
              <a:rPr lang="en-US" sz="3200" b="1" dirty="0" smtClean="0"/>
              <a:t> 23 </a:t>
            </a:r>
            <a:r>
              <a:rPr lang="en-US" sz="3200" b="1" dirty="0" err="1" smtClean="0"/>
              <a:t>тыс</a:t>
            </a:r>
            <a:endParaRPr lang="ru-RU" sz="3200" b="1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xit" presetSubtype="0" decel="10000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xit" presetSubtype="0" decel="10000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661993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 fontAlgn="base"/>
            <a:r>
              <a:rPr lang="ru-RU" sz="2800" b="1" dirty="0" smtClean="0"/>
              <a:t>Для борьбы </a:t>
            </a:r>
            <a:r>
              <a:rPr lang="en-US" sz="2800" b="1" dirty="0" smtClean="0"/>
              <a:t>c</a:t>
            </a:r>
            <a:r>
              <a:rPr lang="ru-RU" sz="2800" b="1" dirty="0" smtClean="0"/>
              <a:t> вражескими десантами, лазутчиками и шпионами были сформированы истребительные отряды в: 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28662" y="2714620"/>
            <a:ext cx="2928958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феврале 1942 г. </a:t>
            </a:r>
            <a:endParaRPr lang="ru-RU" sz="28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декабре 1942 г</a:t>
            </a:r>
            <a:endParaRPr lang="ru-RU" sz="28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октябре 1941 г</a:t>
            </a:r>
            <a:endParaRPr lang="ru-RU" sz="3200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августе 1941 г</a:t>
            </a:r>
            <a:endParaRPr lang="ru-RU" sz="3200" b="1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200329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 fontAlgn="base"/>
            <a:r>
              <a:rPr lang="ru-RU" b="1" dirty="0" smtClean="0"/>
              <a:t>Руками женщин, детей, стариков Дагестана было построено 8 оборонительных рубежей с целой системой противотанковых рвов, дзотов, дотов, пулеметных гнезд, баррикад, горных завалов и т. д. протяженностью: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866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28662" y="2714620"/>
            <a:ext cx="2928958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820 км.</a:t>
            </a:r>
            <a:endParaRPr lang="ru-RU" sz="36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770 км</a:t>
            </a:r>
            <a:endParaRPr lang="ru-RU" sz="36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610 км.</a:t>
            </a:r>
            <a:endParaRPr lang="ru-RU" sz="3600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700 км.</a:t>
            </a:r>
            <a:endParaRPr lang="ru-RU" sz="3600" b="1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Автор -</a:t>
            </a:r>
            <a:r>
              <a:rPr lang="ru-RU" dirty="0" err="1" smtClean="0"/>
              <a:t>Эфендиев</a:t>
            </a:r>
            <a:r>
              <a:rPr lang="ru-RU" dirty="0" smtClean="0"/>
              <a:t> М.М.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4" presetClass="exit" presetSubtype="0" decel="10000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477328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 fontAlgn="base"/>
            <a:r>
              <a:rPr lang="ru-RU" sz="3600" b="1" dirty="0" smtClean="0"/>
              <a:t>Всего Дагестан в современных границах отправил на фронт: </a:t>
            </a:r>
            <a:endParaRPr lang="ru-RU" sz="3600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28662" y="2714620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 около 140  тыс.человек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14942" y="2714620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свыше  180 тыс. человек 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86380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00100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28662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 около 195  тыс.человек</a:t>
            </a:r>
            <a:endParaRPr lang="ru-RU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14942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r>
              <a:rPr lang="ru-RU" b="1" dirty="0" smtClean="0"/>
              <a:t>свыше 210 тыс.человек</a:t>
            </a:r>
            <a:endParaRPr lang="ru-RU" b="1" dirty="0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xit" presetSubtype="0" decel="10000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661993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 fontAlgn="base"/>
            <a:r>
              <a:rPr lang="ru-RU" sz="2800" b="1" dirty="0" smtClean="0"/>
              <a:t>Горцы Дагестана за первые два года войны собрали и отправили для фронтовиков вагонов с теплыми вещами: 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866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4357694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28662" y="2786058"/>
            <a:ext cx="2928958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204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150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28662" y="4357694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28662" y="4357694"/>
            <a:ext cx="2928958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172</a:t>
            </a:r>
            <a:endParaRPr lang="ru-RU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200</a:t>
            </a:r>
            <a:endParaRPr lang="ru-RU" b="1" dirty="0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xit" presetSubtype="0" decel="10000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xit" presetSubtype="0" decel="10000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600438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 fontAlgn="base"/>
            <a:r>
              <a:rPr lang="ru-RU" sz="4000" b="1" dirty="0" smtClean="0"/>
              <a:t>План захвата Кавказа фашисты назвали: </a:t>
            </a:r>
            <a:endParaRPr lang="ru-RU" sz="4000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14942" y="421481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64382" y="278605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46523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28662" y="2786058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«Эдельвейс» </a:t>
            </a:r>
            <a:endParaRPr lang="ru-RU" sz="32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43504" y="2714620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«</a:t>
            </a:r>
            <a:r>
              <a:rPr lang="ru-RU" sz="4000" b="1" dirty="0" err="1" smtClean="0"/>
              <a:t>Блау</a:t>
            </a:r>
            <a:r>
              <a:rPr lang="ru-RU" sz="4000" b="1" dirty="0" smtClean="0"/>
              <a:t>»</a:t>
            </a:r>
            <a:endParaRPr lang="ru-RU" sz="40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14942" y="4214818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2866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57224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«Ост»</a:t>
            </a:r>
            <a:endParaRPr lang="ru-RU" sz="44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14942" y="4214818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«Барбаросса»</a:t>
            </a:r>
            <a:endParaRPr lang="ru-RU" sz="3200" b="1" dirty="0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xit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200329"/>
          </a:xfrm>
          <a:prstGeom prst="rect">
            <a:avLst/>
          </a:prstGeom>
          <a:ln w="762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 fontAlgn="base"/>
            <a:r>
              <a:rPr lang="ru-RU" b="1" dirty="0" smtClean="0"/>
              <a:t>За подвиги в небе Кавказа ему было присвоено звание Героя Советского Союза. Он  был участником советско-финской войны, сбил 9 самолетов, являлся командиром эскадрильи 926-го истребительного авиаполка 4-й воздушной армии: 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00100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Молодец!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4942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Подумай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4286256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Мимо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00100" y="2714620"/>
            <a:ext cx="2928958" cy="135732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Увы,нет</a:t>
            </a:r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00100" y="2714620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14942" y="2714620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00100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14942" y="4286256"/>
            <a:ext cx="3000396" cy="135732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Автор -Эфендиев М.М.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479</Words>
  <Application>Microsoft Office PowerPoint</Application>
  <PresentationFormat>Экран (4:3)</PresentationFormat>
  <Paragraphs>196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Дагестан в годы ВОВ</dc:title>
  <dc:creator>муртаза</dc:creator>
  <cp:lastModifiedBy>муртаза</cp:lastModifiedBy>
  <cp:revision>32</cp:revision>
  <dcterms:created xsi:type="dcterms:W3CDTF">2018-11-07T10:29:41Z</dcterms:created>
  <dcterms:modified xsi:type="dcterms:W3CDTF">2018-11-11T10:48:19Z</dcterms:modified>
</cp:coreProperties>
</file>