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76" r:id="rId2"/>
    <p:sldId id="309" r:id="rId3"/>
    <p:sldId id="351" r:id="rId4"/>
    <p:sldId id="316" r:id="rId5"/>
    <p:sldId id="368" r:id="rId6"/>
    <p:sldId id="328" r:id="rId7"/>
    <p:sldId id="354" r:id="rId8"/>
    <p:sldId id="357" r:id="rId9"/>
    <p:sldId id="33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7F7F7F"/>
    <a:srgbClr val="FFFFFF"/>
    <a:srgbClr val="A7E8FF"/>
    <a:srgbClr val="C00000"/>
    <a:srgbClr val="639729"/>
    <a:srgbClr val="FFE07D"/>
    <a:srgbClr val="FFD757"/>
    <a:srgbClr val="DDF0C8"/>
    <a:srgbClr val="AEE7AB"/>
    <a:srgbClr val="F7A4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7" autoAdjust="0"/>
    <p:restoredTop sz="87570" autoAdjust="0"/>
  </p:normalViewPr>
  <p:slideViewPr>
    <p:cSldViewPr>
      <p:cViewPr>
        <p:scale>
          <a:sx n="90" d="100"/>
          <a:sy n="90" d="100"/>
        </p:scale>
        <p:origin x="-792" y="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BA643-78C7-45AA-9D3C-8A1DA46AF4D3}" type="datetimeFigureOut">
              <a:rPr lang="ru-RU" smtClean="0"/>
              <a:pPr/>
              <a:t>30.11.2017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3FECA0-DFA1-4E18-85FE-2D20D1716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2222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Комментарии</a:t>
            </a:r>
          </a:p>
          <a:p>
            <a:r>
              <a:rPr lang="ru-RU" dirty="0" smtClean="0"/>
              <a:t>Интерактивные элементы – 4 «закладки». По щелчку – появляется описание выбранной классификации</a:t>
            </a:r>
          </a:p>
          <a:p>
            <a:r>
              <a:rPr lang="ru-RU" dirty="0" smtClean="0"/>
              <a:t>Возврат – щелчок по центральной части или выбор другой </a:t>
            </a:r>
            <a:r>
              <a:rPr lang="ru-RU" smtClean="0"/>
              <a:t>«закладки»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FECA0-DFA1-4E18-85FE-2D20D171668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4329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155222" y="0"/>
            <a:ext cx="7020000" cy="6858000"/>
          </a:xfrm>
          <a:prstGeom prst="rect">
            <a:avLst/>
          </a:prstGeom>
          <a:solidFill>
            <a:srgbClr val="00B0F0"/>
          </a:solidFill>
          <a:ln w="31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155708" y="2285992"/>
            <a:ext cx="7020000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214546" y="857233"/>
            <a:ext cx="6961162" cy="3214709"/>
          </a:xfrm>
        </p:spPr>
        <p:txBody>
          <a:bodyPr anchor="b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214546" y="4214818"/>
            <a:ext cx="6572296" cy="1643074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0768"/>
            <a:ext cx="2071670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400" b="1" cap="none" spc="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effectLst/>
                <a:latin typeface="Arial" pitchFamily="34" charset="0"/>
                <a:cs typeface="Arial" pitchFamily="34" charset="0"/>
              </a:rPr>
              <a:t>11 класс</a:t>
            </a:r>
            <a:endParaRPr lang="ru-RU" sz="3400" b="1" cap="none" spc="0" dirty="0">
              <a:ln>
                <a:solidFill>
                  <a:srgbClr val="0070C0"/>
                </a:solidFill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572264" y="214290"/>
            <a:ext cx="22145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ru-RU" sz="2400" b="0" cap="none" spc="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Информатика</a:t>
            </a:r>
            <a:endParaRPr lang="ru-RU" sz="2400" b="0" cap="none" spc="0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C:\Ирина\фото\Выпускной\логоти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5929330"/>
            <a:ext cx="2075784" cy="678995"/>
          </a:xfrm>
          <a:prstGeom prst="rect">
            <a:avLst/>
          </a:prstGeom>
          <a:noFill/>
        </p:spPr>
      </p:pic>
      <p:pic>
        <p:nvPicPr>
          <p:cNvPr id="4" name="Picture 2" descr="D:\Documents and Settings\Администратор.HOME-FDD52612A3\Рабочий стол\Ирина_Раб стол\10 Презентации для Босовой\11 класс\11кл_лого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48" y="2285992"/>
            <a:ext cx="2158571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3253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Овал 5"/>
          <p:cNvSpPr/>
          <p:nvPr userDrawn="1"/>
        </p:nvSpPr>
        <p:spPr>
          <a:xfrm>
            <a:off x="8192129" y="202067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94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3" name="Объект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3900" y="150790"/>
            <a:ext cx="810838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722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46170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2071670" y="2285992"/>
            <a:ext cx="7072330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071670" y="857233"/>
            <a:ext cx="6715172" cy="3214709"/>
          </a:xfrm>
        </p:spPr>
        <p:txBody>
          <a:bodyPr anchor="b" anchorCtr="0">
            <a:normAutofit/>
          </a:bodyPr>
          <a:lstStyle>
            <a:lvl1pPr algn="l">
              <a:defRPr sz="40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2071670" y="4214818"/>
            <a:ext cx="6715172" cy="1643074"/>
          </a:xfrm>
        </p:spPr>
        <p:txBody>
          <a:bodyPr>
            <a:normAutofit/>
          </a:bodyPr>
          <a:lstStyle>
            <a:lvl1pPr marL="0" indent="0" algn="l">
              <a:buNone/>
              <a:defRPr sz="2000" b="1">
                <a:solidFill>
                  <a:srgbClr val="0070C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0" y="2285992"/>
            <a:ext cx="2071670" cy="1800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90657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9286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7368"/>
            <a:ext cx="9144000" cy="500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71546"/>
            <a:ext cx="8352928" cy="4643470"/>
          </a:xfrm>
        </p:spPr>
        <p:txBody>
          <a:bodyPr>
            <a:noAutofit/>
          </a:bodyPr>
          <a:lstStyle>
            <a:lvl1pPr>
              <a:buFont typeface="Arial" pitchFamily="34" charset="0"/>
              <a:buNone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2050" name="Picture 2" descr="C:\Documents and Settings\Администратор.HOME-FDD52612A3\Рабочий стол\земля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812104"/>
            <a:ext cx="862841" cy="8572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 userDrawn="1"/>
        </p:nvSpPr>
        <p:spPr>
          <a:xfrm>
            <a:off x="539552" y="260648"/>
            <a:ext cx="8352928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Самое главное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9641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92867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0" y="6007368"/>
            <a:ext cx="9144000" cy="5000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71546"/>
            <a:ext cx="8352928" cy="4643470"/>
          </a:xfrm>
        </p:spPr>
        <p:txBody>
          <a:bodyPr>
            <a:noAutofit/>
          </a:bodyPr>
          <a:lstStyle>
            <a:lvl1pPr marL="342900" indent="-342900">
              <a:buFont typeface="Wingdings" pitchFamily="2" charset="2"/>
              <a:buChar char="§"/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2050" name="Picture 2" descr="C:\Documents and Settings\Администратор.HOME-FDD52612A3\Рабочий стол\земля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812104"/>
            <a:ext cx="862841" cy="85725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 userDrawn="1"/>
        </p:nvSpPr>
        <p:spPr>
          <a:xfrm>
            <a:off x="539552" y="260648"/>
            <a:ext cx="8352928" cy="5847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ru-RU" dirty="0" smtClean="0"/>
              <a:t>Ключевые слова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51527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4310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вал 3"/>
          <p:cNvSpPr/>
          <p:nvPr userDrawn="1"/>
        </p:nvSpPr>
        <p:spPr>
          <a:xfrm>
            <a:off x="8192129" y="202067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4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37724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5" name="Объект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43900" y="150790"/>
            <a:ext cx="810838" cy="81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23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98072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620490"/>
            <a:ext cx="4040188" cy="48328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472" y="980728"/>
            <a:ext cx="40320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88472" y="1620490"/>
            <a:ext cx="4032000" cy="483284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8588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0438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604448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052736"/>
            <a:ext cx="8280920" cy="5400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TextBox 3"/>
          <p:cNvSpPr txBox="1"/>
          <p:nvPr userDrawn="1"/>
        </p:nvSpPr>
        <p:spPr>
          <a:xfrm>
            <a:off x="642910" y="0"/>
            <a:ext cx="700120" cy="107722"/>
          </a:xfrm>
          <a:prstGeom prst="rect">
            <a:avLst/>
          </a:prstGeom>
          <a:solidFill>
            <a:schemeClr val="bg1"/>
          </a:solidFill>
        </p:spPr>
        <p:txBody>
          <a:bodyPr vert="horz"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00" dirty="0" smtClean="0">
                <a:solidFill>
                  <a:schemeClr val="bg1"/>
                </a:solidFill>
              </a:rPr>
              <a:t>МК</a:t>
            </a:r>
            <a:endParaRPr lang="ru-RU" sz="1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0"/>
            <a:ext cx="357158" cy="6858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2285992"/>
            <a:ext cx="357158" cy="18000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161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5" r:id="rId4"/>
    <p:sldLayoutId id="2147483650" r:id="rId5"/>
    <p:sldLayoutId id="2147483666" r:id="rId6"/>
    <p:sldLayoutId id="2147483667" r:id="rId7"/>
    <p:sldLayoutId id="2147483653" r:id="rId8"/>
    <p:sldLayoutId id="2147483654" r:id="rId9"/>
    <p:sldLayoutId id="2147483664" r:id="rId10"/>
    <p:sldLayoutId id="2147483663" r:id="rId11"/>
    <p:sldLayoutId id="214748365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rgbClr val="0070C0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10" Type="http://schemas.openxmlformats.org/officeDocument/2006/relationships/image" Target="../media/image17.jpeg"/><Relationship Id="rId4" Type="http://schemas.openxmlformats.org/officeDocument/2006/relationships/image" Target="../media/image11.gif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ОСНОВЫ ПОСТРОЕНИЯ КОМПЬЮТЕРНЫХ СЕТЕЙ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 flipH="1">
            <a:off x="5276598" y="1146010"/>
            <a:ext cx="1464213" cy="338554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Клиент</a:t>
            </a:r>
            <a:endParaRPr lang="ru-RU" sz="1600" dirty="0"/>
          </a:p>
        </p:txBody>
      </p:sp>
      <p:sp>
        <p:nvSpPr>
          <p:cNvPr id="35" name="TextBox 34"/>
          <p:cNvSpPr txBox="1"/>
          <p:nvPr/>
        </p:nvSpPr>
        <p:spPr>
          <a:xfrm flipH="1">
            <a:off x="6576927" y="1866310"/>
            <a:ext cx="1464213" cy="338554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        Клиент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 flipH="1">
            <a:off x="5344838" y="4274473"/>
            <a:ext cx="1464213" cy="338554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600" dirty="0" smtClean="0"/>
              <a:t>Клиент</a:t>
            </a:r>
            <a:endParaRPr lang="ru-RU" sz="1600" dirty="0"/>
          </a:p>
        </p:txBody>
      </p:sp>
      <p:sp>
        <p:nvSpPr>
          <p:cNvPr id="22" name="TextBox 21"/>
          <p:cNvSpPr txBox="1"/>
          <p:nvPr/>
        </p:nvSpPr>
        <p:spPr>
          <a:xfrm flipH="1">
            <a:off x="683568" y="1948731"/>
            <a:ext cx="2652999" cy="338554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Сервер</a:t>
            </a: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Модель «Клиент-сервер»</a:t>
            </a:r>
            <a:endParaRPr lang="ru-RU" dirty="0"/>
          </a:p>
        </p:txBody>
      </p:sp>
      <p:sp>
        <p:nvSpPr>
          <p:cNvPr id="10" name="Параллелограмм 9"/>
          <p:cNvSpPr/>
          <p:nvPr/>
        </p:nvSpPr>
        <p:spPr>
          <a:xfrm rot="19815056">
            <a:off x="1801895" y="1758536"/>
            <a:ext cx="3526197" cy="729022"/>
          </a:xfrm>
          <a:prstGeom prst="parallelogram">
            <a:avLst>
              <a:gd name="adj" fmla="val 57571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араллелограмм 7"/>
          <p:cNvSpPr/>
          <p:nvPr/>
        </p:nvSpPr>
        <p:spPr>
          <a:xfrm rot="1784944" flipH="1">
            <a:off x="4503408" y="1760041"/>
            <a:ext cx="3522546" cy="729022"/>
          </a:xfrm>
          <a:prstGeom prst="parallelogram">
            <a:avLst>
              <a:gd name="adj" fmla="val 57571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 flipH="1">
            <a:off x="2214059" y="1755578"/>
            <a:ext cx="5397472" cy="3096344"/>
          </a:xfrm>
          <a:prstGeom prst="diamond">
            <a:avLst/>
          </a:prstGeom>
          <a:blipFill>
            <a:blip r:embed="rId2" cstate="print"/>
            <a:tile tx="0" ty="0" sx="100000" sy="100000" flip="none" algn="tl"/>
          </a:blip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2" descr="D:\Documents and Settings\Администратор.HOME-FDD52612A3\Рабочий стол\Ирина_Раб стол\10 Презентации для Босовой\11 класс\14-1-1\501с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054" y="1341978"/>
            <a:ext cx="975767" cy="827199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араллелограмм 8"/>
          <p:cNvSpPr/>
          <p:nvPr/>
        </p:nvSpPr>
        <p:spPr>
          <a:xfrm rot="19815056">
            <a:off x="4573093" y="2141315"/>
            <a:ext cx="1985772" cy="729022"/>
          </a:xfrm>
          <a:prstGeom prst="parallelogram">
            <a:avLst>
              <a:gd name="adj" fmla="val 57571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D:\Documents and Settings\Администратор.HOME-FDD52612A3\Рабочий стол\Ирина_Раб стол\10 Презентации для Босовой\11 класс\14-1-1\501с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4196" y="2208018"/>
            <a:ext cx="975767" cy="827199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лилиния 10"/>
          <p:cNvSpPr/>
          <p:nvPr/>
        </p:nvSpPr>
        <p:spPr>
          <a:xfrm flipH="1">
            <a:off x="4910774" y="2465507"/>
            <a:ext cx="1343025" cy="1609725"/>
          </a:xfrm>
          <a:custGeom>
            <a:avLst/>
            <a:gdLst>
              <a:gd name="connsiteX0" fmla="*/ 476250 w 1343025"/>
              <a:gd name="connsiteY0" fmla="*/ 676275 h 1609725"/>
              <a:gd name="connsiteX1" fmla="*/ 476250 w 1343025"/>
              <a:gd name="connsiteY1" fmla="*/ 1343025 h 1609725"/>
              <a:gd name="connsiteX2" fmla="*/ 1343025 w 1343025"/>
              <a:gd name="connsiteY2" fmla="*/ 838200 h 1609725"/>
              <a:gd name="connsiteX3" fmla="*/ 1343025 w 1343025"/>
              <a:gd name="connsiteY3" fmla="*/ 0 h 1609725"/>
              <a:gd name="connsiteX4" fmla="*/ 0 w 1343025"/>
              <a:gd name="connsiteY4" fmla="*/ 762000 h 1609725"/>
              <a:gd name="connsiteX5" fmla="*/ 0 w 1343025"/>
              <a:gd name="connsiteY5" fmla="*/ 1609725 h 1609725"/>
              <a:gd name="connsiteX6" fmla="*/ 152400 w 1343025"/>
              <a:gd name="connsiteY6" fmla="*/ 1543050 h 1609725"/>
              <a:gd name="connsiteX7" fmla="*/ 152400 w 1343025"/>
              <a:gd name="connsiteY7" fmla="*/ 885825 h 1609725"/>
              <a:gd name="connsiteX8" fmla="*/ 476250 w 1343025"/>
              <a:gd name="connsiteY8" fmla="*/ 676275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025" h="1609725">
                <a:moveTo>
                  <a:pt x="476250" y="676275"/>
                </a:moveTo>
                <a:lnTo>
                  <a:pt x="476250" y="1343025"/>
                </a:lnTo>
                <a:lnTo>
                  <a:pt x="1343025" y="838200"/>
                </a:lnTo>
                <a:lnTo>
                  <a:pt x="1343025" y="0"/>
                </a:lnTo>
                <a:lnTo>
                  <a:pt x="0" y="762000"/>
                </a:lnTo>
                <a:lnTo>
                  <a:pt x="0" y="1609725"/>
                </a:lnTo>
                <a:lnTo>
                  <a:pt x="152400" y="1543050"/>
                </a:lnTo>
                <a:lnTo>
                  <a:pt x="152400" y="885825"/>
                </a:lnTo>
                <a:lnTo>
                  <a:pt x="476250" y="67627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 flipH="1">
            <a:off x="3561615" y="1700808"/>
            <a:ext cx="1343025" cy="1609725"/>
          </a:xfrm>
          <a:custGeom>
            <a:avLst/>
            <a:gdLst>
              <a:gd name="connsiteX0" fmla="*/ 476250 w 1343025"/>
              <a:gd name="connsiteY0" fmla="*/ 676275 h 1609725"/>
              <a:gd name="connsiteX1" fmla="*/ 476250 w 1343025"/>
              <a:gd name="connsiteY1" fmla="*/ 1343025 h 1609725"/>
              <a:gd name="connsiteX2" fmla="*/ 1343025 w 1343025"/>
              <a:gd name="connsiteY2" fmla="*/ 838200 h 1609725"/>
              <a:gd name="connsiteX3" fmla="*/ 1343025 w 1343025"/>
              <a:gd name="connsiteY3" fmla="*/ 0 h 1609725"/>
              <a:gd name="connsiteX4" fmla="*/ 0 w 1343025"/>
              <a:gd name="connsiteY4" fmla="*/ 762000 h 1609725"/>
              <a:gd name="connsiteX5" fmla="*/ 0 w 1343025"/>
              <a:gd name="connsiteY5" fmla="*/ 1609725 h 1609725"/>
              <a:gd name="connsiteX6" fmla="*/ 152400 w 1343025"/>
              <a:gd name="connsiteY6" fmla="*/ 1543050 h 1609725"/>
              <a:gd name="connsiteX7" fmla="*/ 152400 w 1343025"/>
              <a:gd name="connsiteY7" fmla="*/ 885825 h 1609725"/>
              <a:gd name="connsiteX8" fmla="*/ 476250 w 1343025"/>
              <a:gd name="connsiteY8" fmla="*/ 676275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025" h="1609725">
                <a:moveTo>
                  <a:pt x="476250" y="676275"/>
                </a:moveTo>
                <a:lnTo>
                  <a:pt x="476250" y="1343025"/>
                </a:lnTo>
                <a:lnTo>
                  <a:pt x="1343025" y="838200"/>
                </a:lnTo>
                <a:lnTo>
                  <a:pt x="1343025" y="0"/>
                </a:lnTo>
                <a:lnTo>
                  <a:pt x="0" y="762000"/>
                </a:lnTo>
                <a:lnTo>
                  <a:pt x="0" y="1609725"/>
                </a:lnTo>
                <a:lnTo>
                  <a:pt x="152400" y="1543050"/>
                </a:lnTo>
                <a:lnTo>
                  <a:pt x="152400" y="885825"/>
                </a:lnTo>
                <a:lnTo>
                  <a:pt x="476250" y="67627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3571913" y="2453276"/>
            <a:ext cx="1343025" cy="1609725"/>
          </a:xfrm>
          <a:custGeom>
            <a:avLst/>
            <a:gdLst>
              <a:gd name="connsiteX0" fmla="*/ 476250 w 1343025"/>
              <a:gd name="connsiteY0" fmla="*/ 676275 h 1609725"/>
              <a:gd name="connsiteX1" fmla="*/ 476250 w 1343025"/>
              <a:gd name="connsiteY1" fmla="*/ 1343025 h 1609725"/>
              <a:gd name="connsiteX2" fmla="*/ 1343025 w 1343025"/>
              <a:gd name="connsiteY2" fmla="*/ 838200 h 1609725"/>
              <a:gd name="connsiteX3" fmla="*/ 1343025 w 1343025"/>
              <a:gd name="connsiteY3" fmla="*/ 0 h 1609725"/>
              <a:gd name="connsiteX4" fmla="*/ 0 w 1343025"/>
              <a:gd name="connsiteY4" fmla="*/ 762000 h 1609725"/>
              <a:gd name="connsiteX5" fmla="*/ 0 w 1343025"/>
              <a:gd name="connsiteY5" fmla="*/ 1609725 h 1609725"/>
              <a:gd name="connsiteX6" fmla="*/ 152400 w 1343025"/>
              <a:gd name="connsiteY6" fmla="*/ 1543050 h 1609725"/>
              <a:gd name="connsiteX7" fmla="*/ 152400 w 1343025"/>
              <a:gd name="connsiteY7" fmla="*/ 885825 h 1609725"/>
              <a:gd name="connsiteX8" fmla="*/ 476250 w 1343025"/>
              <a:gd name="connsiteY8" fmla="*/ 676275 h 1609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025" h="1609725">
                <a:moveTo>
                  <a:pt x="476250" y="676275"/>
                </a:moveTo>
                <a:lnTo>
                  <a:pt x="476250" y="1343025"/>
                </a:lnTo>
                <a:lnTo>
                  <a:pt x="1343025" y="838200"/>
                </a:lnTo>
                <a:lnTo>
                  <a:pt x="1343025" y="0"/>
                </a:lnTo>
                <a:lnTo>
                  <a:pt x="0" y="762000"/>
                </a:lnTo>
                <a:lnTo>
                  <a:pt x="0" y="1609725"/>
                </a:lnTo>
                <a:lnTo>
                  <a:pt x="152400" y="1543050"/>
                </a:lnTo>
                <a:lnTo>
                  <a:pt x="152400" y="885825"/>
                </a:lnTo>
                <a:lnTo>
                  <a:pt x="476250" y="67627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>
                <a:lumMod val="65000"/>
              </a:schemeClr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D:\Documents and Settings\Администратор.HOME-FDD52612A3\Рабочий стол\Ирина_Раб стол\10 Презентации для Босовой\11 класс\14-1-1\501с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2780" y="3033978"/>
            <a:ext cx="975767" cy="827199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Documents and Settings\Администратор.HOME-FDD52612A3\Рабочий стол\Ирина_Раб стол\10 Презентации для Босовой\11 класс\14-1-1\server-reloca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060950" y="1970005"/>
            <a:ext cx="1021927" cy="948814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олилиния 25"/>
          <p:cNvSpPr/>
          <p:nvPr/>
        </p:nvSpPr>
        <p:spPr>
          <a:xfrm flipH="1">
            <a:off x="1174710" y="2286481"/>
            <a:ext cx="4787070" cy="2615127"/>
          </a:xfrm>
          <a:custGeom>
            <a:avLst/>
            <a:gdLst>
              <a:gd name="connsiteX0" fmla="*/ 0 w 4348716"/>
              <a:gd name="connsiteY0" fmla="*/ 2232837 h 2700669"/>
              <a:gd name="connsiteX1" fmla="*/ 0 w 4348716"/>
              <a:gd name="connsiteY1" fmla="*/ 2700669 h 2700669"/>
              <a:gd name="connsiteX2" fmla="*/ 4348716 w 4348716"/>
              <a:gd name="connsiteY2" fmla="*/ 2700669 h 2700669"/>
              <a:gd name="connsiteX3" fmla="*/ 4348716 w 4348716"/>
              <a:gd name="connsiteY3" fmla="*/ 0 h 2700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8716" h="2700669">
                <a:moveTo>
                  <a:pt x="0" y="2232837"/>
                </a:moveTo>
                <a:lnTo>
                  <a:pt x="0" y="2700669"/>
                </a:lnTo>
                <a:lnTo>
                  <a:pt x="4348716" y="2700669"/>
                </a:lnTo>
                <a:lnTo>
                  <a:pt x="4348716" y="0"/>
                </a:lnTo>
              </a:path>
            </a:pathLst>
          </a:cu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  <a:effectLst>
            <a:glow rad="127000">
              <a:schemeClr val="accent1">
                <a:alpha val="0"/>
              </a:schemeClr>
            </a:glow>
            <a:softEdge rad="0"/>
          </a:effectLst>
          <a:scene3d>
            <a:camera prst="orthographicFront"/>
            <a:lightRig rig="sof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 flipH="1">
            <a:off x="683568" y="5074961"/>
            <a:ext cx="4791918" cy="1477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Сервер</a:t>
            </a:r>
            <a:r>
              <a:rPr lang="ru-RU" dirty="0" smtClean="0"/>
              <a:t> </a:t>
            </a:r>
            <a:r>
              <a:rPr lang="ru-RU" dirty="0"/>
              <a:t>(от англ. </a:t>
            </a:r>
            <a:r>
              <a:rPr lang="ru-RU" i="1" dirty="0" err="1"/>
              <a:t>server</a:t>
            </a:r>
            <a:r>
              <a:rPr lang="ru-RU" dirty="0"/>
              <a:t> </a:t>
            </a:r>
            <a:r>
              <a:rPr lang="en-US" dirty="0" smtClean="0"/>
              <a:t>–</a:t>
            </a:r>
            <a:r>
              <a:rPr lang="ru-RU" dirty="0" smtClean="0"/>
              <a:t> </a:t>
            </a:r>
            <a:r>
              <a:rPr lang="ru-RU" dirty="0"/>
              <a:t>обслуживающий) </a:t>
            </a:r>
            <a:r>
              <a:rPr lang="en-US" dirty="0" smtClean="0"/>
              <a:t>– </a:t>
            </a:r>
            <a:r>
              <a:rPr lang="ru-RU" dirty="0" smtClean="0"/>
              <a:t>компьютер,</a:t>
            </a:r>
            <a:r>
              <a:rPr lang="en-US" dirty="0" smtClean="0"/>
              <a:t> </a:t>
            </a:r>
            <a:r>
              <a:rPr lang="ru-RU" dirty="0" smtClean="0"/>
              <a:t>предоставляющий </a:t>
            </a:r>
            <a:r>
              <a:rPr lang="ru-RU" dirty="0"/>
              <a:t>доступ к собственным ресурсам </a:t>
            </a:r>
            <a:r>
              <a:rPr lang="ru-RU" dirty="0" smtClean="0"/>
              <a:t>другим</a:t>
            </a:r>
            <a:r>
              <a:rPr lang="en-US" dirty="0" smtClean="0"/>
              <a:t> </a:t>
            </a:r>
            <a:r>
              <a:rPr lang="ru-RU" dirty="0" smtClean="0"/>
              <a:t>компьютерам </a:t>
            </a:r>
            <a:r>
              <a:rPr lang="ru-RU" dirty="0"/>
              <a:t>и/или управляющий </a:t>
            </a:r>
            <a:r>
              <a:rPr lang="en-US" dirty="0" smtClean="0"/>
              <a:t> </a:t>
            </a:r>
            <a:r>
              <a:rPr lang="ru-RU" dirty="0" smtClean="0"/>
              <a:t>распределением ресурсов</a:t>
            </a:r>
            <a:r>
              <a:rPr lang="en-US" dirty="0" smtClean="0"/>
              <a:t> </a:t>
            </a:r>
            <a:r>
              <a:rPr lang="ru-RU" dirty="0" smtClean="0"/>
              <a:t>сети.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 flipH="1">
            <a:off x="5569792" y="5074961"/>
            <a:ext cx="2962648" cy="14773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t" anchorCtr="0">
            <a:noAutofit/>
          </a:bodyPr>
          <a:lstStyle/>
          <a:p>
            <a:r>
              <a:rPr lang="ru-RU" b="1" dirty="0" smtClean="0"/>
              <a:t>Клиент</a:t>
            </a:r>
            <a:r>
              <a:rPr lang="ru-RU" dirty="0" smtClean="0"/>
              <a:t> </a:t>
            </a:r>
            <a:r>
              <a:rPr lang="ru-RU" dirty="0"/>
              <a:t>(рабочая станция) </a:t>
            </a:r>
            <a:r>
              <a:rPr lang="ru-RU" dirty="0" smtClean="0"/>
              <a:t>– </a:t>
            </a:r>
            <a:r>
              <a:rPr lang="ru-RU" dirty="0"/>
              <a:t>компьютер, использующий </a:t>
            </a:r>
            <a:r>
              <a:rPr lang="ru-RU" dirty="0" smtClean="0"/>
              <a:t>ресурсы </a:t>
            </a:r>
            <a:r>
              <a:rPr lang="ru-RU" dirty="0"/>
              <a:t>сервера.</a:t>
            </a:r>
          </a:p>
        </p:txBody>
      </p:sp>
      <p:sp>
        <p:nvSpPr>
          <p:cNvPr id="29" name="Полилиния 28"/>
          <p:cNvSpPr/>
          <p:nvPr/>
        </p:nvSpPr>
        <p:spPr>
          <a:xfrm>
            <a:off x="899592" y="836712"/>
            <a:ext cx="4995974" cy="1119679"/>
          </a:xfrm>
          <a:custGeom>
            <a:avLst/>
            <a:gdLst>
              <a:gd name="connsiteX0" fmla="*/ 4720856 w 4720856"/>
              <a:gd name="connsiteY0" fmla="*/ 414670 h 1063256"/>
              <a:gd name="connsiteX1" fmla="*/ 4720856 w 4720856"/>
              <a:gd name="connsiteY1" fmla="*/ 0 h 1063256"/>
              <a:gd name="connsiteX2" fmla="*/ 0 w 4720856"/>
              <a:gd name="connsiteY2" fmla="*/ 0 h 1063256"/>
              <a:gd name="connsiteX3" fmla="*/ 0 w 4720856"/>
              <a:gd name="connsiteY3" fmla="*/ 1063256 h 1063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0856" h="1063256">
                <a:moveTo>
                  <a:pt x="4720856" y="414670"/>
                </a:moveTo>
                <a:lnTo>
                  <a:pt x="4720856" y="0"/>
                </a:lnTo>
                <a:lnTo>
                  <a:pt x="0" y="0"/>
                </a:lnTo>
                <a:lnTo>
                  <a:pt x="0" y="1063256"/>
                </a:lnTo>
              </a:path>
            </a:pathLst>
          </a:cu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  <a:effectLst>
            <a:glow rad="127000">
              <a:schemeClr val="accent1">
                <a:alpha val="0"/>
              </a:schemeClr>
            </a:glow>
            <a:softEdge rad="0"/>
          </a:effectLst>
          <a:scene3d>
            <a:camera prst="orthographicFront"/>
            <a:lightRig rig="sof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олилиния 35"/>
          <p:cNvSpPr/>
          <p:nvPr/>
        </p:nvSpPr>
        <p:spPr>
          <a:xfrm>
            <a:off x="899592" y="2030819"/>
            <a:ext cx="7632848" cy="2955851"/>
          </a:xfrm>
          <a:custGeom>
            <a:avLst/>
            <a:gdLst>
              <a:gd name="connsiteX0" fmla="*/ 6741042 w 7347098"/>
              <a:gd name="connsiteY0" fmla="*/ 0 h 2955851"/>
              <a:gd name="connsiteX1" fmla="*/ 7347098 w 7347098"/>
              <a:gd name="connsiteY1" fmla="*/ 0 h 2955851"/>
              <a:gd name="connsiteX2" fmla="*/ 7347098 w 7347098"/>
              <a:gd name="connsiteY2" fmla="*/ 2955851 h 2955851"/>
              <a:gd name="connsiteX3" fmla="*/ 0 w 7347098"/>
              <a:gd name="connsiteY3" fmla="*/ 2955851 h 2955851"/>
              <a:gd name="connsiteX4" fmla="*/ 0 w 7347098"/>
              <a:gd name="connsiteY4" fmla="*/ 255181 h 295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47098" h="2955851">
                <a:moveTo>
                  <a:pt x="6741042" y="0"/>
                </a:moveTo>
                <a:lnTo>
                  <a:pt x="7347098" y="0"/>
                </a:lnTo>
                <a:lnTo>
                  <a:pt x="7347098" y="2955851"/>
                </a:lnTo>
                <a:lnTo>
                  <a:pt x="0" y="2955851"/>
                </a:lnTo>
                <a:lnTo>
                  <a:pt x="0" y="255181"/>
                </a:lnTo>
              </a:path>
            </a:pathLst>
          </a:custGeom>
          <a:ln w="28575">
            <a:solidFill>
              <a:schemeClr val="bg1">
                <a:lumMod val="85000"/>
              </a:schemeClr>
            </a:solidFill>
            <a:headEnd type="oval" w="med" len="med"/>
            <a:tailEnd type="oval" w="med" len="med"/>
          </a:ln>
          <a:effectLst>
            <a:glow rad="127000">
              <a:schemeClr val="accent1">
                <a:alpha val="0"/>
              </a:schemeClr>
            </a:glow>
            <a:softEdge rad="0"/>
          </a:effectLst>
          <a:scene3d>
            <a:camera prst="orthographicFront"/>
            <a:lightRig rig="sof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D:\Documents and Settings\Администратор.HOME-FDD52612A3\Рабочий стол\Ирина_Раб стол\10 Презентации для Босовой\11 класс\14-1-1\printer-las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26618" y="2773520"/>
            <a:ext cx="634332" cy="735224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D:\Documents and Settings\Администратор.HOME-FDD52612A3\Рабочий стол\Ирина_Раб стол\10 Презентации для Босовой\11 класс\14-1-1\artshare_ru-plants-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275825" y="2505670"/>
            <a:ext cx="518405" cy="913380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Группа 39"/>
          <p:cNvGrpSpPr/>
          <p:nvPr/>
        </p:nvGrpSpPr>
        <p:grpSpPr>
          <a:xfrm>
            <a:off x="6222079" y="893135"/>
            <a:ext cx="2310361" cy="887473"/>
            <a:chOff x="6222079" y="893135"/>
            <a:chExt cx="2310361" cy="887473"/>
          </a:xfrm>
          <a:solidFill>
            <a:schemeClr val="bg1">
              <a:lumMod val="75000"/>
            </a:schemeClr>
          </a:solidFill>
        </p:grpSpPr>
        <p:sp>
          <p:nvSpPr>
            <p:cNvPr id="38" name="Прямоугольник 37"/>
            <p:cNvSpPr/>
            <p:nvPr/>
          </p:nvSpPr>
          <p:spPr>
            <a:xfrm>
              <a:off x="6222079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6490924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6759769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7028614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7297459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7566304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49" name="Прямоугольник 48"/>
            <p:cNvSpPr/>
            <p:nvPr/>
          </p:nvSpPr>
          <p:spPr>
            <a:xfrm>
              <a:off x="7835149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50" name="Прямоугольник 49"/>
            <p:cNvSpPr/>
            <p:nvPr/>
          </p:nvSpPr>
          <p:spPr>
            <a:xfrm>
              <a:off x="8103994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8372839" y="893135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7028614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56" name="Прямоугольник 55"/>
            <p:cNvSpPr/>
            <p:nvPr/>
          </p:nvSpPr>
          <p:spPr>
            <a:xfrm>
              <a:off x="7297459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7566304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7835149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8103994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0" name="Прямоугольник 59"/>
            <p:cNvSpPr/>
            <p:nvPr/>
          </p:nvSpPr>
          <p:spPr>
            <a:xfrm>
              <a:off x="8372839" y="1135759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7028614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7297459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7566304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7835149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65" name="Прямоугольник 64"/>
            <p:cNvSpPr/>
            <p:nvPr/>
          </p:nvSpPr>
          <p:spPr>
            <a:xfrm>
              <a:off x="8103994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6" name="Прямоугольник 65"/>
            <p:cNvSpPr/>
            <p:nvPr/>
          </p:nvSpPr>
          <p:spPr>
            <a:xfrm>
              <a:off x="8372839" y="1378383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6759769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7028614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7297459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70" name="Прямоугольник 69"/>
            <p:cNvSpPr/>
            <p:nvPr/>
          </p:nvSpPr>
          <p:spPr>
            <a:xfrm>
              <a:off x="7566304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71" name="Прямоугольник 70"/>
            <p:cNvSpPr/>
            <p:nvPr/>
          </p:nvSpPr>
          <p:spPr>
            <a:xfrm>
              <a:off x="7835149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8103994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0</a:t>
              </a:r>
              <a:endParaRPr lang="ru-RU" sz="1200" dirty="0"/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8372839" y="1621007"/>
              <a:ext cx="159601" cy="159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 smtClean="0"/>
                <a:t>1</a:t>
              </a:r>
              <a:endParaRPr lang="ru-RU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431930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Прямоугольник 52"/>
          <p:cNvSpPr/>
          <p:nvPr/>
        </p:nvSpPr>
        <p:spPr>
          <a:xfrm>
            <a:off x="550984" y="1124744"/>
            <a:ext cx="8413504" cy="5544616"/>
          </a:xfrm>
          <a:prstGeom prst="snip1Rect">
            <a:avLst>
              <a:gd name="adj" fmla="val 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 сетей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 flipV="1">
            <a:off x="4185340" y="6038359"/>
            <a:ext cx="4563197" cy="504056"/>
          </a:xfrm>
          <a:prstGeom prst="round1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36000" rtlCol="0" anchor="t"/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flipV="1">
            <a:off x="827584" y="6058924"/>
            <a:ext cx="3744416" cy="504056"/>
          </a:xfrm>
          <a:prstGeom prst="round1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36000" rtlCol="0" anchor="t"/>
          <a:lstStyle/>
          <a:p>
            <a:pPr algn="ctr"/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652120" y="1003336"/>
            <a:ext cx="3096418" cy="504056"/>
          </a:xfrm>
          <a:prstGeom prst="round1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36000" rtlCol="0" anchor="t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По архитектуре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803391" y="980728"/>
            <a:ext cx="5101136" cy="504056"/>
          </a:xfrm>
          <a:prstGeom prst="round1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36000" rtlCol="0" anchor="t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По территориальной распространенности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683568" y="1412776"/>
            <a:ext cx="8148336" cy="4752529"/>
          </a:xfrm>
          <a:prstGeom prst="snip1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TextBox 58"/>
          <p:cNvSpPr txBox="1"/>
          <p:nvPr/>
        </p:nvSpPr>
        <p:spPr>
          <a:xfrm>
            <a:off x="971600" y="6205692"/>
            <a:ext cx="3429765" cy="307777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По скорости передачи данных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722111" y="6178359"/>
            <a:ext cx="3990802" cy="307777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/>
                </a:solidFill>
              </a:rPr>
              <a:t>По типу среды передачи данных</a:t>
            </a:r>
            <a:endParaRPr lang="ru-RU" sz="2000" b="1" dirty="0">
              <a:solidFill>
                <a:schemeClr val="bg1"/>
              </a:solidFill>
            </a:endParaRPr>
          </a:p>
        </p:txBody>
      </p:sp>
      <p:cxnSp>
        <p:nvCxnSpPr>
          <p:cNvPr id="61" name="Прямая линия 60"/>
          <p:cNvCxnSpPr/>
          <p:nvPr/>
        </p:nvCxnSpPr>
        <p:spPr>
          <a:xfrm>
            <a:off x="743701" y="1484921"/>
            <a:ext cx="0" cy="464400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  <a:prstDash val="sysDot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Начало"/>
          <p:cNvGrpSpPr/>
          <p:nvPr/>
        </p:nvGrpSpPr>
        <p:grpSpPr>
          <a:xfrm>
            <a:off x="1445368" y="2204864"/>
            <a:ext cx="6624736" cy="2308324"/>
            <a:chOff x="1445368" y="2204864"/>
            <a:chExt cx="6624736" cy="2308324"/>
          </a:xfrm>
        </p:grpSpPr>
        <p:sp>
          <p:nvSpPr>
            <p:cNvPr id="63" name="TextBox 62"/>
            <p:cNvSpPr txBox="1"/>
            <p:nvPr/>
          </p:nvSpPr>
          <p:spPr>
            <a:xfrm>
              <a:off x="1445368" y="2204864"/>
              <a:ext cx="662473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dirty="0"/>
                <a:t>Компьютерные сети могут быть классифицированы по </a:t>
              </a:r>
              <a:r>
                <a:rPr lang="ru-RU" dirty="0" smtClean="0"/>
                <a:t>разным основаниям</a:t>
              </a:r>
              <a:r>
                <a:rPr lang="ru-RU" dirty="0"/>
                <a:t>: </a:t>
              </a:r>
              <a:endParaRPr lang="ru-RU" dirty="0" smtClean="0"/>
            </a:p>
            <a:p>
              <a:pPr marL="285750" indent="-285750" algn="just">
                <a:buFont typeface="Arial" pitchFamily="34" charset="0"/>
                <a:buChar char="•"/>
              </a:pPr>
              <a:r>
                <a:rPr lang="ru-RU" dirty="0" smtClean="0"/>
                <a:t>по </a:t>
              </a:r>
              <a:r>
                <a:rPr lang="ru-RU" dirty="0"/>
                <a:t>территориальной </a:t>
              </a:r>
              <a:r>
                <a:rPr lang="ru-RU" dirty="0" smtClean="0"/>
                <a:t>распространённости </a:t>
              </a:r>
            </a:p>
            <a:p>
              <a:pPr marL="285750" indent="-285750" algn="just">
                <a:buFont typeface="Arial" pitchFamily="34" charset="0"/>
                <a:buChar char="•"/>
              </a:pPr>
              <a:r>
                <a:rPr lang="ru-RU" dirty="0" smtClean="0"/>
                <a:t>по архитектуре</a:t>
              </a:r>
            </a:p>
            <a:p>
              <a:pPr marL="285750" indent="-285750" algn="just">
                <a:buFont typeface="Arial" pitchFamily="34" charset="0"/>
                <a:buChar char="•"/>
              </a:pPr>
              <a:r>
                <a:rPr lang="ru-RU" dirty="0" smtClean="0"/>
                <a:t>по </a:t>
              </a:r>
              <a:r>
                <a:rPr lang="ru-RU" dirty="0"/>
                <a:t>скорости передачи </a:t>
              </a:r>
              <a:r>
                <a:rPr lang="ru-RU" dirty="0" smtClean="0"/>
                <a:t>данных</a:t>
              </a:r>
            </a:p>
            <a:p>
              <a:pPr marL="285750" indent="-285750" algn="just">
                <a:buFont typeface="Arial" pitchFamily="34" charset="0"/>
                <a:buChar char="•"/>
              </a:pPr>
              <a:r>
                <a:rPr lang="ru-RU" dirty="0" smtClean="0"/>
                <a:t>по назначению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ru-RU" dirty="0" smtClean="0"/>
                <a:t>по типу среды (каналов) </a:t>
              </a:r>
              <a:r>
                <a:rPr lang="ru-RU" dirty="0"/>
                <a:t>передачи данных </a:t>
              </a:r>
              <a:r>
                <a:rPr lang="ru-RU" dirty="0" smtClean="0"/>
                <a:t/>
              </a:r>
              <a:br>
                <a:rPr lang="ru-RU" dirty="0" smtClean="0"/>
              </a:br>
              <a:r>
                <a:rPr lang="ru-RU" dirty="0" smtClean="0"/>
                <a:t>и </a:t>
              </a:r>
              <a:r>
                <a:rPr lang="ru-RU" dirty="0"/>
                <a:t>др.</a:t>
              </a:r>
            </a:p>
          </p:txBody>
        </p:sp>
        <p:pic>
          <p:nvPicPr>
            <p:cNvPr id="64" name="Рисунок 63" descr="клик.png"/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p:blipFill>
          <p:spPr>
            <a:xfrm>
              <a:off x="7380312" y="3693662"/>
              <a:ext cx="573821" cy="789248"/>
            </a:xfrm>
            <a:prstGeom prst="rect">
              <a:avLst/>
            </a:prstGeom>
          </p:spPr>
        </p:pic>
      </p:grpSp>
      <p:grpSp>
        <p:nvGrpSpPr>
          <p:cNvPr id="22" name="Скорость_лист"/>
          <p:cNvGrpSpPr/>
          <p:nvPr/>
        </p:nvGrpSpPr>
        <p:grpSpPr>
          <a:xfrm>
            <a:off x="683568" y="980728"/>
            <a:ext cx="8148336" cy="5582252"/>
            <a:chOff x="683568" y="980728"/>
            <a:chExt cx="8148336" cy="5582252"/>
          </a:xfrm>
        </p:grpSpPr>
        <p:grpSp>
          <p:nvGrpSpPr>
            <p:cNvPr id="13" name="Скорость_лист1"/>
            <p:cNvGrpSpPr/>
            <p:nvPr/>
          </p:nvGrpSpPr>
          <p:grpSpPr>
            <a:xfrm>
              <a:off x="683568" y="980728"/>
              <a:ext cx="8148336" cy="5582252"/>
              <a:chOff x="683568" y="980728"/>
              <a:chExt cx="8148336" cy="5582252"/>
            </a:xfrm>
          </p:grpSpPr>
          <p:sp>
            <p:nvSpPr>
              <p:cNvPr id="16" name="Прямоугольник 15"/>
              <p:cNvSpPr/>
              <p:nvPr/>
            </p:nvSpPr>
            <p:spPr>
              <a:xfrm flipV="1">
                <a:off x="4185340" y="6038359"/>
                <a:ext cx="4563197" cy="504056"/>
              </a:xfrm>
              <a:prstGeom prst="round1Rect">
                <a:avLst>
                  <a:gd name="adj" fmla="val 50000"/>
                </a:avLst>
              </a:prstGeom>
              <a:solidFill>
                <a:srgbClr val="A7E8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36000" rtlCol="0" anchor="t"/>
              <a:lstStyle/>
              <a:p>
                <a:pPr algn="ctr"/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 flipV="1">
                <a:off x="827584" y="6058924"/>
                <a:ext cx="3744416" cy="504056"/>
              </a:xfrm>
              <a:prstGeom prst="round1Rect">
                <a:avLst>
                  <a:gd name="adj" fmla="val 50000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36000" rtlCol="0" anchor="t"/>
              <a:lstStyle/>
              <a:p>
                <a:pPr algn="ctr"/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5652120" y="1003336"/>
                <a:ext cx="3096418" cy="504056"/>
              </a:xfrm>
              <a:prstGeom prst="round1Rect">
                <a:avLst>
                  <a:gd name="adj" fmla="val 50000"/>
                </a:avLst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36000" rtlCol="0" anchor="t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По архитектуре</a:t>
                </a:r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803391" y="980728"/>
                <a:ext cx="5101136" cy="504056"/>
              </a:xfrm>
              <a:prstGeom prst="round1Rect">
                <a:avLst>
                  <a:gd name="adj" fmla="val 50000"/>
                </a:avLst>
              </a:prstGeom>
              <a:solidFill>
                <a:srgbClr val="DDF0C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rIns="36000" rtlCol="0" anchor="t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По территориальной распространенности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971600" y="6205692"/>
                <a:ext cx="3429765" cy="307777"/>
              </a:xfrm>
              <a:prstGeom prst="rect">
                <a:avLst/>
              </a:prstGeom>
              <a:solidFill>
                <a:srgbClr val="00B0F0">
                  <a:alpha val="0"/>
                </a:srgbClr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ru-RU" sz="2000" b="1" dirty="0" smtClean="0">
                    <a:solidFill>
                      <a:schemeClr val="bg1"/>
                    </a:solidFill>
                  </a:rPr>
                  <a:t>По скорости передачи данных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4722111" y="6178359"/>
                <a:ext cx="3990802" cy="307777"/>
              </a:xfrm>
              <a:prstGeom prst="rect">
                <a:avLst/>
              </a:prstGeom>
              <a:solidFill>
                <a:srgbClr val="00B0F0">
                  <a:alpha val="0"/>
                </a:srgbClr>
              </a:solidFill>
              <a:ln>
                <a:noFill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algn="just"/>
                <a:r>
                  <a:rPr lang="ru-RU" sz="2000" b="1" dirty="0" smtClean="0">
                    <a:solidFill>
                      <a:schemeClr val="bg1"/>
                    </a:solidFill>
                  </a:rPr>
                  <a:t>По типу среды передачи данных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Прямоугольник  19"/>
              <p:cNvSpPr/>
              <p:nvPr/>
            </p:nvSpPr>
            <p:spPr>
              <a:xfrm>
                <a:off x="683568" y="1412776"/>
                <a:ext cx="8148336" cy="4752529"/>
              </a:xfrm>
              <a:prstGeom prst="snip1Rect">
                <a:avLst>
                  <a:gd name="adj" fmla="val 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Прямая линия 17"/>
              <p:cNvCxnSpPr/>
              <p:nvPr/>
            </p:nvCxnSpPr>
            <p:spPr>
              <a:xfrm>
                <a:off x="743701" y="1484921"/>
                <a:ext cx="0" cy="4644000"/>
              </a:xfrm>
              <a:prstGeom prst="line">
                <a:avLst/>
              </a:prstGeom>
              <a:ln w="57150">
                <a:solidFill>
                  <a:schemeClr val="bg1">
                    <a:lumMod val="75000"/>
                  </a:schemeClr>
                </a:solidFill>
                <a:prstDash val="sysDot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968490" y="1412776"/>
                <a:ext cx="774442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 smtClean="0">
                    <a:solidFill>
                      <a:srgbClr val="0070C0"/>
                    </a:solidFill>
                  </a:rPr>
                  <a:t>По скорости передачи данных</a:t>
                </a:r>
                <a:endParaRPr lang="ru-RU" sz="20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68490" y="1812886"/>
                <a:ext cx="7744423" cy="1400383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/>
                  <a:t>Скорость передачи данных по сети</a:t>
                </a:r>
                <a:r>
                  <a:rPr lang="ru-RU" sz="2000" dirty="0"/>
                  <a:t> </a:t>
                </a:r>
                <a:r>
                  <a:rPr lang="ru-RU" sz="2000" dirty="0" smtClean="0"/>
                  <a:t>– </a:t>
                </a:r>
                <a:r>
                  <a:rPr lang="ru-RU" sz="2000" dirty="0"/>
                  <a:t>это количество бит </a:t>
                </a:r>
                <a:r>
                  <a:rPr lang="ru-RU" sz="2000" dirty="0" smtClean="0"/>
                  <a:t>данных</a:t>
                </a:r>
                <a:r>
                  <a:rPr lang="ru-RU" sz="2000" dirty="0"/>
                  <a:t>, которые могут быть переданы за одну секунду. </a:t>
                </a:r>
                <a:endParaRPr lang="ru-RU" sz="2000" dirty="0" smtClean="0"/>
              </a:p>
              <a:p>
                <a:pPr algn="just">
                  <a:spcBef>
                    <a:spcPts val="600"/>
                  </a:spcBef>
                </a:pPr>
                <a:r>
                  <a:rPr lang="ru-RU" sz="2000" b="1" dirty="0" smtClean="0"/>
                  <a:t>Пропускная способность</a:t>
                </a:r>
                <a:r>
                  <a:rPr lang="ru-RU" sz="2000" dirty="0" smtClean="0"/>
                  <a:t> – это </a:t>
                </a:r>
                <a:r>
                  <a:rPr lang="ru-RU" sz="2000" dirty="0"/>
                  <a:t>максимальная скорость </a:t>
                </a:r>
                <a:r>
                  <a:rPr lang="ru-RU" sz="2000" dirty="0" smtClean="0"/>
                  <a:t>передачи </a:t>
                </a:r>
                <a:r>
                  <a:rPr lang="ru-RU" sz="2000" dirty="0"/>
                  <a:t>данных. </a:t>
                </a:r>
              </a:p>
            </p:txBody>
          </p:sp>
        </p:grpSp>
        <p:sp>
          <p:nvSpPr>
            <p:cNvPr id="42" name="Скорость_пр3"/>
            <p:cNvSpPr/>
            <p:nvPr/>
          </p:nvSpPr>
          <p:spPr>
            <a:xfrm>
              <a:off x="1058270" y="3296859"/>
              <a:ext cx="7654644" cy="360040"/>
            </a:xfrm>
            <a:prstGeom prst="rect">
              <a:avLst/>
            </a:prstGeom>
            <a:solidFill>
              <a:srgbClr val="F7A4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43" name="Скорость_пр2"/>
            <p:cNvSpPr/>
            <p:nvPr/>
          </p:nvSpPr>
          <p:spPr>
            <a:xfrm>
              <a:off x="1058270" y="3768146"/>
              <a:ext cx="7654644" cy="360040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sp>
          <p:nvSpPr>
            <p:cNvPr id="44" name="Скорость_пр1"/>
            <p:cNvSpPr/>
            <p:nvPr/>
          </p:nvSpPr>
          <p:spPr>
            <a:xfrm>
              <a:off x="1058273" y="4232963"/>
              <a:ext cx="7654644" cy="36004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000"/>
            </a:p>
          </p:txBody>
        </p:sp>
        <p:grpSp>
          <p:nvGrpSpPr>
            <p:cNvPr id="14" name="Скорость_лист2"/>
            <p:cNvGrpSpPr/>
            <p:nvPr/>
          </p:nvGrpSpPr>
          <p:grpSpPr>
            <a:xfrm>
              <a:off x="1174990" y="3284984"/>
              <a:ext cx="5616624" cy="1326922"/>
              <a:chOff x="1174990" y="3284984"/>
              <a:chExt cx="5616624" cy="1326922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1174990" y="3284984"/>
                <a:ext cx="56151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7800" indent="-177800" algn="just">
                  <a:buFont typeface="Arial" pitchFamily="34" charset="0"/>
                  <a:buChar char="•"/>
                </a:pPr>
                <a:r>
                  <a:rPr lang="ru-RU" sz="2000" b="1" dirty="0" smtClean="0"/>
                  <a:t>Низкоскоростные </a:t>
                </a:r>
                <a:r>
                  <a:rPr lang="ru-RU" sz="2000" b="1" dirty="0"/>
                  <a:t>сети</a:t>
                </a:r>
                <a:r>
                  <a:rPr lang="ru-RU" sz="2000" dirty="0"/>
                  <a:t> (до 10 Мбит/с)</a:t>
                </a: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187936" y="3746979"/>
                <a:ext cx="56036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7800" indent="-177800" algn="just">
                  <a:buFont typeface="Arial" pitchFamily="34" charset="0"/>
                  <a:buChar char="•"/>
                </a:pPr>
                <a:r>
                  <a:rPr lang="ru-RU" sz="2000" b="1" dirty="0" smtClean="0"/>
                  <a:t>Среднескоростные </a:t>
                </a:r>
                <a:r>
                  <a:rPr lang="ru-RU" sz="2000" b="1" dirty="0"/>
                  <a:t>сети </a:t>
                </a:r>
                <a:r>
                  <a:rPr lang="ru-RU" sz="2000" dirty="0"/>
                  <a:t>(до 100 Мбит/с)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1187938" y="4211796"/>
                <a:ext cx="56036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7800" indent="-177800" algn="just">
                  <a:buFont typeface="Arial" pitchFamily="34" charset="0"/>
                  <a:buChar char="•"/>
                </a:pPr>
                <a:r>
                  <a:rPr lang="ru-RU" sz="2000" b="1" dirty="0" smtClean="0"/>
                  <a:t>Высокоскоростные </a:t>
                </a:r>
                <a:r>
                  <a:rPr lang="ru-RU" sz="2000" b="1" dirty="0"/>
                  <a:t>сети </a:t>
                </a:r>
                <a:r>
                  <a:rPr lang="ru-RU" sz="2000" dirty="0"/>
                  <a:t>(свыше 100 Мбит/с)</a:t>
                </a:r>
              </a:p>
            </p:txBody>
          </p:sp>
        </p:grpSp>
      </p:grpSp>
      <p:grpSp>
        <p:nvGrpSpPr>
          <p:cNvPr id="65" name="Территория_лист"/>
          <p:cNvGrpSpPr/>
          <p:nvPr/>
        </p:nvGrpSpPr>
        <p:grpSpPr>
          <a:xfrm>
            <a:off x="683568" y="980728"/>
            <a:ext cx="8148336" cy="5582252"/>
            <a:chOff x="683568" y="980728"/>
            <a:chExt cx="8148336" cy="5582252"/>
          </a:xfrm>
        </p:grpSpPr>
        <p:sp>
          <p:nvSpPr>
            <p:cNvPr id="66" name="Прямоугольник  65"/>
            <p:cNvSpPr/>
            <p:nvPr/>
          </p:nvSpPr>
          <p:spPr>
            <a:xfrm flipV="1">
              <a:off x="4185340" y="6038359"/>
              <a:ext cx="4563197" cy="504056"/>
            </a:xfrm>
            <a:prstGeom prst="round1Rect">
              <a:avLst>
                <a:gd name="adj" fmla="val 50000"/>
              </a:avLst>
            </a:prstGeom>
            <a:solidFill>
              <a:srgbClr val="A7E8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 flipV="1">
              <a:off x="827584" y="6058924"/>
              <a:ext cx="3744416" cy="504056"/>
            </a:xfrm>
            <a:prstGeom prst="round1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Прямоугольник 67"/>
            <p:cNvSpPr/>
            <p:nvPr/>
          </p:nvSpPr>
          <p:spPr>
            <a:xfrm>
              <a:off x="5652120" y="1003336"/>
              <a:ext cx="3096418" cy="504056"/>
            </a:xfrm>
            <a:prstGeom prst="round1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архитектуре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803391" y="980728"/>
              <a:ext cx="5101136" cy="504056"/>
            </a:xfrm>
            <a:prstGeom prst="round1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территориальной распространенности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71600" y="6205692"/>
              <a:ext cx="3429765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скорости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722111" y="6178359"/>
              <a:ext cx="3990802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типу среды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2" name="Прямоугольник  71"/>
            <p:cNvSpPr/>
            <p:nvPr/>
          </p:nvSpPr>
          <p:spPr>
            <a:xfrm>
              <a:off x="683568" y="1412776"/>
              <a:ext cx="8148336" cy="4752529"/>
            </a:xfrm>
            <a:prstGeom prst="snip1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3" name="Прямая  линия 72"/>
            <p:cNvCxnSpPr/>
            <p:nvPr/>
          </p:nvCxnSpPr>
          <p:spPr>
            <a:xfrm>
              <a:off x="743701" y="1484921"/>
              <a:ext cx="0" cy="4644000"/>
            </a:xfrm>
            <a:prstGeom prst="line">
              <a:avLst/>
            </a:prstGeom>
            <a:ln w="57150">
              <a:solidFill>
                <a:schemeClr val="bg1">
                  <a:lumMod val="75000"/>
                </a:schemeClr>
              </a:solidFill>
              <a:prstDash val="sysDot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73"/>
            <p:cNvSpPr txBox="1"/>
            <p:nvPr/>
          </p:nvSpPr>
          <p:spPr>
            <a:xfrm>
              <a:off x="971600" y="1422301"/>
              <a:ext cx="77769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rgbClr val="0070C0"/>
                  </a:solidFill>
                </a:rPr>
                <a:t>По территориальной распространенности</a:t>
              </a:r>
              <a:endParaRPr lang="ru-RU" sz="2000" dirty="0">
                <a:solidFill>
                  <a:srgbClr val="0070C0"/>
                </a:solidFill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971600" y="4407143"/>
              <a:ext cx="374098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/>
                <a:t>Локальные </a:t>
              </a:r>
              <a:r>
                <a:rPr lang="ru-RU" sz="2000" b="1" dirty="0"/>
                <a:t>сети </a:t>
              </a:r>
              <a:r>
                <a:rPr lang="ru-RU" sz="2000" dirty="0"/>
                <a:t>или LAN (англ</a:t>
              </a:r>
              <a:r>
                <a:rPr lang="ru-RU" sz="2000" i="1" dirty="0"/>
                <a:t>. </a:t>
              </a:r>
              <a:r>
                <a:rPr lang="ru-RU" sz="2000" i="1" dirty="0" err="1"/>
                <a:t>Local</a:t>
              </a:r>
              <a:r>
                <a:rPr lang="ru-RU" sz="2000" i="1" dirty="0"/>
                <a:t> </a:t>
              </a:r>
              <a:r>
                <a:rPr lang="ru-RU" sz="2000" i="1" dirty="0" err="1"/>
                <a:t>Area</a:t>
              </a:r>
              <a:r>
                <a:rPr lang="ru-RU" sz="2000" i="1" dirty="0"/>
                <a:t> </a:t>
              </a:r>
              <a:r>
                <a:rPr lang="ru-RU" sz="2000" i="1" dirty="0" err="1"/>
                <a:t>Network</a:t>
              </a:r>
              <a:r>
                <a:rPr lang="ru-RU" sz="2000" dirty="0"/>
                <a:t>) </a:t>
              </a:r>
              <a:r>
                <a:rPr lang="ru-RU" sz="2000" dirty="0" smtClean="0"/>
                <a:t>– сети, состоящие </a:t>
              </a:r>
              <a:r>
                <a:rPr lang="ru-RU" sz="2000" dirty="0"/>
                <a:t>из близко </a:t>
              </a:r>
              <a:r>
                <a:rPr lang="ru-RU" sz="2000" dirty="0" err="1" smtClean="0"/>
                <a:t>располо-женных</a:t>
              </a:r>
              <a:r>
                <a:rPr lang="ru-RU" sz="2000" dirty="0" smtClean="0"/>
                <a:t> компьютеров в одном или нескольких зданиях.</a:t>
              </a:r>
              <a:endParaRPr lang="ru-RU" sz="20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896190" y="1772816"/>
              <a:ext cx="3740985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/>
                <a:t>Глобальные </a:t>
              </a:r>
              <a:r>
                <a:rPr lang="ru-RU" sz="2000" b="1" dirty="0"/>
                <a:t>сети </a:t>
              </a:r>
              <a:r>
                <a:rPr lang="ru-RU" sz="2000" dirty="0"/>
                <a:t>или WAN (англ. </a:t>
              </a:r>
              <a:r>
                <a:rPr lang="ru-RU" sz="2000" i="1" dirty="0" err="1"/>
                <a:t>Wide</a:t>
              </a:r>
              <a:r>
                <a:rPr lang="ru-RU" sz="2000" i="1" dirty="0"/>
                <a:t> </a:t>
              </a:r>
              <a:r>
                <a:rPr lang="ru-RU" sz="2000" i="1" dirty="0" err="1"/>
                <a:t>Area</a:t>
              </a:r>
              <a:r>
                <a:rPr lang="ru-RU" sz="2000" i="1" dirty="0"/>
                <a:t> </a:t>
              </a:r>
              <a:r>
                <a:rPr lang="ru-RU" sz="2000" i="1" dirty="0" err="1"/>
                <a:t>Network</a:t>
              </a:r>
              <a:r>
                <a:rPr lang="ru-RU" sz="2000" dirty="0"/>
                <a:t>) </a:t>
              </a:r>
              <a:r>
                <a:rPr lang="ru-RU" sz="2000" dirty="0" smtClean="0"/>
                <a:t>– сети</a:t>
              </a:r>
              <a:r>
                <a:rPr lang="ru-RU" sz="2000" dirty="0"/>
                <a:t>, охватывающие большие </a:t>
              </a:r>
              <a:r>
                <a:rPr lang="ru-RU" sz="2000" dirty="0" err="1" smtClean="0"/>
                <a:t>терри</a:t>
              </a:r>
              <a:r>
                <a:rPr lang="ru-RU" sz="2000" dirty="0" smtClean="0"/>
                <a:t>-тории </a:t>
              </a:r>
              <a:r>
                <a:rPr lang="ru-RU" sz="2000" dirty="0"/>
                <a:t>и включающие </a:t>
              </a:r>
              <a:r>
                <a:rPr lang="ru-RU" sz="2000" dirty="0" smtClean="0"/>
                <a:t>большое </a:t>
              </a:r>
              <a:r>
                <a:rPr lang="ru-RU" sz="2000" dirty="0"/>
                <a:t>число </a:t>
              </a:r>
              <a:r>
                <a:rPr lang="ru-RU" sz="2000" dirty="0" smtClean="0"/>
                <a:t>компьютеров.</a:t>
              </a:r>
              <a:endParaRPr lang="ru-RU" sz="2000" dirty="0"/>
            </a:p>
          </p:txBody>
        </p:sp>
        <p:pic>
          <p:nvPicPr>
            <p:cNvPr id="77" name="Picture 3" descr="D:\Documents and Settings\Администратор.HOME-FDD52612A3\Рабочий стол\Ирина_Раб стол\10 Презентации для Босовой\11 класс\14-1-1\Red_LAN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040" y="1988840"/>
              <a:ext cx="3362325" cy="2343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8" name="Picture 4" descr="D:\Documents and Settings\Администратор.HOME-FDD52612A3\Рабочий стол\Ирина_Раб стол\10 Презентации для Босовой\11 класс\14-1-1\InternetMonde.gif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4531" y="3404032"/>
              <a:ext cx="3732643" cy="2677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3" name="Архитектура_лист"/>
          <p:cNvGrpSpPr/>
          <p:nvPr/>
        </p:nvGrpSpPr>
        <p:grpSpPr>
          <a:xfrm>
            <a:off x="683568" y="980728"/>
            <a:ext cx="8148336" cy="5582252"/>
            <a:chOff x="683568" y="980728"/>
            <a:chExt cx="8148336" cy="5582252"/>
          </a:xfrm>
        </p:grpSpPr>
        <p:sp>
          <p:nvSpPr>
            <p:cNvPr id="104" name="Прямоугольник  103"/>
            <p:cNvSpPr/>
            <p:nvPr/>
          </p:nvSpPr>
          <p:spPr>
            <a:xfrm flipV="1">
              <a:off x="4185340" y="6038359"/>
              <a:ext cx="4563197" cy="504056"/>
            </a:xfrm>
            <a:prstGeom prst="round1Rect">
              <a:avLst>
                <a:gd name="adj" fmla="val 50000"/>
              </a:avLst>
            </a:prstGeom>
            <a:solidFill>
              <a:srgbClr val="A7E8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5" name="Прямоугольник  104"/>
            <p:cNvSpPr/>
            <p:nvPr/>
          </p:nvSpPr>
          <p:spPr>
            <a:xfrm flipV="1">
              <a:off x="827584" y="6058924"/>
              <a:ext cx="3744416" cy="504056"/>
            </a:xfrm>
            <a:prstGeom prst="round1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6" name="Прямоугольник  105"/>
            <p:cNvSpPr/>
            <p:nvPr/>
          </p:nvSpPr>
          <p:spPr>
            <a:xfrm>
              <a:off x="5652120" y="1003336"/>
              <a:ext cx="3096418" cy="504056"/>
            </a:xfrm>
            <a:prstGeom prst="round1Rect">
              <a:avLst>
                <a:gd name="adj" fmla="val 50000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архитектуре</a:t>
              </a:r>
            </a:p>
          </p:txBody>
        </p:sp>
        <p:sp>
          <p:nvSpPr>
            <p:cNvPr id="107" name="Прямоугольник  106"/>
            <p:cNvSpPr/>
            <p:nvPr/>
          </p:nvSpPr>
          <p:spPr>
            <a:xfrm>
              <a:off x="803391" y="980728"/>
              <a:ext cx="5101136" cy="504056"/>
            </a:xfrm>
            <a:prstGeom prst="round1Rect">
              <a:avLst>
                <a:gd name="adj" fmla="val 50000"/>
              </a:avLst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территориальной распространенности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971600" y="6205692"/>
              <a:ext cx="3429765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скорости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4722111" y="6178359"/>
              <a:ext cx="3990802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типу среды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683568" y="1412776"/>
              <a:ext cx="8148336" cy="4752529"/>
            </a:xfrm>
            <a:prstGeom prst="snip1Rect">
              <a:avLst>
                <a:gd name="adj" fmla="val 0"/>
              </a:avLst>
            </a:prstGeom>
            <a:solidFill>
              <a:srgbClr val="FF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1" name="Прямая  линия 110"/>
            <p:cNvCxnSpPr/>
            <p:nvPr/>
          </p:nvCxnSpPr>
          <p:spPr>
            <a:xfrm>
              <a:off x="743701" y="1484921"/>
              <a:ext cx="0" cy="4644000"/>
            </a:xfrm>
            <a:prstGeom prst="line">
              <a:avLst/>
            </a:prstGeom>
            <a:ln w="57150">
              <a:solidFill>
                <a:schemeClr val="bg1">
                  <a:lumMod val="75000"/>
                </a:schemeClr>
              </a:solidFill>
              <a:prstDash val="sysDot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111"/>
            <p:cNvSpPr txBox="1"/>
            <p:nvPr/>
          </p:nvSpPr>
          <p:spPr>
            <a:xfrm>
              <a:off x="981883" y="1431545"/>
              <a:ext cx="76945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rgbClr val="0070C0"/>
                  </a:solidFill>
                </a:rPr>
                <a:t>По архитектуре</a:t>
              </a:r>
              <a:endParaRPr lang="ru-RU" sz="2000" dirty="0">
                <a:solidFill>
                  <a:srgbClr val="0070C0"/>
                </a:solidFill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981879" y="1772816"/>
              <a:ext cx="3740232" cy="440120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err="1" smtClean="0"/>
                <a:t>Одноранговые</a:t>
              </a:r>
              <a:r>
                <a:rPr lang="ru-RU" sz="2000" b="1" dirty="0" smtClean="0"/>
                <a:t> сети</a:t>
              </a:r>
            </a:p>
            <a:p>
              <a:pPr algn="just"/>
              <a:r>
                <a:rPr lang="ru-RU" sz="2000" dirty="0" smtClean="0"/>
                <a:t>Все </a:t>
              </a:r>
              <a:r>
                <a:rPr lang="ru-RU" sz="2000" dirty="0"/>
                <a:t>компьютеры работают </a:t>
              </a:r>
              <a:r>
                <a:rPr lang="ru-RU" sz="2000" dirty="0" smtClean="0"/>
                <a:t>независимо </a:t>
              </a:r>
              <a:r>
                <a:rPr lang="ru-RU" sz="2000" dirty="0"/>
                <a:t>друг от друга </a:t>
              </a:r>
              <a:r>
                <a:rPr lang="ru-RU" sz="2000" dirty="0" smtClean="0"/>
                <a:t>и имеют равные права. </a:t>
              </a:r>
            </a:p>
            <a:p>
              <a:pPr algn="just"/>
              <a:r>
                <a:rPr lang="ru-RU" sz="2000" b="1" dirty="0" smtClean="0"/>
                <a:t>Достоинства</a:t>
              </a:r>
            </a:p>
            <a:p>
              <a:pPr algn="just"/>
              <a:r>
                <a:rPr lang="ru-RU" sz="2000" dirty="0" smtClean="0"/>
                <a:t>Сохраняет работоспособность </a:t>
              </a:r>
              <a:r>
                <a:rPr lang="ru-RU" sz="2000" dirty="0"/>
                <a:t>сети при любом количестве и </a:t>
              </a:r>
              <a:r>
                <a:rPr lang="ru-RU" sz="2000" dirty="0" smtClean="0"/>
                <a:t>сочетании её участников.</a:t>
              </a:r>
            </a:p>
            <a:p>
              <a:pPr algn="just"/>
              <a:r>
                <a:rPr lang="ru-RU" sz="2000" b="1" dirty="0" smtClean="0"/>
                <a:t>Недостатки</a:t>
              </a:r>
              <a:endParaRPr lang="ru-RU" sz="2000" dirty="0" smtClean="0"/>
            </a:p>
            <a:p>
              <a:pPr algn="just"/>
              <a:r>
                <a:rPr lang="ru-RU" sz="2000" dirty="0" smtClean="0"/>
                <a:t>Сложно обслуживать:  </a:t>
              </a:r>
              <a:r>
                <a:rPr lang="ru-RU" sz="2000" dirty="0" err="1" smtClean="0"/>
                <a:t>руково-дить</a:t>
              </a:r>
              <a:r>
                <a:rPr lang="ru-RU" sz="2000" dirty="0" smtClean="0"/>
                <a:t> доступом к ресурсам, </a:t>
              </a:r>
              <a:r>
                <a:rPr lang="ru-RU" sz="2000" dirty="0"/>
                <a:t>защищать от вирусных </a:t>
              </a:r>
              <a:r>
                <a:rPr lang="ru-RU" sz="2000" dirty="0" smtClean="0"/>
                <a:t>атак, </a:t>
              </a:r>
              <a:r>
                <a:rPr lang="ru-RU" sz="2000" dirty="0"/>
                <a:t>устанавливать </a:t>
              </a:r>
              <a:r>
                <a:rPr lang="ru-RU" sz="2000" dirty="0" smtClean="0"/>
                <a:t>и обновлять </a:t>
              </a:r>
              <a:r>
                <a:rPr lang="ru-RU" sz="2000" dirty="0" err="1" smtClean="0"/>
                <a:t>прог-раммное</a:t>
              </a:r>
              <a:r>
                <a:rPr lang="ru-RU" sz="2000" dirty="0" smtClean="0"/>
                <a:t> обеспечение и т. п.</a:t>
              </a:r>
              <a:endParaRPr lang="ru-RU" sz="2000" dirty="0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915561" y="1772816"/>
              <a:ext cx="3760895" cy="409342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 smtClean="0"/>
                <a:t>Сети </a:t>
              </a:r>
              <a:r>
                <a:rPr lang="ru-RU" sz="2000" b="1" dirty="0"/>
                <a:t>с выделенным </a:t>
              </a:r>
              <a:r>
                <a:rPr lang="ru-RU" sz="2000" b="1" dirty="0" smtClean="0"/>
                <a:t>сервером</a:t>
              </a:r>
            </a:p>
            <a:p>
              <a:pPr algn="just"/>
              <a:r>
                <a:rPr lang="ru-RU" sz="2000" dirty="0" smtClean="0"/>
                <a:t>Один/несколько компьютеров </a:t>
              </a:r>
              <a:r>
                <a:rPr lang="ru-RU" sz="2000" dirty="0"/>
                <a:t>являются серверами, а все </a:t>
              </a:r>
              <a:r>
                <a:rPr lang="ru-RU" sz="2000" dirty="0" smtClean="0"/>
                <a:t>остальные – клиентами</a:t>
              </a:r>
              <a:r>
                <a:rPr lang="ru-RU" sz="2000" dirty="0"/>
                <a:t>. </a:t>
              </a:r>
              <a:endParaRPr lang="ru-RU" sz="2000" dirty="0" smtClean="0"/>
            </a:p>
            <a:p>
              <a:pPr algn="just"/>
              <a:r>
                <a:rPr lang="ru-RU" sz="2000" b="1" dirty="0" smtClean="0"/>
                <a:t>Достоинства </a:t>
              </a:r>
            </a:p>
            <a:p>
              <a:pPr algn="just"/>
              <a:r>
                <a:rPr lang="ru-RU" sz="2000" dirty="0" smtClean="0"/>
                <a:t>На </a:t>
              </a:r>
              <a:r>
                <a:rPr lang="ru-RU" sz="2000" dirty="0"/>
                <a:t>сервере проще </a:t>
              </a:r>
              <a:r>
                <a:rPr lang="ru-RU" sz="2000" dirty="0" smtClean="0"/>
                <a:t>организовать </a:t>
              </a:r>
              <a:r>
                <a:rPr lang="ru-RU" sz="2000" dirty="0"/>
                <a:t>доступ к данным только клиентам с </a:t>
              </a:r>
              <a:r>
                <a:rPr lang="ru-RU" sz="2000" dirty="0" smtClean="0"/>
                <a:t>соответствующими правами</a:t>
              </a:r>
              <a:r>
                <a:rPr lang="ru-RU" sz="2000" dirty="0"/>
                <a:t>. </a:t>
              </a:r>
              <a:endParaRPr lang="ru-RU" sz="2000" dirty="0" smtClean="0"/>
            </a:p>
            <a:p>
              <a:pPr algn="just"/>
              <a:r>
                <a:rPr lang="ru-RU" sz="2000" b="1" dirty="0" smtClean="0"/>
                <a:t>Недостатки</a:t>
              </a:r>
            </a:p>
            <a:p>
              <a:pPr algn="just"/>
              <a:r>
                <a:rPr lang="ru-RU" sz="2000" dirty="0" smtClean="0"/>
                <a:t>Неработоспособность </a:t>
              </a:r>
              <a:r>
                <a:rPr lang="ru-RU" sz="2000" dirty="0"/>
                <a:t>сервера может привести к </a:t>
              </a:r>
              <a:r>
                <a:rPr lang="ru-RU" sz="2000" dirty="0" err="1" smtClean="0"/>
                <a:t>неработо</a:t>
              </a:r>
              <a:r>
                <a:rPr lang="ru-RU" sz="2000" dirty="0" smtClean="0"/>
                <a:t>-способности всей </a:t>
              </a:r>
              <a:r>
                <a:rPr lang="ru-RU" sz="2000" dirty="0"/>
                <a:t>сети.</a:t>
              </a:r>
            </a:p>
          </p:txBody>
        </p:sp>
        <p:cxnSp>
          <p:nvCxnSpPr>
            <p:cNvPr id="115" name="Прямая  линия 114"/>
            <p:cNvCxnSpPr/>
            <p:nvPr/>
          </p:nvCxnSpPr>
          <p:spPr>
            <a:xfrm>
              <a:off x="4788024" y="1927860"/>
              <a:ext cx="0" cy="4093428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Среда_лист"/>
          <p:cNvGrpSpPr/>
          <p:nvPr/>
        </p:nvGrpSpPr>
        <p:grpSpPr>
          <a:xfrm>
            <a:off x="683568" y="980728"/>
            <a:ext cx="8148336" cy="5582252"/>
            <a:chOff x="683568" y="980728"/>
            <a:chExt cx="8148336" cy="5582252"/>
          </a:xfrm>
        </p:grpSpPr>
        <p:sp>
          <p:nvSpPr>
            <p:cNvPr id="80" name="Прямоугольник 79"/>
            <p:cNvSpPr/>
            <p:nvPr/>
          </p:nvSpPr>
          <p:spPr>
            <a:xfrm flipV="1">
              <a:off x="4185340" y="6038359"/>
              <a:ext cx="4563197" cy="504056"/>
            </a:xfrm>
            <a:prstGeom prst="round1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1" name="Прямоугольник  80"/>
            <p:cNvSpPr/>
            <p:nvPr/>
          </p:nvSpPr>
          <p:spPr>
            <a:xfrm flipV="1">
              <a:off x="827584" y="6058924"/>
              <a:ext cx="3744416" cy="504056"/>
            </a:xfrm>
            <a:prstGeom prst="round1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2" name="Прямоугольник  81"/>
            <p:cNvSpPr/>
            <p:nvPr/>
          </p:nvSpPr>
          <p:spPr>
            <a:xfrm>
              <a:off x="5652120" y="1003336"/>
              <a:ext cx="3096418" cy="504056"/>
            </a:xfrm>
            <a:prstGeom prst="round1Rect">
              <a:avLst>
                <a:gd name="adj" fmla="val 50000"/>
              </a:avLst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архитектуре</a:t>
              </a:r>
            </a:p>
          </p:txBody>
        </p:sp>
        <p:sp>
          <p:nvSpPr>
            <p:cNvPr id="83" name="Прямоугольник  82"/>
            <p:cNvSpPr/>
            <p:nvPr/>
          </p:nvSpPr>
          <p:spPr>
            <a:xfrm>
              <a:off x="803391" y="980728"/>
              <a:ext cx="5101136" cy="504056"/>
            </a:xfrm>
            <a:prstGeom prst="round1Rect">
              <a:avLst>
                <a:gd name="adj" fmla="val 50000"/>
              </a:avLst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rIns="36000" rtlCol="0" anchor="t"/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</a:rPr>
                <a:t>По территориальной распространенности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971600" y="6205692"/>
              <a:ext cx="3429765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скорости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4722111" y="6178359"/>
              <a:ext cx="3990802" cy="307777"/>
            </a:xfrm>
            <a:prstGeom prst="rect">
              <a:avLst/>
            </a:prstGeom>
            <a:solidFill>
              <a:srgbClr val="00B0F0">
                <a:alpha val="0"/>
              </a:srgbClr>
            </a:solidFill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ru-RU" sz="2000" b="1" dirty="0" smtClean="0">
                  <a:solidFill>
                    <a:schemeClr val="bg1"/>
                  </a:solidFill>
                </a:rPr>
                <a:t>По типу среды передачи данных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6" name="Среда_бол"/>
            <p:cNvGrpSpPr/>
            <p:nvPr/>
          </p:nvGrpSpPr>
          <p:grpSpPr>
            <a:xfrm>
              <a:off x="683568" y="1412776"/>
              <a:ext cx="8148336" cy="4752529"/>
              <a:chOff x="683568" y="1412776"/>
              <a:chExt cx="8148336" cy="4752529"/>
            </a:xfrm>
          </p:grpSpPr>
          <p:sp>
            <p:nvSpPr>
              <p:cNvPr id="87" name="Прямоугольник 86"/>
              <p:cNvSpPr/>
              <p:nvPr/>
            </p:nvSpPr>
            <p:spPr>
              <a:xfrm>
                <a:off x="683568" y="1412776"/>
                <a:ext cx="8148336" cy="4752529"/>
              </a:xfrm>
              <a:prstGeom prst="snip1Rect">
                <a:avLst>
                  <a:gd name="adj" fmla="val 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88" name="Прямая линия 87"/>
              <p:cNvCxnSpPr/>
              <p:nvPr/>
            </p:nvCxnSpPr>
            <p:spPr>
              <a:xfrm>
                <a:off x="743701" y="1484921"/>
                <a:ext cx="0" cy="4644000"/>
              </a:xfrm>
              <a:prstGeom prst="line">
                <a:avLst/>
              </a:prstGeom>
              <a:ln w="57150">
                <a:solidFill>
                  <a:schemeClr val="bg1">
                    <a:lumMod val="75000"/>
                  </a:schemeClr>
                </a:solidFill>
                <a:prstDash val="sysDot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TextBox 88"/>
              <p:cNvSpPr txBox="1"/>
              <p:nvPr/>
            </p:nvSpPr>
            <p:spPr>
              <a:xfrm>
                <a:off x="982508" y="1412776"/>
                <a:ext cx="773040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 smtClean="0">
                    <a:solidFill>
                      <a:srgbClr val="0070C0"/>
                    </a:solidFill>
                  </a:rPr>
                  <a:t>По типу среды (каналов) передачи данных</a:t>
                </a:r>
                <a:endParaRPr lang="ru-RU" sz="20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982508" y="1818547"/>
                <a:ext cx="78384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 smtClean="0"/>
                  <a:t>Проводные (кабельные) </a:t>
                </a:r>
                <a:r>
                  <a:rPr lang="ru-RU" sz="2000" dirty="0" smtClean="0"/>
                  <a:t>– </a:t>
                </a:r>
                <a:r>
                  <a:rPr lang="ru-RU" sz="2000" dirty="0"/>
                  <a:t>средой передачи данных </a:t>
                </a:r>
                <a:r>
                  <a:rPr lang="ru-RU" sz="2000" dirty="0" smtClean="0"/>
                  <a:t>являются кабели.</a:t>
                </a:r>
              </a:p>
            </p:txBody>
          </p:sp>
          <p:sp>
            <p:nvSpPr>
              <p:cNvPr id="91" name="TextBox 90"/>
              <p:cNvSpPr txBox="1"/>
              <p:nvPr/>
            </p:nvSpPr>
            <p:spPr>
              <a:xfrm>
                <a:off x="982507" y="3801234"/>
                <a:ext cx="7838489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ru-RU" sz="2000" b="1" dirty="0" smtClean="0"/>
                  <a:t>Беспроводные </a:t>
                </a:r>
                <a:r>
                  <a:rPr lang="ru-RU" sz="2000" dirty="0" smtClean="0"/>
                  <a:t>– </a:t>
                </a:r>
                <a:r>
                  <a:rPr lang="ru-RU" sz="2000" dirty="0"/>
                  <a:t>средой передачи являются </a:t>
                </a:r>
                <a:r>
                  <a:rPr lang="ru-RU" sz="2000" dirty="0" smtClean="0"/>
                  <a:t>радиоволны  в </a:t>
                </a:r>
                <a:r>
                  <a:rPr lang="ru-RU" sz="2000" dirty="0" err="1" smtClean="0"/>
                  <a:t>опреде-лённом</a:t>
                </a:r>
                <a:r>
                  <a:rPr lang="ru-RU" sz="2000" dirty="0" smtClean="0"/>
                  <a:t> </a:t>
                </a:r>
                <a:r>
                  <a:rPr lang="ru-RU" sz="2000" dirty="0"/>
                  <a:t>частотном диапазоне.</a:t>
                </a:r>
              </a:p>
            </p:txBody>
          </p:sp>
          <p:pic>
            <p:nvPicPr>
              <p:cNvPr id="92" name="Picture 7" descr="D:\Documents and Settings\Администратор.HOME-FDD52612A3\Рабочий стол\Ирина_Раб стол\10 Презентации для Босовой\11 класс\14-1-1\101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1694" y="4717515"/>
                <a:ext cx="4208855" cy="13754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3" name="Picture 10" descr="D:\Documents and Settings\Администратор.HOME-FDD52612A3\Рабочий стол\Ирина_Раб стол\10 Презентации для Босовой\11 класс\14-1-1\Secure-Satellite-Communication-Channel-and-Management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t="10059" b="14175"/>
              <a:stretch/>
            </p:blipFill>
            <p:spPr bwMode="auto">
              <a:xfrm flipH="1">
                <a:off x="4307111" y="4337838"/>
                <a:ext cx="3829343" cy="16970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94" name="Группа 93"/>
              <p:cNvGrpSpPr/>
              <p:nvPr/>
            </p:nvGrpSpPr>
            <p:grpSpPr>
              <a:xfrm>
                <a:off x="1140124" y="2276868"/>
                <a:ext cx="2207740" cy="1384476"/>
                <a:chOff x="1140124" y="2276868"/>
                <a:chExt cx="2207740" cy="1384476"/>
              </a:xfrm>
            </p:grpSpPr>
            <p:sp>
              <p:nvSpPr>
                <p:cNvPr id="101" name="TextBox 100"/>
                <p:cNvSpPr txBox="1"/>
                <p:nvPr/>
              </p:nvSpPr>
              <p:spPr>
                <a:xfrm rot="16200000">
                  <a:off x="542528" y="2874464"/>
                  <a:ext cx="1384476" cy="189283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ru-RU" sz="1500" dirty="0" smtClean="0"/>
                    <a:t>Витая пара</a:t>
                  </a:r>
                  <a:endParaRPr lang="ru-RU" sz="1500" dirty="0"/>
                </a:p>
              </p:txBody>
            </p:sp>
            <p:pic>
              <p:nvPicPr>
                <p:cNvPr id="102" name="Picture 2" descr="D:\Documents and Settings\Администратор.HOME-FDD52612A3\Рабочий стол\Ирина_Раб стол\10 Презентации для Босовой\11 класс\14-1-1\58c9f7ac8cf95.jpg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r="5409"/>
                <a:stretch/>
              </p:blipFill>
              <p:spPr bwMode="auto">
                <a:xfrm flipH="1">
                  <a:off x="1371165" y="2276872"/>
                  <a:ext cx="1976699" cy="1353403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5" name="Группа 94"/>
              <p:cNvGrpSpPr/>
              <p:nvPr/>
            </p:nvGrpSpPr>
            <p:grpSpPr>
              <a:xfrm>
                <a:off x="3606301" y="2276872"/>
                <a:ext cx="2388139" cy="1384475"/>
                <a:chOff x="3624021" y="2276872"/>
                <a:chExt cx="2388139" cy="1384475"/>
              </a:xfrm>
            </p:grpSpPr>
            <p:sp>
              <p:nvSpPr>
                <p:cNvPr id="99" name="TextBox 98"/>
                <p:cNvSpPr txBox="1"/>
                <p:nvPr/>
              </p:nvSpPr>
              <p:spPr>
                <a:xfrm rot="16200000">
                  <a:off x="3118758" y="2782135"/>
                  <a:ext cx="1384475" cy="37394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ru-RU" sz="1500" dirty="0" smtClean="0"/>
                    <a:t>Коаксиальный </a:t>
                  </a:r>
                  <a:r>
                    <a:rPr lang="ru-RU" sz="1500" dirty="0"/>
                    <a:t>кабель</a:t>
                  </a:r>
                </a:p>
              </p:txBody>
            </p:sp>
            <p:pic>
              <p:nvPicPr>
                <p:cNvPr id="100" name="Picture 3" descr="D:\Documents and Settings\Администратор.HOME-FDD52612A3\Рабочий стол\Ирина_Раб стол\10 Презентации для Босовой\11 класс\14-1-1\11403.jpeg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12000"/>
                <a:stretch/>
              </p:blipFill>
              <p:spPr bwMode="auto">
                <a:xfrm>
                  <a:off x="4035462" y="2276873"/>
                  <a:ext cx="1976698" cy="1360752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96" name="Группа 95"/>
              <p:cNvGrpSpPr/>
              <p:nvPr/>
            </p:nvGrpSpPr>
            <p:grpSpPr>
              <a:xfrm>
                <a:off x="6252877" y="2205172"/>
                <a:ext cx="2384053" cy="1439852"/>
                <a:chOff x="6252877" y="2205172"/>
                <a:chExt cx="2384053" cy="1439852"/>
              </a:xfrm>
            </p:grpSpPr>
            <p:sp>
              <p:nvSpPr>
                <p:cNvPr id="97" name="TextBox 96"/>
                <p:cNvSpPr txBox="1"/>
                <p:nvPr/>
              </p:nvSpPr>
              <p:spPr>
                <a:xfrm rot="16200000">
                  <a:off x="5719926" y="2738123"/>
                  <a:ext cx="1439852" cy="37394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ru-RU" sz="1500" dirty="0" smtClean="0"/>
                    <a:t>Оптоволоконный </a:t>
                  </a:r>
                  <a:r>
                    <a:rPr lang="ru-RU" sz="1500" dirty="0"/>
                    <a:t>кабель</a:t>
                  </a:r>
                </a:p>
              </p:txBody>
            </p:sp>
            <p:pic>
              <p:nvPicPr>
                <p:cNvPr id="98" name="Picture 5" descr="D:\Documents and Settings\Администратор.HOME-FDD52612A3\Рабочий стол\Ирина_Раб стол\10 Презентации для Босовой\11 класс\14-1-1\0111.jpg"/>
                <p:cNvPicPr>
                  <a:picLocks noChangeAspect="1" noChangeArrowheads="1"/>
                </p:cNvPicPr>
                <p:nvPr/>
              </p:nvPicPr>
              <p:blipFill rotWithShape="1">
                <a:blip r:embed="rId10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 l="7604"/>
                <a:stretch/>
              </p:blipFill>
              <p:spPr bwMode="auto">
                <a:xfrm>
                  <a:off x="6660232" y="2276872"/>
                  <a:ext cx="1976698" cy="1346594"/>
                </a:xfrm>
                <a:prstGeom prst="rect">
                  <a:avLst/>
                </a:prstGeom>
                <a:noFill/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sp>
        <p:nvSpPr>
          <p:cNvPr id="116" name="Кнопка Территория"/>
          <p:cNvSpPr/>
          <p:nvPr/>
        </p:nvSpPr>
        <p:spPr>
          <a:xfrm>
            <a:off x="803391" y="980728"/>
            <a:ext cx="5101136" cy="45081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Кнопка Архитектура"/>
          <p:cNvSpPr/>
          <p:nvPr/>
        </p:nvSpPr>
        <p:spPr>
          <a:xfrm>
            <a:off x="5904526" y="980728"/>
            <a:ext cx="2844012" cy="45081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Кнопка Среда"/>
          <p:cNvSpPr/>
          <p:nvPr/>
        </p:nvSpPr>
        <p:spPr>
          <a:xfrm>
            <a:off x="4572000" y="6093296"/>
            <a:ext cx="4165032" cy="45081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Кнопка Скорость"/>
          <p:cNvSpPr/>
          <p:nvPr/>
        </p:nvSpPr>
        <p:spPr>
          <a:xfrm>
            <a:off x="827584" y="6093296"/>
            <a:ext cx="3744416" cy="45081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57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85481" y="5010184"/>
            <a:ext cx="1670060" cy="16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Сетевой протокол</a:t>
            </a:r>
            <a:endParaRPr lang="ru-RU" dirty="0"/>
          </a:p>
        </p:txBody>
      </p:sp>
      <p:sp>
        <p:nvSpPr>
          <p:cNvPr id="3" name="Подзаголовок 5"/>
          <p:cNvSpPr txBox="1">
            <a:spLocks/>
          </p:cNvSpPr>
          <p:nvPr/>
        </p:nvSpPr>
        <p:spPr>
          <a:xfrm>
            <a:off x="1331640" y="1093899"/>
            <a:ext cx="7526639" cy="103895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smtClean="0"/>
              <a:t>Сетевой протокол </a:t>
            </a:r>
            <a:r>
              <a:rPr lang="ru-RU" sz="2000" dirty="0" smtClean="0"/>
              <a:t>– совокупность особых соглашений и </a:t>
            </a:r>
            <a:r>
              <a:rPr lang="ru-RU" sz="2000" dirty="0" err="1" smtClean="0"/>
              <a:t>техничес</a:t>
            </a:r>
            <a:r>
              <a:rPr lang="ru-RU" sz="2000" dirty="0" smtClean="0"/>
              <a:t>-ких </a:t>
            </a:r>
            <a:r>
              <a:rPr lang="ru-RU" sz="2000" dirty="0"/>
              <a:t>процедур, которые регулируют порядок и </a:t>
            </a:r>
            <a:r>
              <a:rPr lang="ru-RU" sz="2000" dirty="0" smtClean="0"/>
              <a:t>способ </a:t>
            </a:r>
            <a:r>
              <a:rPr lang="ru-RU" sz="2000" dirty="0" err="1" smtClean="0"/>
              <a:t>осуществле-ния</a:t>
            </a:r>
            <a:r>
              <a:rPr lang="ru-RU" sz="2000" dirty="0" smtClean="0"/>
              <a:t> </a:t>
            </a:r>
            <a:r>
              <a:rPr lang="ru-RU" sz="2000" dirty="0"/>
              <a:t>связи между компьютерами, объединёнными в сеть.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41505" y="1153319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Black" pitchFamily="34" charset="0"/>
                <a:cs typeface="Arial" pitchFamily="34" charset="0"/>
              </a:rPr>
              <a:t>!</a:t>
            </a:r>
            <a:endParaRPr lang="ru-RU" sz="4000" b="1" dirty="0"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5" name="Группа 7"/>
          <p:cNvGrpSpPr/>
          <p:nvPr/>
        </p:nvGrpSpPr>
        <p:grpSpPr>
          <a:xfrm>
            <a:off x="539551" y="1037802"/>
            <a:ext cx="8280000" cy="1095054"/>
            <a:chOff x="428596" y="5072074"/>
            <a:chExt cx="5929354" cy="178595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428596" y="507207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428596" y="684484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Прямоугольник 7"/>
          <p:cNvSpPr/>
          <p:nvPr/>
        </p:nvSpPr>
        <p:spPr>
          <a:xfrm>
            <a:off x="539551" y="2249577"/>
            <a:ext cx="83167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Большинство современных компьютерных сетей </a:t>
            </a:r>
            <a:r>
              <a:rPr lang="ru-RU" sz="2000" dirty="0" smtClean="0"/>
              <a:t>осуществляет</a:t>
            </a:r>
            <a:r>
              <a:rPr lang="en-US" sz="2000" dirty="0" smtClean="0"/>
              <a:t> </a:t>
            </a:r>
            <a:r>
              <a:rPr lang="ru-RU" sz="2000" dirty="0" smtClean="0"/>
              <a:t>передачу </a:t>
            </a:r>
            <a:r>
              <a:rPr lang="ru-RU" sz="2000" dirty="0"/>
              <a:t>данных на основе стека (набора) протоколов под </a:t>
            </a:r>
            <a:r>
              <a:rPr lang="ru-RU" sz="2000" dirty="0" smtClean="0"/>
              <a:t>названием </a:t>
            </a:r>
            <a:r>
              <a:rPr lang="ru-RU" sz="2000" dirty="0"/>
              <a:t>TCP/IP (англ. </a:t>
            </a:r>
            <a:r>
              <a:rPr lang="ru-RU" sz="2000" i="1" dirty="0" err="1"/>
              <a:t>Transmission</a:t>
            </a:r>
            <a:r>
              <a:rPr lang="ru-RU" sz="2000" i="1" dirty="0"/>
              <a:t> </a:t>
            </a:r>
            <a:r>
              <a:rPr lang="ru-RU" sz="2000" i="1" dirty="0" err="1"/>
              <a:t>Control</a:t>
            </a:r>
            <a:r>
              <a:rPr lang="ru-RU" sz="2000" i="1" dirty="0"/>
              <a:t> </a:t>
            </a:r>
            <a:r>
              <a:rPr lang="ru-RU" sz="2000" i="1" dirty="0" err="1"/>
              <a:t>Protocol</a:t>
            </a:r>
            <a:r>
              <a:rPr lang="ru-RU" sz="2000" dirty="0"/>
              <a:t>/</a:t>
            </a:r>
            <a:r>
              <a:rPr lang="ru-RU" sz="2000" i="1" dirty="0" err="1"/>
              <a:t>Internet</a:t>
            </a:r>
            <a:r>
              <a:rPr lang="ru-RU" sz="2000" i="1" dirty="0"/>
              <a:t> </a:t>
            </a:r>
            <a:r>
              <a:rPr lang="ru-RU" sz="2000" i="1" dirty="0" err="1" smtClean="0"/>
              <a:t>Protocol</a:t>
            </a:r>
            <a:r>
              <a:rPr lang="ru-RU" sz="2000" dirty="0" smtClean="0"/>
              <a:t> </a:t>
            </a:r>
            <a:r>
              <a:rPr lang="ru-RU" sz="2000" dirty="0"/>
              <a:t>— протокол управления передачей/межсетевой протокол).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01085" y="3560213"/>
            <a:ext cx="2305070" cy="2960569"/>
            <a:chOff x="362136" y="1038159"/>
            <a:chExt cx="1741530" cy="2185450"/>
          </a:xfrm>
        </p:grpSpPr>
        <p:pic>
          <p:nvPicPr>
            <p:cNvPr id="16" name="Picture 5" descr="D:\Documents and Settings\Администратор.HOME-FDD52612A3\Рабочий стол\Ирина_Раб стол\10 Презентации для Босовой\11 класс\14-1-1\3256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62"/>
            <a:stretch/>
          </p:blipFill>
          <p:spPr bwMode="auto">
            <a:xfrm>
              <a:off x="362136" y="1038159"/>
              <a:ext cx="1741530" cy="2185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20" r="4043"/>
            <a:stretch/>
          </p:blipFill>
          <p:spPr bwMode="auto">
            <a:xfrm>
              <a:off x="1140397" y="1416263"/>
              <a:ext cx="629700" cy="4608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" name="Picture 5" descr="D:\Documents and Settings\Администратор.HOME-FDD52612A3\Рабочий стол\Ирина_Раб стол\10 Презентации для Босовой\11 класс\14-1-1\Рисунок1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72766">
            <a:off x="5219983" y="4186034"/>
            <a:ext cx="2560378" cy="176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188491" y="3926027"/>
            <a:ext cx="4310125" cy="276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476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Группа 21"/>
          <p:cNvGrpSpPr/>
          <p:nvPr/>
        </p:nvGrpSpPr>
        <p:grpSpPr>
          <a:xfrm>
            <a:off x="362136" y="1038159"/>
            <a:ext cx="1741530" cy="2185450"/>
            <a:chOff x="362136" y="1038159"/>
            <a:chExt cx="1741530" cy="2185450"/>
          </a:xfrm>
        </p:grpSpPr>
        <p:pic>
          <p:nvPicPr>
            <p:cNvPr id="3077" name="Picture 5" descr="D:\Documents and Settings\Администратор.HOME-FDD52612A3\Рабочий стол\Ирина_Раб стол\10 Презентации для Босовой\11 класс\14-1-1\3256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62"/>
            <a:stretch/>
          </p:blipFill>
          <p:spPr bwMode="auto">
            <a:xfrm>
              <a:off x="362136" y="1038159"/>
              <a:ext cx="1741530" cy="2185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20" r="4043"/>
            <a:stretch/>
          </p:blipFill>
          <p:spPr bwMode="auto">
            <a:xfrm>
              <a:off x="1140397" y="1416263"/>
              <a:ext cx="629700" cy="46084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03925" y="2213292"/>
            <a:ext cx="5171615" cy="3316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2" name="Группа 91"/>
          <p:cNvGrpSpPr/>
          <p:nvPr/>
        </p:nvGrpSpPr>
        <p:grpSpPr>
          <a:xfrm>
            <a:off x="1617182" y="1052736"/>
            <a:ext cx="5885606" cy="5400599"/>
            <a:chOff x="1617182" y="1052736"/>
            <a:chExt cx="5885606" cy="5400599"/>
          </a:xfrm>
        </p:grpSpPr>
        <p:sp>
          <p:nvSpPr>
            <p:cNvPr id="30" name="Прямоугольник с углом 29"/>
            <p:cNvSpPr/>
            <p:nvPr/>
          </p:nvSpPr>
          <p:spPr>
            <a:xfrm rot="16200000">
              <a:off x="1162968" y="5539399"/>
              <a:ext cx="1296144" cy="387715"/>
            </a:xfrm>
            <a:prstGeom prst="round1Rect">
              <a:avLst/>
            </a:prstGeom>
            <a:solidFill>
              <a:srgbClr val="C0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b" anchorCtr="0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TCP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912760" y="1052736"/>
              <a:ext cx="5590028" cy="5400599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Передача данных по сети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2274779" y="1482476"/>
            <a:ext cx="1268979" cy="946840"/>
            <a:chOff x="2274779" y="1482476"/>
            <a:chExt cx="1268979" cy="946840"/>
          </a:xfrm>
        </p:grpSpPr>
        <p:pic>
          <p:nvPicPr>
            <p:cNvPr id="23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20" r="49811" b="50000"/>
            <a:stretch/>
          </p:blipFill>
          <p:spPr bwMode="auto">
            <a:xfrm>
              <a:off x="2274779" y="1482477"/>
              <a:ext cx="614886" cy="45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189" r="4043" b="50000"/>
            <a:stretch/>
          </p:blipFill>
          <p:spPr bwMode="auto">
            <a:xfrm>
              <a:off x="2928871" y="1482476"/>
              <a:ext cx="614887" cy="45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50189" t="50000" r="4043"/>
            <a:stretch/>
          </p:blipFill>
          <p:spPr bwMode="auto">
            <a:xfrm>
              <a:off x="2928872" y="1979316"/>
              <a:ext cx="614886" cy="45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6" descr="D:\Documents and Settings\Администратор.HOME-FDD52612A3\Рабочий стол\Ирина_Раб стол\10 Презентации для Босовой\11 класс\14-1-1\Рисунок13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420" t="50000" r="49811"/>
            <a:stretch/>
          </p:blipFill>
          <p:spPr bwMode="auto">
            <a:xfrm>
              <a:off x="2274779" y="1979315"/>
              <a:ext cx="614885" cy="45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2159338" y="1124744"/>
            <a:ext cx="405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Данные разделяют на пакеты (части)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3863549" y="1988840"/>
            <a:ext cx="3246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Все пакеты нумеруются</a:t>
            </a:r>
            <a:endParaRPr lang="ru-RU" dirty="0"/>
          </a:p>
        </p:txBody>
      </p:sp>
      <p:sp>
        <p:nvSpPr>
          <p:cNvPr id="49" name="Стрелка вниз 48"/>
          <p:cNvSpPr/>
          <p:nvPr/>
        </p:nvSpPr>
        <p:spPr>
          <a:xfrm rot="16200000">
            <a:off x="1719599" y="1100278"/>
            <a:ext cx="432048" cy="477146"/>
          </a:xfrm>
          <a:prstGeom prst="downArrow">
            <a:avLst/>
          </a:prstGeom>
          <a:solidFill>
            <a:schemeClr val="accent6">
              <a:lumMod val="75000"/>
              <a:alpha val="4705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6" name="Группа 35"/>
          <p:cNvGrpSpPr/>
          <p:nvPr/>
        </p:nvGrpSpPr>
        <p:grpSpPr>
          <a:xfrm>
            <a:off x="3970022" y="2305369"/>
            <a:ext cx="3185167" cy="579617"/>
            <a:chOff x="3970022" y="2305369"/>
            <a:chExt cx="3185167" cy="579617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3970022" y="2305369"/>
              <a:ext cx="737864" cy="579617"/>
              <a:chOff x="2721380" y="3652579"/>
              <a:chExt cx="737864" cy="579617"/>
            </a:xfrm>
          </p:grpSpPr>
          <p:pic>
            <p:nvPicPr>
              <p:cNvPr id="40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20" r="49811" b="50000"/>
              <a:stretch/>
            </p:blipFill>
            <p:spPr bwMode="auto">
              <a:xfrm>
                <a:off x="2721381" y="3692196"/>
                <a:ext cx="737863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2721380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1</a:t>
                </a:r>
                <a:endParaRPr lang="ru-RU" sz="2000" b="1" dirty="0"/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4766618" y="2305369"/>
              <a:ext cx="757037" cy="579617"/>
              <a:chOff x="3517976" y="3652579"/>
              <a:chExt cx="757037" cy="579617"/>
            </a:xfrm>
          </p:grpSpPr>
          <p:pic>
            <p:nvPicPr>
              <p:cNvPr id="41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0189" r="4043" b="50000"/>
              <a:stretch/>
            </p:blipFill>
            <p:spPr bwMode="auto">
              <a:xfrm>
                <a:off x="3537149" y="3692196"/>
                <a:ext cx="737864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" name="TextBox 32"/>
              <p:cNvSpPr txBox="1"/>
              <p:nvPr/>
            </p:nvSpPr>
            <p:spPr>
              <a:xfrm>
                <a:off x="3517976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2</a:t>
                </a:r>
                <a:endParaRPr lang="ru-RU" sz="2000" b="1" dirty="0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5592298" y="2305369"/>
              <a:ext cx="747124" cy="579617"/>
              <a:chOff x="4343656" y="3652579"/>
              <a:chExt cx="747124" cy="579617"/>
            </a:xfrm>
          </p:grpSpPr>
          <p:pic>
            <p:nvPicPr>
              <p:cNvPr id="45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20" t="50000" r="49811"/>
              <a:stretch/>
            </p:blipFill>
            <p:spPr bwMode="auto">
              <a:xfrm>
                <a:off x="4352918" y="3692196"/>
                <a:ext cx="737862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4343656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3</a:t>
                </a:r>
                <a:endParaRPr lang="ru-RU" sz="2000" b="1" dirty="0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6388894" y="2305369"/>
              <a:ext cx="766295" cy="579617"/>
              <a:chOff x="5140252" y="3652579"/>
              <a:chExt cx="766295" cy="579617"/>
            </a:xfrm>
          </p:grpSpPr>
          <p:pic>
            <p:nvPicPr>
              <p:cNvPr id="44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0189" t="50000" r="4043"/>
              <a:stretch/>
            </p:blipFill>
            <p:spPr bwMode="auto">
              <a:xfrm>
                <a:off x="5168684" y="3692196"/>
                <a:ext cx="737863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5140252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4</a:t>
                </a:r>
                <a:endParaRPr lang="ru-RU" sz="2000" b="1" dirty="0"/>
              </a:p>
            </p:txBody>
          </p:sp>
        </p:grpSp>
      </p:grpSp>
      <p:grpSp>
        <p:nvGrpSpPr>
          <p:cNvPr id="91" name="Группа 90"/>
          <p:cNvGrpSpPr/>
          <p:nvPr/>
        </p:nvGrpSpPr>
        <p:grpSpPr>
          <a:xfrm>
            <a:off x="2020655" y="2996953"/>
            <a:ext cx="5328592" cy="2088232"/>
            <a:chOff x="2020655" y="2996953"/>
            <a:chExt cx="5328592" cy="2088232"/>
          </a:xfrm>
        </p:grpSpPr>
        <p:sp>
          <p:nvSpPr>
            <p:cNvPr id="42" name="Прямоугольник 41"/>
            <p:cNvSpPr/>
            <p:nvPr/>
          </p:nvSpPr>
          <p:spPr>
            <a:xfrm rot="16200000">
              <a:off x="1566441" y="4171247"/>
              <a:ext cx="1296144" cy="387715"/>
            </a:xfrm>
            <a:prstGeom prst="round1Rect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b" anchorCtr="0"/>
            <a:lstStyle/>
            <a:p>
              <a:pPr algn="ctr"/>
              <a:r>
                <a:rPr lang="en-US" sz="2400" b="1" dirty="0" smtClean="0">
                  <a:solidFill>
                    <a:schemeClr val="bg1"/>
                  </a:solidFill>
                </a:rPr>
                <a:t>IP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2317419" y="2996953"/>
              <a:ext cx="5031828" cy="2088232"/>
            </a:xfrm>
            <a:prstGeom prst="rect">
              <a:avLst/>
            </a:prstGeom>
            <a:solidFill>
              <a:srgbClr val="A7E8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0" name="Стрелка вниз 49"/>
          <p:cNvSpPr/>
          <p:nvPr/>
        </p:nvSpPr>
        <p:spPr>
          <a:xfrm>
            <a:off x="6754133" y="2807838"/>
            <a:ext cx="432048" cy="477146"/>
          </a:xfrm>
          <a:prstGeom prst="downArrow">
            <a:avLst/>
          </a:prstGeom>
          <a:solidFill>
            <a:srgbClr val="0070C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2317418" y="2996952"/>
            <a:ext cx="50318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Каждый пакет  дополняется </a:t>
            </a:r>
            <a:r>
              <a:rPr lang="en-US" dirty="0" smtClean="0"/>
              <a:t>IP-</a:t>
            </a:r>
            <a:r>
              <a:rPr lang="ru-RU" dirty="0" smtClean="0"/>
              <a:t>адресами получателя </a:t>
            </a:r>
            <a:r>
              <a:rPr lang="ru-RU" dirty="0"/>
              <a:t>и отправителя, </a:t>
            </a:r>
            <a:r>
              <a:rPr lang="ru-RU" dirty="0" smtClean="0"/>
              <a:t>контрольным битом</a:t>
            </a:r>
            <a:endParaRPr lang="ru-RU" dirty="0"/>
          </a:p>
        </p:txBody>
      </p:sp>
      <p:sp>
        <p:nvSpPr>
          <p:cNvPr id="53" name="Стрелка вниз 52"/>
          <p:cNvSpPr/>
          <p:nvPr/>
        </p:nvSpPr>
        <p:spPr>
          <a:xfrm rot="16200000">
            <a:off x="3439262" y="1974719"/>
            <a:ext cx="432048" cy="477146"/>
          </a:xfrm>
          <a:prstGeom prst="downArrow">
            <a:avLst/>
          </a:prstGeom>
          <a:solidFill>
            <a:schemeClr val="accent6">
              <a:lumMod val="75000"/>
              <a:alpha val="4705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48214" y="3630502"/>
            <a:ext cx="35473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Интернете пакеты </a:t>
            </a:r>
            <a:r>
              <a:rPr lang="ru-RU" dirty="0"/>
              <a:t>одного </a:t>
            </a:r>
            <a:r>
              <a:rPr lang="ru-RU" dirty="0" smtClean="0"/>
              <a:t>сообщения </a:t>
            </a:r>
            <a:r>
              <a:rPr lang="ru-RU" dirty="0"/>
              <a:t>могут передаваться разными </a:t>
            </a:r>
            <a:r>
              <a:rPr lang="ru-RU" dirty="0" smtClean="0"/>
              <a:t>маршрутами</a:t>
            </a:r>
            <a:endParaRPr lang="ru-RU" dirty="0"/>
          </a:p>
        </p:txBody>
      </p:sp>
      <p:pic>
        <p:nvPicPr>
          <p:cNvPr id="3074" name="Picture 2" descr="D:\Documents and Settings\Администратор.HOME-FDD52612A3\Рабочий стол\Ирина_Раб стол\10 Презентации для Босовой\11 класс\14-1-1\world-wide-web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373" y="3633680"/>
            <a:ext cx="1389490" cy="91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Стрелка вниз 53"/>
          <p:cNvSpPr/>
          <p:nvPr/>
        </p:nvSpPr>
        <p:spPr>
          <a:xfrm>
            <a:off x="2391666" y="3611881"/>
            <a:ext cx="432048" cy="477146"/>
          </a:xfrm>
          <a:prstGeom prst="downArrow">
            <a:avLst/>
          </a:prstGeom>
          <a:solidFill>
            <a:srgbClr val="0070C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трелка вниз 54"/>
          <p:cNvSpPr/>
          <p:nvPr/>
        </p:nvSpPr>
        <p:spPr>
          <a:xfrm>
            <a:off x="3327734" y="4419636"/>
            <a:ext cx="432048" cy="477146"/>
          </a:xfrm>
          <a:prstGeom prst="downArrow">
            <a:avLst/>
          </a:prstGeom>
          <a:solidFill>
            <a:srgbClr val="0070C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3737174" y="4561717"/>
            <a:ext cx="3547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Пакеты принимаются из сети</a:t>
            </a:r>
            <a:endParaRPr lang="ru-RU" dirty="0"/>
          </a:p>
        </p:txBody>
      </p:sp>
      <p:grpSp>
        <p:nvGrpSpPr>
          <p:cNvPr id="90" name="Группа 89"/>
          <p:cNvGrpSpPr/>
          <p:nvPr/>
        </p:nvGrpSpPr>
        <p:grpSpPr>
          <a:xfrm>
            <a:off x="3970147" y="5489936"/>
            <a:ext cx="3185167" cy="579617"/>
            <a:chOff x="3970147" y="5489936"/>
            <a:chExt cx="3185167" cy="579617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3970147" y="5489936"/>
              <a:ext cx="737864" cy="579617"/>
              <a:chOff x="2721380" y="3652579"/>
              <a:chExt cx="737864" cy="579617"/>
            </a:xfrm>
          </p:grpSpPr>
          <p:pic>
            <p:nvPicPr>
              <p:cNvPr id="61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20" r="49811" b="50000"/>
              <a:stretch/>
            </p:blipFill>
            <p:spPr bwMode="auto">
              <a:xfrm>
                <a:off x="2721381" y="3692196"/>
                <a:ext cx="737863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2" name="TextBox 61"/>
              <p:cNvSpPr txBox="1"/>
              <p:nvPr/>
            </p:nvSpPr>
            <p:spPr>
              <a:xfrm>
                <a:off x="2721380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1</a:t>
                </a:r>
                <a:endParaRPr lang="ru-RU" sz="2000" b="1" dirty="0"/>
              </a:p>
            </p:txBody>
          </p:sp>
        </p:grpSp>
        <p:grpSp>
          <p:nvGrpSpPr>
            <p:cNvPr id="63" name="Группа 62"/>
            <p:cNvGrpSpPr/>
            <p:nvPr/>
          </p:nvGrpSpPr>
          <p:grpSpPr>
            <a:xfrm>
              <a:off x="4766743" y="5489936"/>
              <a:ext cx="757037" cy="579617"/>
              <a:chOff x="3517976" y="3652579"/>
              <a:chExt cx="757037" cy="579617"/>
            </a:xfrm>
          </p:grpSpPr>
          <p:pic>
            <p:nvPicPr>
              <p:cNvPr id="64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0189" r="4043" b="50000"/>
              <a:stretch/>
            </p:blipFill>
            <p:spPr bwMode="auto">
              <a:xfrm>
                <a:off x="3537149" y="3692196"/>
                <a:ext cx="737864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5" name="TextBox 64"/>
              <p:cNvSpPr txBox="1"/>
              <p:nvPr/>
            </p:nvSpPr>
            <p:spPr>
              <a:xfrm>
                <a:off x="3517976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2</a:t>
                </a:r>
                <a:endParaRPr lang="ru-RU" sz="2000" b="1" dirty="0"/>
              </a:p>
            </p:txBody>
          </p:sp>
        </p:grpSp>
        <p:grpSp>
          <p:nvGrpSpPr>
            <p:cNvPr id="66" name="Группа 65"/>
            <p:cNvGrpSpPr/>
            <p:nvPr/>
          </p:nvGrpSpPr>
          <p:grpSpPr>
            <a:xfrm>
              <a:off x="5592423" y="5489936"/>
              <a:ext cx="747124" cy="579617"/>
              <a:chOff x="4343656" y="3652579"/>
              <a:chExt cx="747124" cy="579617"/>
            </a:xfrm>
          </p:grpSpPr>
          <p:pic>
            <p:nvPicPr>
              <p:cNvPr id="67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4420" t="50000" r="49811"/>
              <a:stretch/>
            </p:blipFill>
            <p:spPr bwMode="auto">
              <a:xfrm>
                <a:off x="4352918" y="3692196"/>
                <a:ext cx="737862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8" name="TextBox 67"/>
              <p:cNvSpPr txBox="1"/>
              <p:nvPr/>
            </p:nvSpPr>
            <p:spPr>
              <a:xfrm>
                <a:off x="4343656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3</a:t>
                </a:r>
                <a:endParaRPr lang="ru-RU" sz="2000" b="1" dirty="0"/>
              </a:p>
            </p:txBody>
          </p:sp>
        </p:grpSp>
        <p:grpSp>
          <p:nvGrpSpPr>
            <p:cNvPr id="69" name="Группа 68"/>
            <p:cNvGrpSpPr/>
            <p:nvPr/>
          </p:nvGrpSpPr>
          <p:grpSpPr>
            <a:xfrm>
              <a:off x="6389019" y="5489936"/>
              <a:ext cx="766295" cy="579617"/>
              <a:chOff x="5140252" y="3652579"/>
              <a:chExt cx="766295" cy="579617"/>
            </a:xfrm>
          </p:grpSpPr>
          <p:pic>
            <p:nvPicPr>
              <p:cNvPr id="70" name="Picture 6" descr="D:\Documents and Settings\Администратор.HOME-FDD52612A3\Рабочий стол\Ирина_Раб стол\10 Презентации для Босовой\11 класс\14-1-1\Рисунок13.pn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50189" t="50000" r="4043"/>
              <a:stretch/>
            </p:blipFill>
            <p:spPr bwMode="auto">
              <a:xfrm>
                <a:off x="5168684" y="3692196"/>
                <a:ext cx="737863" cy="5400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1" name="TextBox 70"/>
              <p:cNvSpPr txBox="1"/>
              <p:nvPr/>
            </p:nvSpPr>
            <p:spPr>
              <a:xfrm>
                <a:off x="5140252" y="3652579"/>
                <a:ext cx="180371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2000" b="1" dirty="0" smtClean="0"/>
                  <a:t>4</a:t>
                </a:r>
                <a:endParaRPr lang="ru-RU" sz="2000" b="1" dirty="0"/>
              </a:p>
            </p:txBody>
          </p:sp>
        </p:grpSp>
      </p:grpSp>
      <p:sp>
        <p:nvSpPr>
          <p:cNvPr id="84" name="TextBox 83"/>
          <p:cNvSpPr txBox="1"/>
          <p:nvPr/>
        </p:nvSpPr>
        <p:spPr>
          <a:xfrm>
            <a:off x="4325380" y="5131291"/>
            <a:ext cx="3023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Пакеты  сортируются</a:t>
            </a:r>
            <a:endParaRPr lang="ru-RU" dirty="0"/>
          </a:p>
        </p:txBody>
      </p:sp>
      <p:sp>
        <p:nvSpPr>
          <p:cNvPr id="85" name="TextBox 84"/>
          <p:cNvSpPr txBox="1"/>
          <p:nvPr/>
        </p:nvSpPr>
        <p:spPr>
          <a:xfrm>
            <a:off x="3660671" y="6069553"/>
            <a:ext cx="405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Данные собираются в единое целое</a:t>
            </a:r>
            <a:endParaRPr lang="ru-RU" dirty="0"/>
          </a:p>
        </p:txBody>
      </p:sp>
      <p:sp>
        <p:nvSpPr>
          <p:cNvPr id="59" name="Стрелка вниз 58"/>
          <p:cNvSpPr/>
          <p:nvPr/>
        </p:nvSpPr>
        <p:spPr>
          <a:xfrm>
            <a:off x="3889782" y="5023477"/>
            <a:ext cx="432048" cy="477146"/>
          </a:xfrm>
          <a:prstGeom prst="downArrow">
            <a:avLst/>
          </a:prstGeom>
          <a:solidFill>
            <a:schemeClr val="accent6">
              <a:lumMod val="75000"/>
              <a:alpha val="4705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401578" y="5131291"/>
            <a:ext cx="1670060" cy="1670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6" descr="D:\Documents and Settings\Администратор.HOME-FDD52612A3\Рабочий стол\Ирина_Раб стол\10 Презентации для Босовой\11 класс\14-1-1\Рисунок13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20" r="4043"/>
          <a:stretch/>
        </p:blipFill>
        <p:spPr bwMode="auto">
          <a:xfrm rot="21396017">
            <a:off x="7557137" y="5423129"/>
            <a:ext cx="737710" cy="4892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Стрелка вниз 85"/>
          <p:cNvSpPr/>
          <p:nvPr/>
        </p:nvSpPr>
        <p:spPr>
          <a:xfrm rot="16200000">
            <a:off x="7429770" y="5991313"/>
            <a:ext cx="432048" cy="477146"/>
          </a:xfrm>
          <a:prstGeom prst="downArrow">
            <a:avLst/>
          </a:prstGeom>
          <a:solidFill>
            <a:schemeClr val="accent6">
              <a:lumMod val="75000"/>
              <a:alpha val="4705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22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9" grpId="0"/>
      <p:bldP spid="49" grpId="0" animBg="1"/>
      <p:bldP spid="50" grpId="0" animBg="1"/>
      <p:bldP spid="52" grpId="0"/>
      <p:bldP spid="53" grpId="0" animBg="1"/>
      <p:bldP spid="16" grpId="0"/>
      <p:bldP spid="54" grpId="0" animBg="1"/>
      <p:bldP spid="55" grpId="0" animBg="1"/>
      <p:bldP spid="56" grpId="0"/>
      <p:bldP spid="84" grpId="0"/>
      <p:bldP spid="85" grpId="0"/>
      <p:bldP spid="59" grpId="0" animBg="1"/>
      <p:bldP spid="8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Администратор.HOME-FDD52612A3\Рабочий стол\Ирина_Раб стол\10 Презентации для Босовой\11 класс\14-1-1\globalnet_origina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910"/>
          <a:stretch/>
        </p:blipFill>
        <p:spPr bwMode="auto">
          <a:xfrm>
            <a:off x="539551" y="2435616"/>
            <a:ext cx="3888433" cy="259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устроен Интернет</a:t>
            </a:r>
            <a:endParaRPr lang="ru-RU" dirty="0"/>
          </a:p>
        </p:txBody>
      </p:sp>
      <p:sp>
        <p:nvSpPr>
          <p:cNvPr id="3" name="Подзаголовок 5"/>
          <p:cNvSpPr txBox="1">
            <a:spLocks/>
          </p:cNvSpPr>
          <p:nvPr/>
        </p:nvSpPr>
        <p:spPr>
          <a:xfrm>
            <a:off x="1331640" y="1052736"/>
            <a:ext cx="7526639" cy="131678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/>
              <a:t>Глобальная сеть </a:t>
            </a:r>
            <a:r>
              <a:rPr lang="ru-RU" sz="2000" dirty="0" smtClean="0"/>
              <a:t>– сеть</a:t>
            </a:r>
            <a:r>
              <a:rPr lang="ru-RU" sz="2000" dirty="0"/>
              <a:t>, предназначенная для </a:t>
            </a:r>
            <a:r>
              <a:rPr lang="ru-RU" sz="2000" dirty="0" smtClean="0"/>
              <a:t>объединения большого </a:t>
            </a:r>
            <a:r>
              <a:rPr lang="ru-RU" sz="2000" dirty="0"/>
              <a:t>числа отдельных компьютеров и локальных сетей, </a:t>
            </a:r>
            <a:r>
              <a:rPr lang="ru-RU" sz="2000" dirty="0" smtClean="0"/>
              <a:t>расположенных </a:t>
            </a:r>
            <a:r>
              <a:rPr lang="ru-RU" sz="2000" dirty="0"/>
              <a:t>на значительном удалении (сотни и тысячи </a:t>
            </a:r>
            <a:r>
              <a:rPr lang="ru-RU" sz="2000" dirty="0" smtClean="0"/>
              <a:t>километров) друг </a:t>
            </a:r>
            <a:r>
              <a:rPr lang="ru-RU" sz="2000" dirty="0"/>
              <a:t>от друга.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41505" y="1153319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Black" pitchFamily="34" charset="0"/>
                <a:cs typeface="Arial" pitchFamily="34" charset="0"/>
              </a:rPr>
              <a:t>!</a:t>
            </a:r>
            <a:endParaRPr lang="ru-RU" sz="4000" b="1" dirty="0"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5" name="Группа 7"/>
          <p:cNvGrpSpPr/>
          <p:nvPr/>
        </p:nvGrpSpPr>
        <p:grpSpPr>
          <a:xfrm>
            <a:off x="539551" y="1037802"/>
            <a:ext cx="8280000" cy="1331716"/>
            <a:chOff x="428596" y="5072074"/>
            <a:chExt cx="5929354" cy="1785950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 flipV="1">
              <a:off x="428596" y="507207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flipV="1">
              <a:off x="428596" y="684484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Прямоугольник 7"/>
          <p:cNvSpPr/>
          <p:nvPr/>
        </p:nvSpPr>
        <p:spPr>
          <a:xfrm>
            <a:off x="4775335" y="2900725"/>
            <a:ext cx="40315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Глобальные сети ориентированы на обслуживание </a:t>
            </a:r>
            <a:r>
              <a:rPr lang="ru-RU" sz="2000" dirty="0" smtClean="0"/>
              <a:t>неограниченного </a:t>
            </a:r>
            <a:r>
              <a:rPr lang="ru-RU" sz="2000" dirty="0"/>
              <a:t>круга пользователей. Самый впечатляющий пример </a:t>
            </a:r>
            <a:r>
              <a:rPr lang="ru-RU" sz="2000" dirty="0" smtClean="0"/>
              <a:t>глобальной </a:t>
            </a:r>
            <a:r>
              <a:rPr lang="ru-RU" sz="2000" dirty="0"/>
              <a:t>сети </a:t>
            </a:r>
            <a:r>
              <a:rPr lang="ru-RU" sz="2000" dirty="0" smtClean="0"/>
              <a:t>– </a:t>
            </a:r>
            <a:r>
              <a:rPr lang="ru-RU" sz="2000" dirty="0"/>
              <a:t>Интернет.</a:t>
            </a: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1331640" y="5082996"/>
            <a:ext cx="7526639" cy="137034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/>
              <a:t>Интернет </a:t>
            </a:r>
            <a:r>
              <a:rPr lang="ru-RU" sz="2000" dirty="0" smtClean="0"/>
              <a:t>– глобальная </a:t>
            </a:r>
            <a:r>
              <a:rPr lang="ru-RU" sz="2000" dirty="0"/>
              <a:t>компьютерная сеть, в которой </a:t>
            </a:r>
            <a:r>
              <a:rPr lang="ru-RU" sz="2000" dirty="0" smtClean="0"/>
              <a:t>много-численные </a:t>
            </a:r>
            <a:r>
              <a:rPr lang="ru-RU" sz="2000" dirty="0"/>
              <a:t>научные, корпоративные, государственные и другие сети, </a:t>
            </a:r>
            <a:r>
              <a:rPr lang="ru-RU" sz="2000" dirty="0" smtClean="0"/>
              <a:t>а также </a:t>
            </a:r>
            <a:r>
              <a:rPr lang="ru-RU" sz="2000" dirty="0"/>
              <a:t>персональные компьютеры отдельных пользователей </a:t>
            </a:r>
            <a:r>
              <a:rPr lang="ru-RU" sz="2000" dirty="0" smtClean="0"/>
              <a:t>соединены </a:t>
            </a:r>
            <a:r>
              <a:rPr lang="ru-RU" sz="2000" dirty="0"/>
              <a:t>между собой каналами передачи данных.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41505" y="5183579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Black" pitchFamily="34" charset="0"/>
                <a:cs typeface="Arial" pitchFamily="34" charset="0"/>
              </a:rPr>
              <a:t>!</a:t>
            </a:r>
            <a:endParaRPr lang="ru-RU" sz="4000" b="1" dirty="0"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11" name="Группа 7"/>
          <p:cNvGrpSpPr/>
          <p:nvPr/>
        </p:nvGrpSpPr>
        <p:grpSpPr>
          <a:xfrm>
            <a:off x="539551" y="5068062"/>
            <a:ext cx="8280000" cy="1385274"/>
            <a:chOff x="428596" y="5072074"/>
            <a:chExt cx="5929354" cy="178595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428596" y="507207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428596" y="684484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25721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Администратор.HOME-FDD52612A3\Рабочий стол\Ирина_Раб стол\10 Презентации для Босовой\11 класс\14-1-1\Рисунок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85481">
            <a:off x="2897833" y="3093332"/>
            <a:ext cx="3520131" cy="20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Адрес компьютера в сети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80920" cy="720080"/>
          </a:xfrm>
        </p:spPr>
        <p:txBody>
          <a:bodyPr/>
          <a:lstStyle/>
          <a:p>
            <a:r>
              <a:rPr lang="ru-RU" dirty="0" smtClean="0"/>
              <a:t>Каждый компьютер в сети получает свой уникальный IP-адрес, который  </a:t>
            </a:r>
            <a:r>
              <a:rPr lang="ru-RU" dirty="0"/>
              <a:t>представляет собой 32-битный </a:t>
            </a:r>
            <a:r>
              <a:rPr lang="ru-RU" dirty="0" smtClean="0"/>
              <a:t>идентификатор:</a:t>
            </a:r>
            <a:endParaRPr lang="ru-RU" dirty="0"/>
          </a:p>
        </p:txBody>
      </p:sp>
      <p:pic>
        <p:nvPicPr>
          <p:cNvPr id="12" name="Picture 2" descr="D:\Documents and Settings\Администратор.HOME-FDD52612A3\Рабочий стол\Ирина_Раб стол\10 Презентации для Босовой\11 класс\14-1-1\501с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679527" cy="57606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Documents and Settings\Администратор.HOME-FDD52612A3\Рабочий стол\Ирина_Раб стол\10 Презентации для Босовой\11 класс\14-1-1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9794" y="1631429"/>
            <a:ext cx="7442200" cy="858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683568" y="2348880"/>
            <a:ext cx="820842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В </a:t>
            </a:r>
            <a:r>
              <a:rPr lang="ru-RU" dirty="0"/>
              <a:t>большинстве случаев </a:t>
            </a:r>
            <a:r>
              <a:rPr lang="ru-RU" dirty="0" smtClean="0"/>
              <a:t>используется более удобная запись </a:t>
            </a:r>
            <a:r>
              <a:rPr lang="ru-RU" dirty="0"/>
              <a:t>IP-адреса в виде четырёх разделённых </a:t>
            </a:r>
            <a:r>
              <a:rPr lang="ru-RU" dirty="0" smtClean="0"/>
              <a:t>точками десятичных </a:t>
            </a:r>
            <a:r>
              <a:rPr lang="ru-RU" dirty="0"/>
              <a:t>чисел </a:t>
            </a:r>
            <a:r>
              <a:rPr lang="ru-RU" dirty="0" smtClean="0"/>
              <a:t>– </a:t>
            </a:r>
            <a:r>
              <a:rPr lang="ru-RU" dirty="0"/>
              <a:t>от 0 до </a:t>
            </a:r>
            <a:r>
              <a:rPr lang="ru-RU" dirty="0" smtClean="0"/>
              <a:t>255.</a:t>
            </a:r>
            <a:endParaRPr lang="ru-RU" dirty="0"/>
          </a:p>
        </p:txBody>
      </p:sp>
      <p:sp>
        <p:nvSpPr>
          <p:cNvPr id="4" name="Полилиния 3"/>
          <p:cNvSpPr/>
          <p:nvPr/>
        </p:nvSpPr>
        <p:spPr>
          <a:xfrm>
            <a:off x="683568" y="2471630"/>
            <a:ext cx="2520279" cy="1821466"/>
          </a:xfrm>
          <a:custGeom>
            <a:avLst/>
            <a:gdLst>
              <a:gd name="connsiteX0" fmla="*/ 0 w 2466753"/>
              <a:gd name="connsiteY0" fmla="*/ 0 h 2371061"/>
              <a:gd name="connsiteX1" fmla="*/ 0 w 2466753"/>
              <a:gd name="connsiteY1" fmla="*/ 2371061 h 2371061"/>
              <a:gd name="connsiteX2" fmla="*/ 2466753 w 2466753"/>
              <a:gd name="connsiteY2" fmla="*/ 2371061 h 237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6753" h="2371061">
                <a:moveTo>
                  <a:pt x="0" y="0"/>
                </a:moveTo>
                <a:lnTo>
                  <a:pt x="0" y="2371061"/>
                </a:lnTo>
                <a:lnTo>
                  <a:pt x="2466753" y="2371061"/>
                </a:lnTo>
              </a:path>
            </a:pathLst>
          </a:custGeom>
          <a:ln w="28575">
            <a:solidFill>
              <a:srgbClr val="639729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683569" y="5155687"/>
            <a:ext cx="8208425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/>
              <a:t>Наряду с цифровыми IP-адресами в Интернете действуют </a:t>
            </a:r>
            <a:r>
              <a:rPr lang="ru-RU" dirty="0" smtClean="0"/>
              <a:t>более </a:t>
            </a:r>
            <a:r>
              <a:rPr lang="ru-RU" dirty="0"/>
              <a:t>удобные и понятные для пользователей символьные </a:t>
            </a:r>
            <a:r>
              <a:rPr lang="ru-RU" dirty="0" smtClean="0"/>
              <a:t>адреса – </a:t>
            </a:r>
            <a:r>
              <a:rPr lang="ru-RU" b="1" dirty="0" smtClean="0"/>
              <a:t>доменные имена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16" name="Полилиния 15"/>
          <p:cNvSpPr/>
          <p:nvPr/>
        </p:nvSpPr>
        <p:spPr>
          <a:xfrm flipH="1" flipV="1">
            <a:off x="5858537" y="4580370"/>
            <a:ext cx="3033451" cy="1152128"/>
          </a:xfrm>
          <a:custGeom>
            <a:avLst/>
            <a:gdLst>
              <a:gd name="connsiteX0" fmla="*/ 0 w 2466753"/>
              <a:gd name="connsiteY0" fmla="*/ 0 h 2371061"/>
              <a:gd name="connsiteX1" fmla="*/ 0 w 2466753"/>
              <a:gd name="connsiteY1" fmla="*/ 2371061 h 2371061"/>
              <a:gd name="connsiteX2" fmla="*/ 2466753 w 2466753"/>
              <a:gd name="connsiteY2" fmla="*/ 2371061 h 2371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66753" h="2371061">
                <a:moveTo>
                  <a:pt x="0" y="0"/>
                </a:moveTo>
                <a:lnTo>
                  <a:pt x="0" y="2371061"/>
                </a:lnTo>
                <a:lnTo>
                  <a:pt x="2466753" y="2371061"/>
                </a:lnTo>
              </a:path>
            </a:pathLst>
          </a:custGeom>
          <a:ln w="28575">
            <a:solidFill>
              <a:srgbClr val="C0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83567" y="5877272"/>
            <a:ext cx="8208425" cy="72008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Каждый компьютер, подключаемый к Интернету, получает IP-адрес, но при этом, он может не иметь доменного имени.</a:t>
            </a:r>
          </a:p>
        </p:txBody>
      </p:sp>
    </p:spTree>
    <p:extLst>
      <p:ext uri="{BB962C8B-B14F-4D97-AF65-F5344CB8AC3E}">
        <p14:creationId xmlns:p14="http://schemas.microsoft.com/office/powerpoint/2010/main" xmlns="" val="309228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  <p:bldP spid="15" grpId="0"/>
      <p:bldP spid="1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11559" y="2138440"/>
            <a:ext cx="8186139" cy="396000"/>
          </a:xfrm>
          <a:prstGeom prst="rect">
            <a:avLst/>
          </a:prstGeom>
          <a:gradFill flip="none" rotWithShape="1">
            <a:gsLst>
              <a:gs pos="18000">
                <a:srgbClr val="DFF1F7"/>
              </a:gs>
              <a:gs pos="0">
                <a:schemeClr val="bg1"/>
              </a:gs>
              <a:gs pos="99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 smtClean="0"/>
              <a:t>IP-</a:t>
            </a:r>
            <a:r>
              <a:rPr lang="ru-RU" sz="2000" b="1" dirty="0" smtClean="0"/>
              <a:t>адрес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1558" y="3248936"/>
            <a:ext cx="8186139" cy="39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8000">
                <a:srgbClr val="FFEAD8"/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Маска</a:t>
            </a:r>
            <a:endParaRPr lang="ru-RU" sz="2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IP-</a:t>
            </a:r>
            <a:r>
              <a:rPr lang="ru-RU" dirty="0" smtClean="0"/>
              <a:t>адресация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52736"/>
            <a:ext cx="8280920" cy="1080120"/>
          </a:xfrm>
        </p:spPr>
        <p:txBody>
          <a:bodyPr/>
          <a:lstStyle/>
          <a:p>
            <a:r>
              <a:rPr lang="ru-RU" dirty="0"/>
              <a:t>Интернет является сетью сетей, </a:t>
            </a:r>
            <a:r>
              <a:rPr lang="ru-RU" dirty="0" smtClean="0"/>
              <a:t>система </a:t>
            </a:r>
            <a:r>
              <a:rPr lang="ru-RU" dirty="0"/>
              <a:t>IP-адресации </a:t>
            </a:r>
            <a:r>
              <a:rPr lang="ru-RU" dirty="0" smtClean="0"/>
              <a:t>учитывает </a:t>
            </a:r>
            <a:r>
              <a:rPr lang="ru-RU" dirty="0"/>
              <a:t>эту структуру. IP-адрес состоит из двух частей, одна </a:t>
            </a:r>
            <a:r>
              <a:rPr lang="ru-RU" dirty="0" smtClean="0"/>
              <a:t>из которых </a:t>
            </a:r>
            <a:r>
              <a:rPr lang="ru-RU" dirty="0"/>
              <a:t>определяет адрес сети, а вторая </a:t>
            </a:r>
            <a:r>
              <a:rPr lang="ru-RU" dirty="0" smtClean="0"/>
              <a:t>– </a:t>
            </a:r>
            <a:r>
              <a:rPr lang="ru-RU" dirty="0"/>
              <a:t>адрес самого узла </a:t>
            </a:r>
            <a:r>
              <a:rPr lang="ru-RU" dirty="0" smtClean="0"/>
              <a:t>в этой </a:t>
            </a:r>
            <a:r>
              <a:rPr lang="ru-RU" dirty="0"/>
              <a:t>сети.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2461327"/>
              </p:ext>
            </p:extLst>
          </p:nvPr>
        </p:nvGraphicFramePr>
        <p:xfrm>
          <a:off x="2123728" y="2153560"/>
          <a:ext cx="612069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</a:tblGrid>
              <a:tr h="307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Объект 2"/>
          <p:cNvSpPr txBox="1">
            <a:spLocks/>
          </p:cNvSpPr>
          <p:nvPr/>
        </p:nvSpPr>
        <p:spPr>
          <a:xfrm>
            <a:off x="539552" y="2516179"/>
            <a:ext cx="8280920" cy="7688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Деление </a:t>
            </a:r>
            <a:r>
              <a:rPr lang="ru-RU" dirty="0"/>
              <a:t>адреса на части определяется </a:t>
            </a:r>
            <a:r>
              <a:rPr lang="ru-RU" dirty="0" smtClean="0"/>
              <a:t>маской – </a:t>
            </a:r>
            <a:r>
              <a:rPr lang="ru-RU" dirty="0"/>
              <a:t>32-битным числом, в двоичной записи которого </a:t>
            </a:r>
            <a:r>
              <a:rPr lang="ru-RU" dirty="0" smtClean="0"/>
              <a:t>сначала стоят </a:t>
            </a:r>
            <a:r>
              <a:rPr lang="ru-RU" dirty="0"/>
              <a:t>единицы, а потом — нули. 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9989837"/>
              </p:ext>
            </p:extLst>
          </p:nvPr>
        </p:nvGraphicFramePr>
        <p:xfrm>
          <a:off x="2123728" y="3264056"/>
          <a:ext cx="612069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</a:tblGrid>
              <a:tr h="30740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2" name="Объект 2"/>
          <p:cNvSpPr txBox="1">
            <a:spLocks/>
          </p:cNvSpPr>
          <p:nvPr/>
        </p:nvSpPr>
        <p:spPr>
          <a:xfrm>
            <a:off x="516779" y="3645024"/>
            <a:ext cx="8280920" cy="10441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Первая часть IP-адреса, </a:t>
            </a:r>
            <a:r>
              <a:rPr lang="ru-RU" dirty="0" smtClean="0"/>
              <a:t>соответствующая </a:t>
            </a:r>
            <a:r>
              <a:rPr lang="ru-RU" dirty="0"/>
              <a:t>единичным битам маски, относится к адресу сети</a:t>
            </a:r>
            <a:r>
              <a:rPr lang="ru-RU" dirty="0" smtClean="0"/>
              <a:t>. Вторая </a:t>
            </a:r>
            <a:r>
              <a:rPr lang="ru-RU" dirty="0"/>
              <a:t>часть IP-адреса, соответствующая нулевым битам маски</a:t>
            </a:r>
            <a:r>
              <a:rPr lang="ru-RU" dirty="0" smtClean="0"/>
              <a:t>, определяет </a:t>
            </a:r>
            <a:r>
              <a:rPr lang="ru-RU" dirty="0"/>
              <a:t>числовой адрес узла в сети.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11559" y="4696912"/>
            <a:ext cx="8186139" cy="396000"/>
          </a:xfrm>
          <a:prstGeom prst="rect">
            <a:avLst/>
          </a:prstGeom>
          <a:gradFill flip="none" rotWithShape="1">
            <a:gsLst>
              <a:gs pos="18000">
                <a:srgbClr val="DFF1F7"/>
              </a:gs>
              <a:gs pos="0">
                <a:schemeClr val="bg1"/>
              </a:gs>
              <a:gs pos="99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 smtClean="0"/>
              <a:t>IP-</a:t>
            </a:r>
            <a:r>
              <a:rPr lang="ru-RU" sz="2000" b="1" dirty="0" smtClean="0"/>
              <a:t>адрес</a:t>
            </a:r>
            <a:endParaRPr lang="ru-RU" sz="20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611558" y="5085184"/>
            <a:ext cx="8186139" cy="39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8000">
                <a:srgbClr val="FFEAD8"/>
              </a:gs>
              <a:gs pos="100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Маска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4689184"/>
            <a:ext cx="3744416" cy="1116080"/>
          </a:xfrm>
          <a:prstGeom prst="rect">
            <a:avLst/>
          </a:prstGeom>
          <a:solidFill>
            <a:srgbClr val="FFFF00">
              <a:alpha val="4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Адрес сети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96136" y="4696912"/>
            <a:ext cx="2520280" cy="1108352"/>
          </a:xfrm>
          <a:prstGeom prst="rect">
            <a:avLst/>
          </a:prstGeom>
          <a:solidFill>
            <a:schemeClr val="accent4">
              <a:lumMod val="40000"/>
              <a:lumOff val="60000"/>
              <a:alpha val="4117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Адрес узла сети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196924"/>
              </p:ext>
            </p:extLst>
          </p:nvPr>
        </p:nvGraphicFramePr>
        <p:xfrm>
          <a:off x="2123728" y="4712032"/>
          <a:ext cx="612069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</a:tblGrid>
              <a:tr h="307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4409291"/>
              </p:ext>
            </p:extLst>
          </p:nvPr>
        </p:nvGraphicFramePr>
        <p:xfrm>
          <a:off x="2123728" y="5100304"/>
          <a:ext cx="612069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</a:tblGrid>
              <a:tr h="30740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8" name="Объект 2"/>
          <p:cNvSpPr txBox="1">
            <a:spLocks/>
          </p:cNvSpPr>
          <p:nvPr/>
        </p:nvSpPr>
        <p:spPr>
          <a:xfrm>
            <a:off x="516779" y="5877184"/>
            <a:ext cx="8280920" cy="972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just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Адрес сети </a:t>
            </a:r>
            <a:r>
              <a:rPr lang="ru-RU" dirty="0" smtClean="0"/>
              <a:t>получается в </a:t>
            </a:r>
            <a:r>
              <a:rPr lang="ru-RU" dirty="0"/>
              <a:t>результате применения поразрядной конъюнкции к </a:t>
            </a:r>
            <a:r>
              <a:rPr lang="ru-RU" dirty="0" smtClean="0"/>
              <a:t>IP-адресу узла </a:t>
            </a:r>
            <a:r>
              <a:rPr lang="ru-RU" dirty="0"/>
              <a:t>и маске.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611559" y="5481184"/>
            <a:ext cx="8186139" cy="396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8000">
                <a:srgbClr val="FFF0BE"/>
              </a:gs>
              <a:gs pos="99000">
                <a:srgbClr val="FFE07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Адрес сети</a:t>
            </a:r>
            <a:endParaRPr lang="ru-RU" sz="2000" b="1" dirty="0"/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6664980"/>
              </p:ext>
            </p:extLst>
          </p:nvPr>
        </p:nvGraphicFramePr>
        <p:xfrm>
          <a:off x="2123728" y="5496304"/>
          <a:ext cx="6120695" cy="3657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  <a:gridCol w="174877"/>
              </a:tblGrid>
              <a:tr h="307408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.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0</a:t>
                      </a:r>
                      <a:endParaRPr lang="ru-RU" sz="2400" dirty="0"/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8511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2" grpId="0"/>
      <p:bldP spid="23" grpId="0" animBg="1"/>
      <p:bldP spid="24" grpId="0" animBg="1"/>
      <p:bldP spid="4" grpId="0" animBg="1"/>
      <p:bldP spid="4" grpId="1" animBg="1"/>
      <p:bldP spid="27" grpId="0" animBg="1"/>
      <p:bldP spid="27" grpId="1" animBg="1"/>
      <p:bldP spid="28" grpId="0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 rot="16200000">
            <a:off x="-61960" y="5187840"/>
            <a:ext cx="2016224" cy="802800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ДОМЕНЫ 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1-ГО УРОВНЯ 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422565" y="2882588"/>
            <a:ext cx="4952011" cy="1584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Домен 1-го уровня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517568" y="2982121"/>
            <a:ext cx="4246254" cy="11966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Домен 2-го уровня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611109" y="3074569"/>
            <a:ext cx="3312368" cy="792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Домен 3-го уровня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Домен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8745" y="1064930"/>
            <a:ext cx="828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Система </a:t>
            </a:r>
            <a:r>
              <a:rPr lang="ru-RU" sz="2000" dirty="0"/>
              <a:t>доменных имён DNS (</a:t>
            </a:r>
            <a:r>
              <a:rPr lang="ru-RU" sz="2000" i="1" dirty="0" err="1"/>
              <a:t>Domain</a:t>
            </a:r>
            <a:r>
              <a:rPr lang="ru-RU" sz="2000" i="1" dirty="0"/>
              <a:t> </a:t>
            </a:r>
            <a:r>
              <a:rPr lang="ru-RU" sz="2000" i="1" dirty="0" err="1"/>
              <a:t>Name</a:t>
            </a:r>
            <a:r>
              <a:rPr lang="ru-RU" sz="2000" i="1" dirty="0"/>
              <a:t> </a:t>
            </a:r>
            <a:r>
              <a:rPr lang="ru-RU" sz="2000" i="1" dirty="0" err="1"/>
              <a:t>System</a:t>
            </a:r>
            <a:r>
              <a:rPr lang="ru-RU" sz="2000" dirty="0"/>
              <a:t>) </a:t>
            </a:r>
            <a:r>
              <a:rPr lang="ru-RU" sz="2000" dirty="0" smtClean="0"/>
              <a:t>имеет древовидную </a:t>
            </a:r>
            <a:r>
              <a:rPr lang="ru-RU" sz="2000" dirty="0"/>
              <a:t>структуру. Узлы этой структуры называются </a:t>
            </a:r>
            <a:r>
              <a:rPr lang="ru-RU" sz="2000" dirty="0" smtClean="0"/>
              <a:t>доменами</a:t>
            </a:r>
            <a:r>
              <a:rPr lang="ru-RU" sz="2000" dirty="0"/>
              <a:t>.</a:t>
            </a: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1331640" y="1787750"/>
            <a:ext cx="7526639" cy="10103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/>
          <a:p>
            <a:pPr algn="just"/>
            <a:r>
              <a:rPr lang="ru-RU" sz="2000" b="1" dirty="0" err="1" smtClean="0"/>
              <a:t>Доме́н</a:t>
            </a:r>
            <a:r>
              <a:rPr lang="ru-RU" sz="2000" b="1" dirty="0" smtClean="0"/>
              <a:t> </a:t>
            </a:r>
            <a:r>
              <a:rPr lang="ru-RU" sz="2000" dirty="0"/>
              <a:t>(от фр. </a:t>
            </a:r>
            <a:r>
              <a:rPr lang="ru-RU" sz="2000" i="1" dirty="0" err="1"/>
              <a:t>dominion</a:t>
            </a:r>
            <a:r>
              <a:rPr lang="ru-RU" sz="2000" i="1" dirty="0"/>
              <a:t> </a:t>
            </a:r>
            <a:r>
              <a:rPr lang="ru-RU" sz="2000" i="1" dirty="0" smtClean="0"/>
              <a:t>–</a:t>
            </a:r>
            <a:r>
              <a:rPr lang="ru-RU" sz="2000" dirty="0" smtClean="0"/>
              <a:t> </a:t>
            </a:r>
            <a:r>
              <a:rPr lang="ru-RU" sz="2000" dirty="0"/>
              <a:t>область) </a:t>
            </a:r>
            <a:r>
              <a:rPr lang="ru-RU" sz="2000" dirty="0" smtClean="0"/>
              <a:t>– </a:t>
            </a:r>
            <a:r>
              <a:rPr lang="ru-RU" sz="2000" dirty="0"/>
              <a:t>узел в дереве имён, </a:t>
            </a:r>
            <a:r>
              <a:rPr lang="ru-RU" sz="2000" dirty="0" smtClean="0"/>
              <a:t>вместе со </a:t>
            </a:r>
            <a:r>
              <a:rPr lang="ru-RU" sz="2000" dirty="0"/>
              <a:t>всеми подчинёнными ему узлами, иначе говоря, это </a:t>
            </a:r>
            <a:r>
              <a:rPr lang="ru-RU" sz="2000" dirty="0" smtClean="0"/>
              <a:t>именованная ветвь </a:t>
            </a:r>
            <a:r>
              <a:rPr lang="ru-RU" sz="2000" dirty="0"/>
              <a:t>или поддерево в дереве имён.</a:t>
            </a:r>
            <a:endParaRPr kumimoji="0" lang="ru-RU" sz="200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41505" y="1888333"/>
            <a:ext cx="714380" cy="71438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Arial Black" pitchFamily="34" charset="0"/>
                <a:cs typeface="Arial" pitchFamily="34" charset="0"/>
              </a:rPr>
              <a:t>!</a:t>
            </a:r>
            <a:endParaRPr lang="ru-RU" sz="4000" b="1" dirty="0">
              <a:latin typeface="Arial Black" pitchFamily="34" charset="0"/>
              <a:cs typeface="Arial" pitchFamily="34" charset="0"/>
            </a:endParaRPr>
          </a:p>
        </p:txBody>
      </p:sp>
      <p:grpSp>
        <p:nvGrpSpPr>
          <p:cNvPr id="11" name="Группа 7"/>
          <p:cNvGrpSpPr/>
          <p:nvPr/>
        </p:nvGrpSpPr>
        <p:grpSpPr>
          <a:xfrm>
            <a:off x="539551" y="1772816"/>
            <a:ext cx="8280000" cy="1025234"/>
            <a:chOff x="428596" y="5072074"/>
            <a:chExt cx="5929354" cy="1785950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 flipV="1">
              <a:off x="428596" y="507207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flipV="1">
              <a:off x="428596" y="6844844"/>
              <a:ext cx="5929354" cy="1318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2563609" y="3074569"/>
            <a:ext cx="48167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/>
              <a:t>school-collection.edu.ru</a:t>
            </a:r>
            <a:endParaRPr lang="ru-RU" sz="3600" b="1" dirty="0"/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90006"/>
              </p:ext>
            </p:extLst>
          </p:nvPr>
        </p:nvGraphicFramePr>
        <p:xfrm>
          <a:off x="1403649" y="4581128"/>
          <a:ext cx="7454630" cy="2377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27315"/>
                <a:gridCol w="3727315"/>
              </a:tblGrid>
              <a:tr h="34771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Административные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Географические</a:t>
                      </a:r>
                      <a:endParaRPr lang="ru-RU" sz="2000" dirty="0"/>
                    </a:p>
                  </a:txBody>
                  <a:tcPr/>
                </a:tc>
              </a:tr>
              <a:tr h="347718"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en-US" sz="2000" dirty="0" smtClean="0"/>
                        <a:t>g</a:t>
                      </a:r>
                      <a:r>
                        <a:rPr lang="ru-RU" sz="2000" dirty="0" err="1" smtClean="0"/>
                        <a:t>ov</a:t>
                      </a:r>
                      <a:r>
                        <a:rPr lang="en-US" sz="2000" dirty="0" smtClean="0"/>
                        <a:t>	</a:t>
                      </a:r>
                      <a:r>
                        <a:rPr lang="ru-RU" sz="2000" dirty="0" smtClean="0"/>
                        <a:t>правительство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ru-RU" sz="2000" dirty="0" err="1" smtClean="0"/>
                        <a:t>ru</a:t>
                      </a:r>
                      <a:r>
                        <a:rPr lang="ru-RU" sz="2000" dirty="0" smtClean="0"/>
                        <a:t>	Россия</a:t>
                      </a:r>
                      <a:endParaRPr lang="ru-RU" sz="2000" dirty="0"/>
                    </a:p>
                  </a:txBody>
                  <a:tcPr/>
                </a:tc>
              </a:tr>
              <a:tr h="347718"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ru-RU" sz="2000" dirty="0" err="1" smtClean="0"/>
                        <a:t>edu</a:t>
                      </a:r>
                      <a:r>
                        <a:rPr lang="ru-RU" sz="2000" dirty="0" smtClean="0"/>
                        <a:t>	образование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ru-RU" sz="2000" dirty="0" err="1" smtClean="0"/>
                        <a:t>by</a:t>
                      </a:r>
                      <a:r>
                        <a:rPr lang="ru-RU" sz="2000" dirty="0" smtClean="0"/>
                        <a:t>	Белоруссия</a:t>
                      </a:r>
                      <a:endParaRPr lang="ru-RU" sz="2000" b="0" dirty="0"/>
                    </a:p>
                  </a:txBody>
                  <a:tcPr/>
                </a:tc>
              </a:tr>
              <a:tr h="347718"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ru-RU" sz="2000" dirty="0" err="1" smtClean="0"/>
                        <a:t>org</a:t>
                      </a:r>
                      <a:r>
                        <a:rPr lang="ru-RU" sz="2000" dirty="0" smtClean="0"/>
                        <a:t>	организация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42925" algn="l"/>
                        </a:tabLst>
                        <a:defRPr/>
                      </a:pPr>
                      <a:r>
                        <a:rPr lang="ru-RU" sz="2000" dirty="0" err="1" smtClean="0"/>
                        <a:t>uk</a:t>
                      </a:r>
                      <a:r>
                        <a:rPr lang="ru-RU" sz="2000" dirty="0" smtClean="0"/>
                        <a:t>	Великобритания </a:t>
                      </a:r>
                    </a:p>
                  </a:txBody>
                  <a:tcPr/>
                </a:tc>
              </a:tr>
              <a:tr h="347718"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ru-RU" sz="2000" dirty="0" err="1" smtClean="0"/>
                        <a:t>com</a:t>
                      </a:r>
                      <a:r>
                        <a:rPr lang="ru-RU" sz="2000" dirty="0" smtClean="0"/>
                        <a:t>	коммерческие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542925" algn="l"/>
                        </a:tabLst>
                      </a:pPr>
                      <a:r>
                        <a:rPr lang="en-US" sz="2000" dirty="0" err="1" smtClean="0"/>
                        <a:t>aq</a:t>
                      </a:r>
                      <a:r>
                        <a:rPr lang="ru-RU" sz="2000" dirty="0" smtClean="0"/>
                        <a:t>	Антарктида</a:t>
                      </a:r>
                      <a:endParaRPr lang="ru-RU" sz="2000" dirty="0"/>
                    </a:p>
                  </a:txBody>
                  <a:tcPr/>
                </a:tc>
              </a:tr>
              <a:tr h="347718"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ru-RU" sz="2000" dirty="0" smtClean="0"/>
                        <a:t>	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/>
                      </a:pP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395537" y="6165304"/>
            <a:ext cx="8640960" cy="864096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6361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9" grpId="0" animBg="1"/>
      <p:bldP spid="18" grpId="0" animBg="1"/>
      <p:bldP spid="17" grpId="0" animBg="1"/>
      <p:bldP spid="15" grpId="0"/>
      <p:bldP spid="2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3237</TotalTime>
  <Words>1080</Words>
  <Application>Microsoft Office PowerPoint</Application>
  <PresentationFormat>Экран (4:3)</PresentationFormat>
  <Paragraphs>335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ОСНОВЫ ПОСТРОЕНИЯ КОМПЬЮТЕРНЫХ СЕТЕЙ</vt:lpstr>
      <vt:lpstr>Модель «Клиент-сервер»</vt:lpstr>
      <vt:lpstr>Классификация сетей</vt:lpstr>
      <vt:lpstr>Сетевой протокол</vt:lpstr>
      <vt:lpstr>Передача данных по сети</vt:lpstr>
      <vt:lpstr>Как устроен Интернет</vt:lpstr>
      <vt:lpstr>Адрес компьютера в сети</vt:lpstr>
      <vt:lpstr>IP-адресация</vt:lpstr>
      <vt:lpstr>Домен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kuklintnec@outlook.com</dc:creator>
  <cp:lastModifiedBy>DNA7 X86</cp:lastModifiedBy>
  <cp:revision>335</cp:revision>
  <dcterms:created xsi:type="dcterms:W3CDTF">2017-03-11T11:20:52Z</dcterms:created>
  <dcterms:modified xsi:type="dcterms:W3CDTF">2017-11-30T10:02:36Z</dcterms:modified>
</cp:coreProperties>
</file>