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58000">
              <a:srgbClr val="005CBF">
                <a:alpha val="5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E3DA-7AD0-4B28-B4F1-6AB89743FF91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1E6F-75C9-4E79-BB97-B87F148CE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0112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Викторина для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знатоков </a:t>
            </a:r>
          </a:p>
          <a:p>
            <a:pPr algn="ctr"/>
            <a:r>
              <a:rPr lang="ru-RU" sz="9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литературы</a:t>
            </a:r>
            <a:endParaRPr lang="ru-RU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 что были похожи головы Ивана Никифоровича и Ивана Ивановича, и какое основное различие?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Головы похожи на редьку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связывает Женитьбу Фигаро, Роберта Дьявола, Норма, Фрегат Надежды, Московский телеграф, Юрия Милославского?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Данные произведения присваивает себе Хлестаков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Закончите мысль Ф.М.Достоевского: «Человек несчастлив потому, что...».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«... не знает, что </a:t>
            </a:r>
            <a:r>
              <a:rPr lang="ru-RU" sz="4800" b="1" smtClean="0">
                <a:solidFill>
                  <a:srgbClr val="FF0000"/>
                </a:solidFill>
              </a:rPr>
              <a:t>он счастлив»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Один мудрец сказал: «Если кто-нибудь захочет изучить все законы, то...»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«... у него не будет времени нарушать их» (Гете)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7429520" y="5929330"/>
            <a:ext cx="1214446" cy="428628"/>
          </a:xfrm>
          <a:prstGeom prst="actionButtonEnd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5 октября 2018\download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7620000" cy="1270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5 октября 2018\downloa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6200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85720" y="1214422"/>
            <a:ext cx="2928958" cy="857256"/>
          </a:xfrm>
          <a:prstGeom prst="homePlat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ХОЧУ</a:t>
            </a:r>
            <a:endParaRPr lang="ru-RU" sz="4400" b="1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214282" y="2714620"/>
            <a:ext cx="2928958" cy="857256"/>
          </a:xfrm>
          <a:prstGeom prst="homePlat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ВСЁ</a:t>
            </a:r>
            <a:endParaRPr lang="ru-RU" sz="4800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14282" y="4286256"/>
            <a:ext cx="2928958" cy="857256"/>
          </a:xfrm>
          <a:prstGeom prst="homePlat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ЗНАТЬ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214678" y="571480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4643438" y="571480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20</a:t>
            </a:r>
            <a:endParaRPr lang="ru-RU" sz="4800" b="1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000760" y="571480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30</a:t>
            </a:r>
            <a:endParaRPr lang="ru-RU" sz="4800" b="1" dirty="0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7429520" y="571480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40</a:t>
            </a:r>
            <a:endParaRPr lang="ru-RU" sz="4800" b="1" dirty="0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3143240" y="2214554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4572000" y="2214554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20</a:t>
            </a:r>
            <a:endParaRPr lang="ru-RU" sz="4800" b="1" dirty="0"/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>
            <a:off x="5929322" y="2214554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30</a:t>
            </a:r>
            <a:endParaRPr lang="ru-RU" sz="4800" b="1" dirty="0"/>
          </a:p>
        </p:txBody>
      </p:sp>
      <p:sp>
        <p:nvSpPr>
          <p:cNvPr id="12" name="Овал 11">
            <a:hlinkClick r:id="rId9" action="ppaction://hlinksldjump"/>
          </p:cNvPr>
          <p:cNvSpPr/>
          <p:nvPr/>
        </p:nvSpPr>
        <p:spPr>
          <a:xfrm>
            <a:off x="7358082" y="2214554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40</a:t>
            </a:r>
            <a:endParaRPr lang="ru-RU" sz="4400" b="1" dirty="0"/>
          </a:p>
        </p:txBody>
      </p:sp>
      <p:sp>
        <p:nvSpPr>
          <p:cNvPr id="13" name="Овал 12">
            <a:hlinkClick r:id="rId10" action="ppaction://hlinksldjump"/>
          </p:cNvPr>
          <p:cNvSpPr/>
          <p:nvPr/>
        </p:nvSpPr>
        <p:spPr>
          <a:xfrm>
            <a:off x="3286116" y="3929066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14" name="Овал 13">
            <a:hlinkClick r:id="rId10" action="ppaction://hlinksldjump"/>
          </p:cNvPr>
          <p:cNvSpPr/>
          <p:nvPr/>
        </p:nvSpPr>
        <p:spPr>
          <a:xfrm>
            <a:off x="4714876" y="3929066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20</a:t>
            </a:r>
            <a:endParaRPr lang="ru-RU" sz="4800" b="1" dirty="0"/>
          </a:p>
        </p:txBody>
      </p:sp>
      <p:sp>
        <p:nvSpPr>
          <p:cNvPr id="15" name="Овал 14">
            <a:hlinkClick r:id="rId11" action="ppaction://hlinksldjump"/>
          </p:cNvPr>
          <p:cNvSpPr/>
          <p:nvPr/>
        </p:nvSpPr>
        <p:spPr>
          <a:xfrm>
            <a:off x="6072198" y="3929066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30</a:t>
            </a:r>
            <a:endParaRPr lang="ru-RU" sz="4800" b="1" dirty="0"/>
          </a:p>
        </p:txBody>
      </p:sp>
      <p:sp>
        <p:nvSpPr>
          <p:cNvPr id="16" name="Овал 15">
            <a:hlinkClick r:id="rId12" action="ppaction://hlinksldjump"/>
          </p:cNvPr>
          <p:cNvSpPr/>
          <p:nvPr/>
        </p:nvSpPr>
        <p:spPr>
          <a:xfrm>
            <a:off x="7500958" y="3929066"/>
            <a:ext cx="121444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40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214290"/>
            <a:ext cx="8643998" cy="171451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Два слова русского языка с прямо противоположными значениями произошли от одного слова — «бугорок». Причем, одно из этих слов означает нечто прекрасное, а другое — наоборот — ужасное.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Вам предстоит назвать оба этих слова. 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Подсказка: это прекрасное упоминается в одном стихотворении Б.Пастернака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285992"/>
            <a:ext cx="8643998" cy="2428892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От латинского «бугорок» произошло два слова: «туберкулез» и «тубероза» — роза, покрытая бугорками.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стихотворении Б.Пастернака «Пиры» есть такие строки: 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     «Пью горечь тубероз, небес осенних горечь 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    И в них твоих измен горящую струю»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Что было написано перед этими строками: «Однажды играли в карты у конногвардейца </a:t>
            </a:r>
            <a:r>
              <a:rPr lang="ru-RU" b="1" dirty="0" err="1" smtClean="0">
                <a:solidFill>
                  <a:schemeClr val="bg1"/>
                </a:solidFill>
              </a:rPr>
              <a:t>Нарумова</a:t>
            </a:r>
            <a:r>
              <a:rPr lang="ru-RU" b="1" dirty="0" smtClean="0">
                <a:solidFill>
                  <a:schemeClr val="bg1"/>
                </a:solidFill>
              </a:rPr>
              <a:t>. Долгая зимняя ночь прошла незаметно; сели ужинать в пятом часу утра. Те, которые остались в выигрыше, ели с большим аппетитом; прочие, в рассеянности, сидели перед своими приборами. Но шампанское явилось, разговор оживился, и все приняли в нем участие.»?</a:t>
            </a:r>
          </a:p>
          <a:p>
            <a:pPr algn="ctr"/>
            <a:endParaRPr lang="ru-RU" dirty="0"/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Эпиграф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начало произведения А.С. Пушкина «Пиковая дама»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Кто автор этих строк: 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     «Не домой, не на суп, 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    А к любимой в гости, 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    Две </a:t>
            </a:r>
            <a:r>
              <a:rPr lang="ru-RU" sz="1600" b="1" dirty="0" err="1" smtClean="0">
                <a:solidFill>
                  <a:schemeClr val="bg1"/>
                </a:solidFill>
              </a:rPr>
              <a:t>морковинки</a:t>
            </a:r>
            <a:r>
              <a:rPr lang="ru-RU" sz="1600" b="1" dirty="0" smtClean="0">
                <a:solidFill>
                  <a:schemeClr val="bg1"/>
                </a:solidFill>
              </a:rPr>
              <a:t> несу 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    За зеленый хвостик»?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Маяковский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 каких зданиях в Древней Греции были надписи: «Здесь живут мертвые и говорят немые»?</a:t>
            </a:r>
          </a:p>
          <a:p>
            <a:pPr algn="ctr"/>
            <a:endParaRPr lang="ru-RU" dirty="0"/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На библиотеках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Откуда пошла фамилия Достоевских</a:t>
            </a:r>
            <a:r>
              <a:rPr lang="ru-RU" sz="4400" dirty="0" smtClean="0">
                <a:solidFill>
                  <a:schemeClr val="bg1"/>
                </a:solidFill>
              </a:rPr>
              <a:t>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Фамилия белорусского происхождения. Происходит от географического названия Достоево. Так возникла фамилия Достоевский (ударение на вторую «о»). Позднее ударение перешло на «е«»и фамилия приобрела русское звучание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Маленький ящик, булочное изделие, домашнее животное, часть лица. Закончите этот литературный список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Коробочка, Плюшкин, Собакевич, Ноздрев. В этом списке не хватает лишь Манилова — одного из героев произведения «Мертвые души», которого посетил Чичиков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фигурные скобки 1"/>
          <p:cNvSpPr/>
          <p:nvPr/>
        </p:nvSpPr>
        <p:spPr>
          <a:xfrm>
            <a:off x="285720" y="500042"/>
            <a:ext cx="8643998" cy="1428760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Первоначально это произведение Ф.М.Достоевский назвал «Пьяненькие». На каком названии впоследствии остановился автор?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85720" y="2714620"/>
            <a:ext cx="8643998" cy="2000264"/>
          </a:xfrm>
          <a:prstGeom prst="wav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«Преступление и наказание»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929058" y="5286388"/>
            <a:ext cx="2000264" cy="1357322"/>
          </a:xfrm>
          <a:prstGeom prst="leftRightUpArrow">
            <a:avLst>
              <a:gd name="adj1" fmla="val 38625"/>
              <a:gd name="adj2" fmla="val 25000"/>
              <a:gd name="adj3" fmla="val 2500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6929454" y="5715016"/>
            <a:ext cx="1357322" cy="571504"/>
          </a:xfrm>
          <a:prstGeom prst="actionButtonReturn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383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муртаза</dc:creator>
  <cp:lastModifiedBy>муртаза</cp:lastModifiedBy>
  <cp:revision>14</cp:revision>
  <dcterms:created xsi:type="dcterms:W3CDTF">2018-11-04T06:20:12Z</dcterms:created>
  <dcterms:modified xsi:type="dcterms:W3CDTF">2018-11-04T10:59:09Z</dcterms:modified>
</cp:coreProperties>
</file>