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74" r:id="rId4"/>
    <p:sldId id="260" r:id="rId5"/>
    <p:sldId id="261" r:id="rId6"/>
    <p:sldId id="262" r:id="rId7"/>
    <p:sldId id="263" r:id="rId8"/>
    <p:sldId id="264" r:id="rId9"/>
    <p:sldId id="265" r:id="rId10"/>
    <p:sldId id="267" r:id="rId11"/>
    <p:sldId id="266" r:id="rId12"/>
    <p:sldId id="268" r:id="rId13"/>
    <p:sldId id="269" r:id="rId14"/>
    <p:sldId id="273" r:id="rId15"/>
    <p:sldId id="272" r:id="rId16"/>
    <p:sldId id="271" r:id="rId17"/>
    <p:sldId id="270" r:id="rId18"/>
    <p:sldId id="280" r:id="rId19"/>
    <p:sldId id="283" r:id="rId20"/>
    <p:sldId id="282" r:id="rId21"/>
    <p:sldId id="281" r:id="rId22"/>
    <p:sldId id="279" r:id="rId23"/>
    <p:sldId id="259" r:id="rId24"/>
    <p:sldId id="276" r:id="rId25"/>
    <p:sldId id="275" r:id="rId26"/>
    <p:sldId id="278" r:id="rId27"/>
    <p:sldId id="277" r:id="rId28"/>
    <p:sldId id="285" r:id="rId29"/>
    <p:sldId id="284" r:id="rId3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63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1F142-3E18-48F6-922B-EB142CA30E55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3D876-BE62-4171-B855-E58E6159853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89340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1F142-3E18-48F6-922B-EB142CA30E55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3D876-BE62-4171-B855-E58E6159853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06566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1F142-3E18-48F6-922B-EB142CA30E55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3D876-BE62-4171-B855-E58E6159853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43325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1F142-3E18-48F6-922B-EB142CA30E55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3D876-BE62-4171-B855-E58E6159853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7287348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1F142-3E18-48F6-922B-EB142CA30E55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3D876-BE62-4171-B855-E58E6159853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05423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1F142-3E18-48F6-922B-EB142CA30E55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3D876-BE62-4171-B855-E58E6159853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31771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1F142-3E18-48F6-922B-EB142CA30E55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3D876-BE62-4171-B855-E58E6159853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24352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1F142-3E18-48F6-922B-EB142CA30E55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3D876-BE62-4171-B855-E58E6159853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580813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1F142-3E18-48F6-922B-EB142CA30E55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3D876-BE62-4171-B855-E58E6159853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19273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1F142-3E18-48F6-922B-EB142CA30E55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3D876-BE62-4171-B855-E58E6159853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77481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1F142-3E18-48F6-922B-EB142CA30E55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3D876-BE62-4171-B855-E58E6159853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33282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B1F142-3E18-48F6-922B-EB142CA30E55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A3D876-BE62-4171-B855-E58E6159853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31066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gif"/><Relationship Id="rId4" Type="http://schemas.openxmlformats.org/officeDocument/2006/relationships/slide" Target="slide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gif"/><Relationship Id="rId4" Type="http://schemas.openxmlformats.org/officeDocument/2006/relationships/slide" Target="slide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gif"/><Relationship Id="rId4" Type="http://schemas.openxmlformats.org/officeDocument/2006/relationships/slide" Target="slide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gif"/><Relationship Id="rId4" Type="http://schemas.openxmlformats.org/officeDocument/2006/relationships/slide" Target="slide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gif"/><Relationship Id="rId4" Type="http://schemas.openxmlformats.org/officeDocument/2006/relationships/slide" Target="slide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gif"/><Relationship Id="rId4" Type="http://schemas.openxmlformats.org/officeDocument/2006/relationships/slide" Target="slide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gif"/><Relationship Id="rId4" Type="http://schemas.openxmlformats.org/officeDocument/2006/relationships/slide" Target="slide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gif"/><Relationship Id="rId4" Type="http://schemas.openxmlformats.org/officeDocument/2006/relationships/slide" Target="slide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gif"/><Relationship Id="rId4" Type="http://schemas.openxmlformats.org/officeDocument/2006/relationships/slide" Target="slide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gif"/><Relationship Id="rId4" Type="http://schemas.openxmlformats.org/officeDocument/2006/relationships/slide" Target="slide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slide" Target="slide25.xml"/><Relationship Id="rId18" Type="http://schemas.openxmlformats.org/officeDocument/2006/relationships/image" Target="../media/image11.png"/><Relationship Id="rId26" Type="http://schemas.openxmlformats.org/officeDocument/2006/relationships/slide" Target="slide14.xml"/><Relationship Id="rId3" Type="http://schemas.openxmlformats.org/officeDocument/2006/relationships/image" Target="../media/image4.png"/><Relationship Id="rId21" Type="http://schemas.openxmlformats.org/officeDocument/2006/relationships/slide" Target="slide10.xml"/><Relationship Id="rId34" Type="http://schemas.openxmlformats.org/officeDocument/2006/relationships/slide" Target="slide21.xml"/><Relationship Id="rId7" Type="http://schemas.openxmlformats.org/officeDocument/2006/relationships/image" Target="../media/image8.png"/><Relationship Id="rId12" Type="http://schemas.openxmlformats.org/officeDocument/2006/relationships/slide" Target="slide7.xml"/><Relationship Id="rId17" Type="http://schemas.openxmlformats.org/officeDocument/2006/relationships/slide" Target="slide27.xml"/><Relationship Id="rId25" Type="http://schemas.openxmlformats.org/officeDocument/2006/relationships/slide" Target="slide13.xml"/><Relationship Id="rId33" Type="http://schemas.openxmlformats.org/officeDocument/2006/relationships/slide" Target="slide20.xml"/><Relationship Id="rId2" Type="http://schemas.openxmlformats.org/officeDocument/2006/relationships/image" Target="../media/image3.png"/><Relationship Id="rId16" Type="http://schemas.openxmlformats.org/officeDocument/2006/relationships/slide" Target="slide26.xml"/><Relationship Id="rId20" Type="http://schemas.openxmlformats.org/officeDocument/2006/relationships/slide" Target="slide8.xml"/><Relationship Id="rId29" Type="http://schemas.openxmlformats.org/officeDocument/2006/relationships/slide" Target="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slide" Target="slide6.xml"/><Relationship Id="rId24" Type="http://schemas.openxmlformats.org/officeDocument/2006/relationships/image" Target="../media/image12.png"/><Relationship Id="rId32" Type="http://schemas.openxmlformats.org/officeDocument/2006/relationships/slide" Target="slide19.xml"/><Relationship Id="rId37" Type="http://schemas.openxmlformats.org/officeDocument/2006/relationships/slide" Target="slide4.xml"/><Relationship Id="rId5" Type="http://schemas.openxmlformats.org/officeDocument/2006/relationships/image" Target="../media/image6.png"/><Relationship Id="rId15" Type="http://schemas.openxmlformats.org/officeDocument/2006/relationships/slide" Target="slide24.xml"/><Relationship Id="rId23" Type="http://schemas.openxmlformats.org/officeDocument/2006/relationships/slide" Target="slide12.xml"/><Relationship Id="rId28" Type="http://schemas.openxmlformats.org/officeDocument/2006/relationships/slide" Target="slide16.xml"/><Relationship Id="rId36" Type="http://schemas.openxmlformats.org/officeDocument/2006/relationships/slide" Target="slide3.xml"/><Relationship Id="rId10" Type="http://schemas.openxmlformats.org/officeDocument/2006/relationships/slide" Target="slide5.xml"/><Relationship Id="rId19" Type="http://schemas.openxmlformats.org/officeDocument/2006/relationships/slide" Target="slide9.xml"/><Relationship Id="rId31" Type="http://schemas.openxmlformats.org/officeDocument/2006/relationships/image" Target="../media/image13.png"/><Relationship Id="rId4" Type="http://schemas.openxmlformats.org/officeDocument/2006/relationships/image" Target="../media/image5.png"/><Relationship Id="rId9" Type="http://schemas.openxmlformats.org/officeDocument/2006/relationships/image" Target="../media/image10.png"/><Relationship Id="rId14" Type="http://schemas.openxmlformats.org/officeDocument/2006/relationships/slide" Target="slide23.xml"/><Relationship Id="rId22" Type="http://schemas.openxmlformats.org/officeDocument/2006/relationships/slide" Target="slide11.xml"/><Relationship Id="rId27" Type="http://schemas.openxmlformats.org/officeDocument/2006/relationships/slide" Target="slide15.xml"/><Relationship Id="rId30" Type="http://schemas.openxmlformats.org/officeDocument/2006/relationships/slide" Target="slide18.xml"/><Relationship Id="rId35" Type="http://schemas.openxmlformats.org/officeDocument/2006/relationships/slide" Target="slide2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gif"/><Relationship Id="rId4" Type="http://schemas.openxmlformats.org/officeDocument/2006/relationships/slide" Target="slide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gif"/><Relationship Id="rId4" Type="http://schemas.openxmlformats.org/officeDocument/2006/relationships/slide" Target="slide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gif"/><Relationship Id="rId4" Type="http://schemas.openxmlformats.org/officeDocument/2006/relationships/slide" Target="slide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gif"/><Relationship Id="rId4" Type="http://schemas.openxmlformats.org/officeDocument/2006/relationships/slide" Target="slide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gif"/><Relationship Id="rId4" Type="http://schemas.openxmlformats.org/officeDocument/2006/relationships/slide" Target="slide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gif"/><Relationship Id="rId4" Type="http://schemas.openxmlformats.org/officeDocument/2006/relationships/slide" Target="slide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gif"/><Relationship Id="rId4" Type="http://schemas.openxmlformats.org/officeDocument/2006/relationships/slide" Target="slide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gif"/><Relationship Id="rId4" Type="http://schemas.openxmlformats.org/officeDocument/2006/relationships/slide" Target="slide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gif"/><Relationship Id="rId4" Type="http://schemas.openxmlformats.org/officeDocument/2006/relationships/slide" Target="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gif"/><Relationship Id="rId4" Type="http://schemas.openxmlformats.org/officeDocument/2006/relationships/slide" Target="slid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gif"/><Relationship Id="rId4" Type="http://schemas.openxmlformats.org/officeDocument/2006/relationships/slide" Target="slid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gif"/><Relationship Id="rId4" Type="http://schemas.openxmlformats.org/officeDocument/2006/relationships/slide" Target="slid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gif"/><Relationship Id="rId4" Type="http://schemas.openxmlformats.org/officeDocument/2006/relationships/slide" Target="slid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gif"/><Relationship Id="rId4" Type="http://schemas.openxmlformats.org/officeDocument/2006/relationships/slide" Target="slid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gif"/><Relationship Id="rId4" Type="http://schemas.openxmlformats.org/officeDocument/2006/relationships/slide" Target="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Горизонтальный свиток 4"/>
          <p:cNvSpPr/>
          <p:nvPr/>
        </p:nvSpPr>
        <p:spPr>
          <a:xfrm>
            <a:off x="179512" y="13467"/>
            <a:ext cx="8784976" cy="1033272"/>
          </a:xfrm>
          <a:prstGeom prst="horizontalScroll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487548" y="123409"/>
            <a:ext cx="816890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ИНТЕЛЛЕКТУАЛЬНАЯ ИГРА</a:t>
            </a:r>
            <a:endParaRPr lang="ru-RU" sz="5400" b="1" cap="none" spc="0" dirty="0">
              <a:ln w="11430"/>
              <a:solidFill>
                <a:schemeClr val="accent6">
                  <a:lumMod val="5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971600" y="1228565"/>
            <a:ext cx="7056784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7200" b="1" spc="50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«Хочу с</a:t>
            </a:r>
            <a:r>
              <a:rPr lang="ru-RU" sz="7200" b="1" cap="none" spc="50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просить»</a:t>
            </a:r>
            <a:endParaRPr lang="ru-RU" sz="7200" b="1" cap="none" spc="50" dirty="0">
              <a:ln w="11430"/>
              <a:solidFill>
                <a:schemeClr val="accent6">
                  <a:lumMod val="5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1027" name="Picture 3" descr="F:\семинар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4699" y="2132856"/>
            <a:ext cx="4290053" cy="321754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7" y="6067971"/>
            <a:ext cx="2706370" cy="61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5970082" y="6097573"/>
            <a:ext cx="25324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  <a:hlinkClick r:id="rId4" action="ppaction://hlinksldjump"/>
              </a:rPr>
              <a:t>НАЧАТЬ</a:t>
            </a: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  <a:t> ИГРУ</a:t>
            </a:r>
            <a:endParaRPr lang="ru-RU" sz="32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23098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spcBef>
                <a:spcPts val="0"/>
              </a:spcBef>
            </a:pPr>
            <a:endParaRPr lang="ru-RU" sz="3600" b="1" spc="50" dirty="0">
              <a:ln w="11430"/>
              <a:gradFill>
                <a:gsLst>
                  <a:gs pos="25000">
                    <a:srgbClr val="924900"/>
                  </a:gs>
                  <a:gs pos="100000">
                    <a:srgbClr val="F79646">
                      <a:lumMod val="75000"/>
                    </a:srgb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Georgia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467544" y="404664"/>
            <a:ext cx="8280920" cy="1033272"/>
          </a:xfrm>
          <a:prstGeom prst="horizontalScroll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3600" b="1" spc="50" dirty="0">
                <a:ln w="11430"/>
                <a:solidFill>
                  <a:schemeClr val="accent3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itchFamily="18" charset="0"/>
                <a:cs typeface="Times New Roman" pitchFamily="18" charset="0"/>
              </a:rPr>
              <a:t>НОМИНАЦИЯ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72011"/>
            <a:ext cx="1146175" cy="1298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3429000"/>
            <a:ext cx="2160240" cy="2160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67544" y="1856647"/>
            <a:ext cx="79208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</a:rPr>
              <a:t>ВОПРОС: </a:t>
            </a:r>
            <a:r>
              <a:rPr lang="ru-RU" sz="2800" dirty="0" smtClean="0"/>
              <a:t>Предшественник романтизма — это:</a:t>
            </a:r>
          </a:p>
          <a:p>
            <a:endParaRPr lang="ru-RU" sz="28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0871" y="5706834"/>
            <a:ext cx="73579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>
                <a:solidFill>
                  <a:schemeClr val="accent3">
                    <a:lumMod val="50000"/>
                  </a:schemeClr>
                </a:solidFill>
              </a:rPr>
              <a:t>ОТВЕТ: сентиментализм</a:t>
            </a:r>
            <a:endParaRPr lang="ru-RU" sz="2800" b="1" i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848859" y="459633"/>
            <a:ext cx="89960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spc="50" dirty="0" smtClean="0">
                <a:ln w="11430"/>
                <a:solidFill>
                  <a:schemeClr val="accent3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3</a:t>
            </a:r>
            <a:r>
              <a:rPr lang="ru-RU" sz="5400" b="1" cap="none" spc="50" dirty="0" smtClean="0">
                <a:ln w="11430"/>
                <a:solidFill>
                  <a:schemeClr val="accent3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0</a:t>
            </a:r>
            <a:endParaRPr lang="ru-RU" sz="5400" b="1" cap="none" spc="50" dirty="0">
              <a:ln w="11430"/>
              <a:solidFill>
                <a:schemeClr val="accent3">
                  <a:lumMod val="5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4103" name="Picture 7" descr="C:\Users\User\Pictures\739172991.gif">
            <a:hlinkClick r:id="rId4" action="ppaction://hlinksldjump"/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5596167"/>
            <a:ext cx="1019175" cy="10953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966611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spcBef>
                <a:spcPts val="0"/>
              </a:spcBef>
            </a:pPr>
            <a:endParaRPr lang="ru-RU" sz="3600" b="1" spc="50" dirty="0">
              <a:ln w="11430"/>
              <a:gradFill>
                <a:gsLst>
                  <a:gs pos="25000">
                    <a:srgbClr val="924900"/>
                  </a:gs>
                  <a:gs pos="100000">
                    <a:srgbClr val="F79646">
                      <a:lumMod val="75000"/>
                    </a:srgb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Georgia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467544" y="404664"/>
            <a:ext cx="8280920" cy="1033272"/>
          </a:xfrm>
          <a:prstGeom prst="horizontalScroll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3600" b="1" spc="50" dirty="0">
                <a:ln w="11430"/>
                <a:solidFill>
                  <a:schemeClr val="accent3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itchFamily="18" charset="0"/>
                <a:cs typeface="Times New Roman" pitchFamily="18" charset="0"/>
              </a:rPr>
              <a:t>НОМИНАЦИЯ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72011"/>
            <a:ext cx="1146175" cy="1298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3429000"/>
            <a:ext cx="2160240" cy="2160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67544" y="1856647"/>
            <a:ext cx="792088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</a:rPr>
              <a:t>ВОПРОС: </a:t>
            </a:r>
            <a:r>
              <a:rPr lang="ru-RU" sz="2400" dirty="0" smtClean="0"/>
              <a:t>Продуктивный художественный метод, положивший в основу литературных произведений выявление социальных законов, взаимосвязей характеров и обстоятельств:</a:t>
            </a:r>
          </a:p>
          <a:p>
            <a:endParaRPr lang="ru-RU" sz="28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0871" y="5706834"/>
            <a:ext cx="73579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>
                <a:solidFill>
                  <a:schemeClr val="accent3">
                    <a:lumMod val="50000"/>
                  </a:schemeClr>
                </a:solidFill>
              </a:rPr>
              <a:t>ОТВЕТ: реализм</a:t>
            </a:r>
            <a:endParaRPr lang="ru-RU" sz="2800" b="1" i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848859" y="459633"/>
            <a:ext cx="89960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spc="50" dirty="0" smtClean="0">
                <a:ln w="11430"/>
                <a:solidFill>
                  <a:schemeClr val="accent3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4</a:t>
            </a:r>
            <a:r>
              <a:rPr lang="ru-RU" sz="5400" b="1" cap="none" spc="50" dirty="0" smtClean="0">
                <a:ln w="11430"/>
                <a:solidFill>
                  <a:schemeClr val="accent3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0</a:t>
            </a:r>
            <a:endParaRPr lang="ru-RU" sz="5400" b="1" cap="none" spc="50" dirty="0">
              <a:ln w="11430"/>
              <a:solidFill>
                <a:schemeClr val="accent3">
                  <a:lumMod val="5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4103" name="Picture 7" descr="C:\Users\User\Pictures\739172991.gif">
            <a:hlinkClick r:id="rId4" action="ppaction://hlinksldjump"/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5596167"/>
            <a:ext cx="1019175" cy="10953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899341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spcBef>
                <a:spcPts val="0"/>
              </a:spcBef>
            </a:pPr>
            <a:endParaRPr lang="ru-RU" sz="3600" b="1" spc="50" dirty="0">
              <a:ln w="11430"/>
              <a:gradFill>
                <a:gsLst>
                  <a:gs pos="25000">
                    <a:srgbClr val="924900"/>
                  </a:gs>
                  <a:gs pos="100000">
                    <a:srgbClr val="F79646">
                      <a:lumMod val="75000"/>
                    </a:srgb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Georgia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467544" y="404664"/>
            <a:ext cx="8280920" cy="1033272"/>
          </a:xfrm>
          <a:prstGeom prst="horizontalScroll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3600" b="1" spc="50" dirty="0">
                <a:ln w="11430"/>
                <a:solidFill>
                  <a:schemeClr val="accent3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itchFamily="18" charset="0"/>
                <a:cs typeface="Times New Roman" pitchFamily="18" charset="0"/>
              </a:rPr>
              <a:t>НОМИНАЦИЯ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72011"/>
            <a:ext cx="1146175" cy="1298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3429000"/>
            <a:ext cx="2160240" cy="2160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67544" y="1856647"/>
            <a:ext cx="792088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</a:rPr>
              <a:t>ВОПРОС: </a:t>
            </a:r>
            <a:r>
              <a:rPr lang="ru-RU" sz="2800" dirty="0" smtClean="0"/>
              <a:t>Род литературы, особенностью которого является отображение жизни через чувства, мысли и переживания, — это:</a:t>
            </a:r>
          </a:p>
          <a:p>
            <a:endParaRPr lang="ru-RU" sz="28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0871" y="5706834"/>
            <a:ext cx="73579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>
                <a:solidFill>
                  <a:schemeClr val="accent3">
                    <a:lumMod val="50000"/>
                  </a:schemeClr>
                </a:solidFill>
              </a:rPr>
              <a:t>ОТВЕТ: лирика</a:t>
            </a:r>
            <a:endParaRPr lang="ru-RU" sz="2800" b="1" i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848859" y="459633"/>
            <a:ext cx="89960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spc="50" dirty="0">
                <a:ln w="11430"/>
                <a:solidFill>
                  <a:schemeClr val="accent3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5</a:t>
            </a:r>
            <a:r>
              <a:rPr lang="ru-RU" sz="5400" b="1" cap="none" spc="50" dirty="0" smtClean="0">
                <a:ln w="11430"/>
                <a:solidFill>
                  <a:schemeClr val="accent3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0</a:t>
            </a:r>
            <a:endParaRPr lang="ru-RU" sz="5400" b="1" cap="none" spc="50" dirty="0">
              <a:ln w="11430"/>
              <a:solidFill>
                <a:schemeClr val="accent3">
                  <a:lumMod val="5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4103" name="Picture 7" descr="C:\Users\User\Pictures\739172991.gif">
            <a:hlinkClick r:id="rId4" action="ppaction://hlinksldjump"/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5596167"/>
            <a:ext cx="1019175" cy="10953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856440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spcBef>
                <a:spcPts val="0"/>
              </a:spcBef>
            </a:pPr>
            <a:endParaRPr lang="ru-RU" sz="3600" b="1" spc="50" dirty="0">
              <a:ln w="11430"/>
              <a:gradFill>
                <a:gsLst>
                  <a:gs pos="25000">
                    <a:srgbClr val="924900"/>
                  </a:gs>
                  <a:gs pos="100000">
                    <a:srgbClr val="F79646">
                      <a:lumMod val="75000"/>
                    </a:srgb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Georgia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467544" y="404664"/>
            <a:ext cx="8280920" cy="1033272"/>
          </a:xfrm>
          <a:prstGeom prst="horizontalScroll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3600" b="1" spc="50" dirty="0">
                <a:ln w="11430"/>
                <a:solidFill>
                  <a:schemeClr val="accent4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itchFamily="18" charset="0"/>
                <a:cs typeface="Times New Roman" pitchFamily="18" charset="0"/>
              </a:rPr>
              <a:t>НОМИНАЦИЯ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72011"/>
            <a:ext cx="1146175" cy="1298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3429000"/>
            <a:ext cx="2160240" cy="2160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67544" y="1856647"/>
            <a:ext cx="792088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2800" b="1" dirty="0" err="1" smtClean="0">
                <a:solidFill>
                  <a:schemeClr val="accent4">
                    <a:lumMod val="75000"/>
                  </a:schemeClr>
                </a:solidFill>
              </a:rPr>
              <a:t>ВОПРОС:</a:t>
            </a:r>
            <a:r>
              <a:rPr lang="ru-RU" sz="2800" dirty="0" err="1" smtClean="0"/>
              <a:t>Трехсложный</a:t>
            </a:r>
            <a:r>
              <a:rPr lang="ru-RU" sz="2800" dirty="0" smtClean="0"/>
              <a:t> размер с ударением на первом слоге — это:</a:t>
            </a:r>
          </a:p>
          <a:p>
            <a:endParaRPr lang="ru-RU" sz="28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0871" y="5706834"/>
            <a:ext cx="73579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>
                <a:solidFill>
                  <a:schemeClr val="accent4">
                    <a:lumMod val="75000"/>
                  </a:schemeClr>
                </a:solidFill>
              </a:rPr>
              <a:t>ОТВЕТ: дактиль</a:t>
            </a:r>
            <a:endParaRPr lang="ru-RU" sz="2800" b="1" i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848859" y="459633"/>
            <a:ext cx="89960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spc="50" dirty="0" smtClean="0">
                <a:ln w="11430"/>
                <a:solidFill>
                  <a:schemeClr val="accent4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</a:t>
            </a:r>
            <a:r>
              <a:rPr lang="ru-RU" sz="5400" b="1" cap="none" spc="50" dirty="0" smtClean="0">
                <a:ln w="11430"/>
                <a:solidFill>
                  <a:schemeClr val="accent4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0</a:t>
            </a:r>
            <a:endParaRPr lang="ru-RU" sz="5400" b="1" cap="none" spc="50" dirty="0">
              <a:ln w="11430"/>
              <a:solidFill>
                <a:schemeClr val="accent4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4103" name="Picture 7" descr="C:\Users\User\Pictures\739172991.gif">
            <a:hlinkClick r:id="rId4" action="ppaction://hlinksldjump"/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5596167"/>
            <a:ext cx="1019175" cy="10953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434213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spcBef>
                <a:spcPts val="0"/>
              </a:spcBef>
            </a:pPr>
            <a:endParaRPr lang="ru-RU" sz="3600" b="1" spc="50" dirty="0">
              <a:ln w="11430"/>
              <a:gradFill>
                <a:gsLst>
                  <a:gs pos="25000">
                    <a:srgbClr val="924900"/>
                  </a:gs>
                  <a:gs pos="100000">
                    <a:srgbClr val="F79646">
                      <a:lumMod val="75000"/>
                    </a:srgb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Georgia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467544" y="404664"/>
            <a:ext cx="8280920" cy="1033272"/>
          </a:xfrm>
          <a:prstGeom prst="horizontalScroll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3600" b="1" spc="50" dirty="0">
                <a:ln w="11430"/>
                <a:solidFill>
                  <a:schemeClr val="accent4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itchFamily="18" charset="0"/>
                <a:cs typeface="Times New Roman" pitchFamily="18" charset="0"/>
              </a:rPr>
              <a:t>НОМИНАЦИЯ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72011"/>
            <a:ext cx="1146175" cy="1298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3429000"/>
            <a:ext cx="2160240" cy="2160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67544" y="1856647"/>
            <a:ext cx="792088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2800" b="1" dirty="0" smtClean="0">
                <a:solidFill>
                  <a:schemeClr val="accent4">
                    <a:lumMod val="75000"/>
                  </a:schemeClr>
                </a:solidFill>
              </a:rPr>
              <a:t>ВОПРОС: </a:t>
            </a:r>
            <a:r>
              <a:rPr lang="ru-RU" sz="2800" dirty="0" smtClean="0"/>
              <a:t>Употребление слова в переносном значении для подчеркивания сходства или различия явлений, предметов — это:</a:t>
            </a:r>
          </a:p>
          <a:p>
            <a:endParaRPr lang="ru-RU" sz="28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0871" y="5706834"/>
            <a:ext cx="73579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>
                <a:solidFill>
                  <a:schemeClr val="accent4">
                    <a:lumMod val="75000"/>
                  </a:schemeClr>
                </a:solidFill>
              </a:rPr>
              <a:t>ОТВЕТ: метафора</a:t>
            </a:r>
            <a:endParaRPr lang="ru-RU" sz="2800" b="1" i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848859" y="459633"/>
            <a:ext cx="89960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spc="50" dirty="0" smtClean="0">
                <a:ln w="11430"/>
                <a:solidFill>
                  <a:schemeClr val="accent4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</a:t>
            </a:r>
            <a:r>
              <a:rPr lang="ru-RU" sz="5400" b="1" cap="none" spc="50" dirty="0" smtClean="0">
                <a:ln w="11430"/>
                <a:solidFill>
                  <a:schemeClr val="accent4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0</a:t>
            </a:r>
            <a:endParaRPr lang="ru-RU" sz="5400" b="1" cap="none" spc="50" dirty="0">
              <a:ln w="11430"/>
              <a:solidFill>
                <a:schemeClr val="accent4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4103" name="Picture 7" descr="C:\Users\User\Pictures\739172991.gif">
            <a:hlinkClick r:id="rId4" action="ppaction://hlinksldjump"/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5596167"/>
            <a:ext cx="1019175" cy="10953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471907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spcBef>
                <a:spcPts val="0"/>
              </a:spcBef>
            </a:pPr>
            <a:endParaRPr lang="ru-RU" sz="3600" b="1" spc="50" dirty="0">
              <a:ln w="11430"/>
              <a:gradFill>
                <a:gsLst>
                  <a:gs pos="25000">
                    <a:srgbClr val="924900"/>
                  </a:gs>
                  <a:gs pos="100000">
                    <a:srgbClr val="F79646">
                      <a:lumMod val="75000"/>
                    </a:srgb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Georgia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467544" y="404664"/>
            <a:ext cx="8280920" cy="1033272"/>
          </a:xfrm>
          <a:prstGeom prst="horizontalScroll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3600" b="1" spc="50" dirty="0">
                <a:ln w="11430"/>
                <a:solidFill>
                  <a:schemeClr val="accent4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itchFamily="18" charset="0"/>
                <a:cs typeface="Times New Roman" pitchFamily="18" charset="0"/>
              </a:rPr>
              <a:t>НОМИНАЦИЯ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72011"/>
            <a:ext cx="1146175" cy="1298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3429000"/>
            <a:ext cx="2160240" cy="2160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67544" y="1856647"/>
            <a:ext cx="792088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2800" b="1" dirty="0" err="1" smtClean="0">
                <a:solidFill>
                  <a:schemeClr val="accent4">
                    <a:lumMod val="75000"/>
                  </a:schemeClr>
                </a:solidFill>
              </a:rPr>
              <a:t>ВОПРОС:</a:t>
            </a:r>
            <a:r>
              <a:rPr lang="ru-RU" sz="2800" dirty="0" err="1" smtClean="0"/>
              <a:t>Художественный</a:t>
            </a:r>
            <a:r>
              <a:rPr lang="ru-RU" sz="2800" dirty="0" smtClean="0"/>
              <a:t> прием намеренного искажения чего-либо, нарушение пропорций изображаемого мира, причудливое соединение фантастики с реальностью — это:</a:t>
            </a:r>
          </a:p>
          <a:p>
            <a:endParaRPr lang="ru-RU" sz="28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0871" y="5706834"/>
            <a:ext cx="73579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>
                <a:solidFill>
                  <a:schemeClr val="accent4">
                    <a:lumMod val="75000"/>
                  </a:schemeClr>
                </a:solidFill>
              </a:rPr>
              <a:t>ОТВЕТ: гротеск</a:t>
            </a:r>
            <a:endParaRPr lang="ru-RU" sz="2800" b="1" i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848859" y="459633"/>
            <a:ext cx="89960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spc="50" dirty="0" smtClean="0">
                <a:ln w="11430"/>
                <a:solidFill>
                  <a:schemeClr val="accent4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3</a:t>
            </a:r>
            <a:r>
              <a:rPr lang="ru-RU" sz="5400" b="1" cap="none" spc="50" dirty="0" smtClean="0">
                <a:ln w="11430"/>
                <a:solidFill>
                  <a:schemeClr val="accent4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0</a:t>
            </a:r>
            <a:endParaRPr lang="ru-RU" sz="5400" b="1" cap="none" spc="50" dirty="0">
              <a:ln w="11430"/>
              <a:solidFill>
                <a:schemeClr val="accent4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4103" name="Picture 7" descr="C:\Users\User\Pictures\739172991.gif">
            <a:hlinkClick r:id="rId4" action="ppaction://hlinksldjump"/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5596167"/>
            <a:ext cx="1019175" cy="10953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769178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spcBef>
                <a:spcPts val="0"/>
              </a:spcBef>
            </a:pPr>
            <a:endParaRPr lang="ru-RU" sz="3600" b="1" spc="50" dirty="0">
              <a:ln w="11430"/>
              <a:gradFill>
                <a:gsLst>
                  <a:gs pos="25000">
                    <a:srgbClr val="924900"/>
                  </a:gs>
                  <a:gs pos="100000">
                    <a:srgbClr val="F79646">
                      <a:lumMod val="75000"/>
                    </a:srgb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Georgia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467544" y="404664"/>
            <a:ext cx="8280920" cy="1033272"/>
          </a:xfrm>
          <a:prstGeom prst="horizontalScroll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3600" b="1" spc="50" dirty="0">
                <a:ln w="11430"/>
                <a:solidFill>
                  <a:schemeClr val="accent4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itchFamily="18" charset="0"/>
                <a:cs typeface="Times New Roman" pitchFamily="18" charset="0"/>
              </a:rPr>
              <a:t>НОМИНАЦИЯ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72011"/>
            <a:ext cx="1146175" cy="1298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3429000"/>
            <a:ext cx="2160240" cy="2160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67544" y="1856647"/>
            <a:ext cx="79208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2800" b="1" dirty="0" smtClean="0">
                <a:solidFill>
                  <a:schemeClr val="accent4">
                    <a:lumMod val="75000"/>
                  </a:schemeClr>
                </a:solidFill>
              </a:rPr>
              <a:t>ВОПРОС: </a:t>
            </a:r>
            <a:r>
              <a:rPr lang="ru-RU" sz="2800" dirty="0" smtClean="0"/>
              <a:t>Эзопов язык — это:</a:t>
            </a:r>
          </a:p>
          <a:p>
            <a:endParaRPr lang="ru-RU" sz="28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0871" y="5706834"/>
            <a:ext cx="73579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>
                <a:solidFill>
                  <a:schemeClr val="accent4">
                    <a:lumMod val="75000"/>
                  </a:schemeClr>
                </a:solidFill>
              </a:rPr>
              <a:t>ОТВЕТ: иносказание</a:t>
            </a:r>
            <a:endParaRPr lang="ru-RU" sz="2800" b="1" i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848859" y="459633"/>
            <a:ext cx="89960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spc="50" dirty="0" smtClean="0">
                <a:ln w="11430"/>
                <a:solidFill>
                  <a:schemeClr val="accent4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4</a:t>
            </a:r>
            <a:r>
              <a:rPr lang="ru-RU" sz="5400" b="1" cap="none" spc="50" dirty="0" smtClean="0">
                <a:ln w="11430"/>
                <a:solidFill>
                  <a:schemeClr val="accent4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0</a:t>
            </a:r>
            <a:endParaRPr lang="ru-RU" sz="5400" b="1" cap="none" spc="50" dirty="0">
              <a:ln w="11430"/>
              <a:solidFill>
                <a:schemeClr val="accent4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4103" name="Picture 7" descr="C:\Users\User\Pictures\739172991.gif">
            <a:hlinkClick r:id="rId4" action="ppaction://hlinksldjump"/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5596167"/>
            <a:ext cx="1019175" cy="10953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758286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spcBef>
                <a:spcPts val="0"/>
              </a:spcBef>
            </a:pPr>
            <a:endParaRPr lang="ru-RU" sz="3600" b="1" spc="50" dirty="0">
              <a:ln w="11430"/>
              <a:gradFill>
                <a:gsLst>
                  <a:gs pos="25000">
                    <a:srgbClr val="924900"/>
                  </a:gs>
                  <a:gs pos="100000">
                    <a:srgbClr val="F79646">
                      <a:lumMod val="75000"/>
                    </a:srgb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Georgia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467544" y="404664"/>
            <a:ext cx="8280920" cy="1033272"/>
          </a:xfrm>
          <a:prstGeom prst="horizontalScroll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3600" b="1" spc="50" dirty="0">
                <a:ln w="11430"/>
                <a:solidFill>
                  <a:schemeClr val="accent4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itchFamily="18" charset="0"/>
                <a:cs typeface="Times New Roman" pitchFamily="18" charset="0"/>
              </a:rPr>
              <a:t>НОМИНАЦИЯ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72011"/>
            <a:ext cx="1146175" cy="1298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3429000"/>
            <a:ext cx="2160240" cy="2160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67544" y="1856647"/>
            <a:ext cx="792088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2800" b="1" dirty="0" smtClean="0">
                <a:solidFill>
                  <a:schemeClr val="accent4">
                    <a:lumMod val="75000"/>
                  </a:schemeClr>
                </a:solidFill>
              </a:rPr>
              <a:t>ВОПРОС: </a:t>
            </a:r>
            <a:r>
              <a:rPr lang="ru-RU" sz="2800" dirty="0" smtClean="0"/>
              <a:t>В каком произведении, какого автора встречаются персонажи «приятная дама» и «дама приятная во всех отношениях»?</a:t>
            </a:r>
          </a:p>
          <a:p>
            <a:endParaRPr lang="ru-RU" sz="28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0871" y="5706834"/>
            <a:ext cx="73579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>
                <a:solidFill>
                  <a:schemeClr val="accent4">
                    <a:lumMod val="75000"/>
                  </a:schemeClr>
                </a:solidFill>
              </a:rPr>
              <a:t>ОТВЕТ: «Мёртвые души» Н.В.Гоголь</a:t>
            </a:r>
            <a:endParaRPr lang="ru-RU" sz="2800" b="1" i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848859" y="459633"/>
            <a:ext cx="89960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spc="50" dirty="0">
                <a:ln w="11430"/>
                <a:solidFill>
                  <a:schemeClr val="accent4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5</a:t>
            </a:r>
            <a:r>
              <a:rPr lang="ru-RU" sz="5400" b="1" cap="none" spc="50" dirty="0" smtClean="0">
                <a:ln w="11430"/>
                <a:solidFill>
                  <a:schemeClr val="accent4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0</a:t>
            </a:r>
            <a:endParaRPr lang="ru-RU" sz="5400" b="1" cap="none" spc="50" dirty="0">
              <a:ln w="11430"/>
              <a:solidFill>
                <a:schemeClr val="accent4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4103" name="Picture 7" descr="C:\Users\User\Pictures\739172991.gif">
            <a:hlinkClick r:id="rId4" action="ppaction://hlinksldjump"/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5596167"/>
            <a:ext cx="1019175" cy="10953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58414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spcBef>
                <a:spcPts val="0"/>
              </a:spcBef>
            </a:pPr>
            <a:endParaRPr lang="ru-RU" sz="3600" b="1" spc="50" dirty="0">
              <a:ln w="11430"/>
              <a:gradFill>
                <a:gsLst>
                  <a:gs pos="25000">
                    <a:srgbClr val="924900"/>
                  </a:gs>
                  <a:gs pos="100000">
                    <a:srgbClr val="F79646">
                      <a:lumMod val="75000"/>
                    </a:srgb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Georgia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467544" y="404664"/>
            <a:ext cx="8280920" cy="1033272"/>
          </a:xfrm>
          <a:prstGeom prst="horizontalScroll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3600" b="1" spc="50" dirty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itchFamily="18" charset="0"/>
                <a:cs typeface="Times New Roman" pitchFamily="18" charset="0"/>
              </a:rPr>
              <a:t>НОМИНАЦИЯ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72011"/>
            <a:ext cx="1146175" cy="1298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3429000"/>
            <a:ext cx="2160240" cy="2160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67544" y="1856647"/>
            <a:ext cx="7920880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</a:rPr>
              <a:t>ВОПРОС: </a:t>
            </a:r>
            <a:r>
              <a:rPr lang="ru-RU" sz="2000" dirty="0" smtClean="0"/>
              <a:t>Герою какого произведения принадлежат эти слова: </a:t>
            </a:r>
            <a:r>
              <a:rPr lang="ru-RU" sz="2000" i="1" dirty="0" smtClean="0"/>
              <a:t>«Как же я прежде не видел этого высокого</a:t>
            </a:r>
            <a:r>
              <a:rPr lang="ru-RU" sz="2000" dirty="0" smtClean="0"/>
              <a:t> </a:t>
            </a:r>
            <a:r>
              <a:rPr lang="ru-RU" sz="2000" i="1" dirty="0" smtClean="0"/>
              <a:t>неба? И как я счастлив, что узнал его наконец. Да! Все пустое, все обман, кроме этого бесконечного неба. Ничего нет, кроме него. Но и того даже нет, ничего нет, кроме тишины и успокоения. И слава Богу!»</a:t>
            </a:r>
            <a:r>
              <a:rPr lang="ru-RU" sz="2000" dirty="0" smtClean="0"/>
              <a:t>?</a:t>
            </a:r>
          </a:p>
          <a:p>
            <a:endParaRPr lang="ru-RU" sz="28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0871" y="5706834"/>
            <a:ext cx="73579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>
                <a:solidFill>
                  <a:schemeClr val="tx2">
                    <a:lumMod val="75000"/>
                  </a:schemeClr>
                </a:solidFill>
              </a:rPr>
              <a:t>ОТВЕТ: </a:t>
            </a:r>
            <a:r>
              <a:rPr lang="ru-RU" sz="2800" b="1" dirty="0" smtClean="0"/>
              <a:t>Андрей Болконский</a:t>
            </a:r>
            <a:r>
              <a:rPr lang="ru-RU" sz="2800" dirty="0" smtClean="0"/>
              <a:t> </a:t>
            </a:r>
            <a:r>
              <a:rPr lang="ru-RU" sz="2800" b="1" dirty="0" smtClean="0"/>
              <a:t>«Война и мир»</a:t>
            </a:r>
            <a:endParaRPr lang="ru-RU" sz="2800" dirty="0" smtClean="0"/>
          </a:p>
          <a:p>
            <a:endParaRPr lang="ru-RU" sz="2800" b="1" i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848859" y="459633"/>
            <a:ext cx="89960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spc="50" dirty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</a:t>
            </a:r>
            <a:r>
              <a:rPr lang="ru-RU" sz="5400" b="1" cap="none" spc="50" dirty="0" smtClean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0</a:t>
            </a:r>
            <a:endParaRPr lang="ru-RU" sz="5400" b="1" cap="none" spc="50" dirty="0">
              <a:ln w="11430"/>
              <a:solidFill>
                <a:schemeClr val="tx2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4103" name="Picture 7" descr="C:\Users\User\Pictures\739172991.gif">
            <a:hlinkClick r:id="rId4" action="ppaction://hlinksldjump"/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5596167"/>
            <a:ext cx="1019175" cy="10953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4223985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spcBef>
                <a:spcPts val="0"/>
              </a:spcBef>
            </a:pPr>
            <a:endParaRPr lang="ru-RU" sz="3600" b="1" spc="50" dirty="0">
              <a:ln w="11430"/>
              <a:gradFill>
                <a:gsLst>
                  <a:gs pos="25000">
                    <a:srgbClr val="924900"/>
                  </a:gs>
                  <a:gs pos="100000">
                    <a:srgbClr val="F79646">
                      <a:lumMod val="75000"/>
                    </a:srgb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Georgia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467544" y="404664"/>
            <a:ext cx="8280920" cy="1033272"/>
          </a:xfrm>
          <a:prstGeom prst="horizontalScroll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3600" b="1" spc="50" dirty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itchFamily="18" charset="0"/>
                <a:cs typeface="Times New Roman" pitchFamily="18" charset="0"/>
              </a:rPr>
              <a:t>НОМИНАЦИЯ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72011"/>
            <a:ext cx="1146175" cy="1298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3429000"/>
            <a:ext cx="2160240" cy="2160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67544" y="1856647"/>
            <a:ext cx="792088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</a:rPr>
              <a:t>ВОПРОС: </a:t>
            </a:r>
            <a:r>
              <a:rPr lang="ru-RU" sz="2800" dirty="0" smtClean="0"/>
              <a:t>Какой из перечисленных глав не было в романе М.Ю. Лермонтова «Герой нашего времени»?</a:t>
            </a:r>
          </a:p>
          <a:p>
            <a:r>
              <a:rPr lang="ru-RU" sz="2800" dirty="0" smtClean="0"/>
              <a:t> </a:t>
            </a:r>
          </a:p>
          <a:p>
            <a:endParaRPr lang="ru-RU" sz="2800" dirty="0" smtClean="0"/>
          </a:p>
          <a:p>
            <a:endParaRPr lang="ru-RU" sz="28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0871" y="5706834"/>
            <a:ext cx="73579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>
                <a:solidFill>
                  <a:schemeClr val="tx2">
                    <a:lumMod val="75000"/>
                  </a:schemeClr>
                </a:solidFill>
              </a:rPr>
              <a:t>ОТВЕТ:</a:t>
            </a:r>
            <a:r>
              <a:rPr lang="ru-RU" sz="2800" b="1" dirty="0" smtClean="0"/>
              <a:t> Дуэль</a:t>
            </a:r>
            <a:endParaRPr lang="ru-RU" sz="2800" b="1" i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848859" y="459633"/>
            <a:ext cx="89960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spc="50" dirty="0" smtClean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</a:t>
            </a:r>
            <a:r>
              <a:rPr lang="ru-RU" sz="5400" b="1" cap="none" spc="50" dirty="0" smtClean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0</a:t>
            </a:r>
            <a:endParaRPr lang="ru-RU" sz="5400" b="1" cap="none" spc="50" dirty="0">
              <a:ln w="11430"/>
              <a:solidFill>
                <a:schemeClr val="tx2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4103" name="Picture 7" descr="C:\Users\User\Pictures\739172991.gif">
            <a:hlinkClick r:id="rId4" action="ppaction://hlinksldjump"/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5596167"/>
            <a:ext cx="1019175" cy="10953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130276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467544" y="188640"/>
            <a:ext cx="8208912" cy="1033272"/>
          </a:xfrm>
          <a:prstGeom prst="horizontalScroll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007579" y="218811"/>
            <a:ext cx="512884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solidFill>
                  <a:schemeClr val="accent2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ХОЧУ СПРОСИТЬ</a:t>
            </a:r>
            <a:endParaRPr lang="ru-RU" sz="5400" b="1" cap="none" spc="0" dirty="0">
              <a:ln w="11430"/>
              <a:solidFill>
                <a:schemeClr val="accent2">
                  <a:lumMod val="5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251" y="56559"/>
            <a:ext cx="1149543" cy="12974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634" y="1628800"/>
            <a:ext cx="2914650" cy="828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634" y="2690380"/>
            <a:ext cx="2914650" cy="755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790" y="3717032"/>
            <a:ext cx="2914650" cy="755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719538"/>
            <a:ext cx="2914650" cy="755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1" name="Picture 9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5661248"/>
            <a:ext cx="2914650" cy="828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10-конечная звезда 7"/>
          <p:cNvSpPr/>
          <p:nvPr/>
        </p:nvSpPr>
        <p:spPr>
          <a:xfrm>
            <a:off x="3536074" y="1710759"/>
            <a:ext cx="674954" cy="831127"/>
          </a:xfrm>
          <a:prstGeom prst="star10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endParaRPr lang="ru-RU" sz="3600" b="1" dirty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853538" y="1679889"/>
            <a:ext cx="18473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endParaRPr lang="ru-RU" sz="3600" b="1" cap="none" spc="0" dirty="0">
              <a:ln w="11430"/>
              <a:solidFill>
                <a:schemeClr val="tx2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3108" name="Picture 3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662860"/>
            <a:ext cx="798513" cy="938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111" name="Picture 39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9775" y="1679889"/>
            <a:ext cx="798513" cy="938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115" name="Picture 43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0315" y="1702259"/>
            <a:ext cx="798513" cy="933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116" name="Picture 4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1662860"/>
            <a:ext cx="798513" cy="933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5762659" y="1772286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hlinkClick r:id="rId10" action="ppaction://hlinksldjump"/>
              </a:rPr>
              <a:t>30</a:t>
            </a:r>
            <a:endParaRPr lang="ru-RU" sz="36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882804" y="1803158"/>
            <a:ext cx="65274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srgbClr val="1F497D">
                    <a:lumMod val="75000"/>
                  </a:srgbClr>
                </a:solidFill>
                <a:hlinkClick r:id="rId11" action="ppaction://hlinksldjump"/>
              </a:rPr>
              <a:t>40</a:t>
            </a:r>
            <a:endParaRPr lang="ru-RU" sz="3600" b="1" dirty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7957251" y="1789303"/>
            <a:ext cx="65274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srgbClr val="1F497D">
                    <a:lumMod val="75000"/>
                  </a:srgbClr>
                </a:solidFill>
                <a:hlinkClick r:id="rId12" action="ppaction://hlinksldjump"/>
              </a:rPr>
              <a:t>50</a:t>
            </a:r>
            <a:endParaRPr lang="ru-RU" sz="3600" b="1" dirty="0">
              <a:solidFill>
                <a:srgbClr val="1F497D">
                  <a:lumMod val="75000"/>
                </a:srgbClr>
              </a:solidFill>
            </a:endParaRPr>
          </a:p>
        </p:txBody>
      </p:sp>
      <p:pic>
        <p:nvPicPr>
          <p:cNvPr id="3118" name="Picture 4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1417" y="5661248"/>
            <a:ext cx="798513" cy="938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119" name="Picture 47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5661248"/>
            <a:ext cx="798513" cy="938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120" name="Picture 4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9144" y="5661247"/>
            <a:ext cx="798513" cy="938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121" name="Picture 49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4254" y="5643642"/>
            <a:ext cx="798513" cy="938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122" name="Picture 50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7268" y="5629787"/>
            <a:ext cx="798513" cy="938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Прямоугольник 13"/>
          <p:cNvSpPr/>
          <p:nvPr/>
        </p:nvSpPr>
        <p:spPr>
          <a:xfrm>
            <a:off x="5880071" y="5807188"/>
            <a:ext cx="65274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>
                <a:solidFill>
                  <a:srgbClr val="1F497D">
                    <a:lumMod val="75000"/>
                  </a:srgbClr>
                </a:solidFill>
                <a:hlinkClick r:id="rId13" action="ppaction://hlinksldjump"/>
              </a:rPr>
              <a:t>30</a:t>
            </a:r>
            <a:endParaRPr lang="ru-RU" sz="3600" b="1" dirty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674301" y="5789582"/>
            <a:ext cx="65274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srgbClr val="1F497D">
                    <a:lumMod val="75000"/>
                  </a:srgbClr>
                </a:solidFill>
                <a:hlinkClick r:id="rId14" action="ppaction://hlinksldjump"/>
              </a:rPr>
              <a:t>10</a:t>
            </a:r>
            <a:endParaRPr lang="ru-RU" sz="3600" b="1" dirty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827306" y="5843592"/>
            <a:ext cx="65274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srgbClr val="1F497D">
                    <a:lumMod val="75000"/>
                  </a:srgbClr>
                </a:solidFill>
                <a:hlinkClick r:id="rId15" action="ppaction://hlinksldjump"/>
              </a:rPr>
              <a:t>20</a:t>
            </a:r>
            <a:endParaRPr lang="ru-RU" sz="3600" b="1" dirty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928643" y="5789582"/>
            <a:ext cx="65274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srgbClr val="1F497D">
                    <a:lumMod val="75000"/>
                  </a:srgbClr>
                </a:solidFill>
                <a:hlinkClick r:id="rId16" action="ppaction://hlinksldjump"/>
              </a:rPr>
              <a:t>40</a:t>
            </a:r>
            <a:endParaRPr lang="ru-RU" sz="3600" b="1" dirty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012021" y="5813538"/>
            <a:ext cx="65274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srgbClr val="1F497D">
                    <a:lumMod val="75000"/>
                  </a:srgbClr>
                </a:solidFill>
                <a:hlinkClick r:id="rId17" action="ppaction://hlinksldjump"/>
              </a:rPr>
              <a:t>50</a:t>
            </a:r>
            <a:endParaRPr lang="ru-RU" sz="3600" b="1" dirty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21" name="10-конечная звезда 20"/>
          <p:cNvSpPr/>
          <p:nvPr/>
        </p:nvSpPr>
        <p:spPr>
          <a:xfrm>
            <a:off x="3558285" y="2596310"/>
            <a:ext cx="715295" cy="914400"/>
          </a:xfrm>
          <a:prstGeom prst="star10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123" name="Picture 51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5648" y="2601073"/>
            <a:ext cx="811213" cy="1017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124" name="Picture 52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1601" y="2618102"/>
            <a:ext cx="811213" cy="1017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125" name="Picture 53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4984" y="2592918"/>
            <a:ext cx="811213" cy="1017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126" name="Picture 54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017" y="2645927"/>
            <a:ext cx="811213" cy="1017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Прямоугольник 21"/>
          <p:cNvSpPr/>
          <p:nvPr/>
        </p:nvSpPr>
        <p:spPr>
          <a:xfrm>
            <a:off x="4647829" y="2786700"/>
            <a:ext cx="65274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>
                <a:solidFill>
                  <a:srgbClr val="1F497D">
                    <a:lumMod val="75000"/>
                  </a:srgbClr>
                </a:solidFill>
                <a:hlinkClick r:id="rId19" action="ppaction://hlinksldjump"/>
              </a:rPr>
              <a:t>20</a:t>
            </a:r>
            <a:endParaRPr lang="ru-RU" sz="3600" b="1" dirty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580496" y="2745039"/>
            <a:ext cx="65274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srgbClr val="1F497D">
                    <a:lumMod val="75000"/>
                  </a:srgbClr>
                </a:solidFill>
                <a:hlinkClick r:id="rId20" action="ppaction://hlinksldjump"/>
              </a:rPr>
              <a:t>10</a:t>
            </a:r>
            <a:endParaRPr lang="ru-RU" sz="3600" b="1" dirty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5799144" y="2778545"/>
            <a:ext cx="65274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srgbClr val="1F497D">
                    <a:lumMod val="75000"/>
                  </a:srgbClr>
                </a:solidFill>
                <a:hlinkClick r:id="rId21" action="ppaction://hlinksldjump"/>
              </a:rPr>
              <a:t>30</a:t>
            </a:r>
            <a:endParaRPr lang="ru-RU" sz="3600" b="1" dirty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6850853" y="2799699"/>
            <a:ext cx="65274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srgbClr val="1F497D">
                    <a:lumMod val="75000"/>
                  </a:srgbClr>
                </a:solidFill>
                <a:hlinkClick r:id="rId22" action="ppaction://hlinksldjump"/>
              </a:rPr>
              <a:t>40</a:t>
            </a:r>
            <a:endParaRPr lang="ru-RU" sz="3600" b="1" dirty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7926506" y="2831554"/>
            <a:ext cx="65274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srgbClr val="1F497D">
                    <a:lumMod val="75000"/>
                  </a:srgbClr>
                </a:solidFill>
                <a:hlinkClick r:id="rId23" action="ppaction://hlinksldjump"/>
              </a:rPr>
              <a:t>50</a:t>
            </a:r>
            <a:endParaRPr lang="ru-RU" sz="3600" b="1" dirty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28" name="10-конечная звезда 27"/>
          <p:cNvSpPr/>
          <p:nvPr/>
        </p:nvSpPr>
        <p:spPr>
          <a:xfrm>
            <a:off x="3577369" y="3632340"/>
            <a:ext cx="701314" cy="914400"/>
          </a:xfrm>
          <a:prstGeom prst="star10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129" name="Picture 57"/>
          <p:cNvPicPr>
            <a:picLocks noChangeAspect="1" noChangeArrowheads="1"/>
          </p:cNvPicPr>
          <p:nvPr/>
        </p:nvPicPr>
        <p:blipFill>
          <a:blip r:embed="rId2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3974" y="3586063"/>
            <a:ext cx="798513" cy="1017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130" name="Picture 58"/>
          <p:cNvPicPr>
            <a:picLocks noChangeAspect="1" noChangeArrowheads="1"/>
          </p:cNvPicPr>
          <p:nvPr/>
        </p:nvPicPr>
        <p:blipFill>
          <a:blip r:embed="rId2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1601" y="3610505"/>
            <a:ext cx="798513" cy="1017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131" name="Picture 59"/>
          <p:cNvPicPr>
            <a:picLocks noChangeAspect="1" noChangeArrowheads="1"/>
          </p:cNvPicPr>
          <p:nvPr/>
        </p:nvPicPr>
        <p:blipFill>
          <a:blip r:embed="rId2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4170" y="3655169"/>
            <a:ext cx="798513" cy="1017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132" name="Picture 60"/>
          <p:cNvPicPr>
            <a:picLocks noChangeAspect="1" noChangeArrowheads="1"/>
          </p:cNvPicPr>
          <p:nvPr/>
        </p:nvPicPr>
        <p:blipFill>
          <a:blip r:embed="rId2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7268" y="3666317"/>
            <a:ext cx="798513" cy="1017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" name="Прямоугольник 28"/>
          <p:cNvSpPr/>
          <p:nvPr/>
        </p:nvSpPr>
        <p:spPr>
          <a:xfrm>
            <a:off x="3603217" y="3752166"/>
            <a:ext cx="65274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>
                <a:solidFill>
                  <a:srgbClr val="1F497D">
                    <a:lumMod val="75000"/>
                  </a:srgbClr>
                </a:solidFill>
                <a:hlinkClick r:id="rId25" action="ppaction://hlinksldjump"/>
              </a:rPr>
              <a:t>10</a:t>
            </a:r>
            <a:endParaRPr lang="ru-RU" sz="3600" b="1" dirty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4716016" y="3766374"/>
            <a:ext cx="65274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srgbClr val="1F497D">
                    <a:lumMod val="75000"/>
                  </a:srgbClr>
                </a:solidFill>
                <a:hlinkClick r:id="rId26" action="ppaction://hlinksldjump"/>
              </a:rPr>
              <a:t>20</a:t>
            </a:r>
            <a:endParaRPr lang="ru-RU" sz="3600" b="1" dirty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5799143" y="3777813"/>
            <a:ext cx="65274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srgbClr val="1F497D">
                    <a:lumMod val="75000"/>
                  </a:srgbClr>
                </a:solidFill>
                <a:hlinkClick r:id="rId27" action="ppaction://hlinksldjump"/>
              </a:rPr>
              <a:t>30</a:t>
            </a:r>
            <a:endParaRPr lang="ru-RU" sz="3600" b="1" dirty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3072" name="Прямоугольник 3071"/>
          <p:cNvSpPr/>
          <p:nvPr/>
        </p:nvSpPr>
        <p:spPr>
          <a:xfrm>
            <a:off x="6907054" y="3840796"/>
            <a:ext cx="65274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srgbClr val="1F497D">
                    <a:lumMod val="75000"/>
                  </a:srgbClr>
                </a:solidFill>
                <a:hlinkClick r:id="rId28" action="ppaction://hlinksldjump"/>
              </a:rPr>
              <a:t>40</a:t>
            </a:r>
            <a:endParaRPr lang="ru-RU" sz="3600" b="1" dirty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3073" name="Прямоугольник 3072"/>
          <p:cNvSpPr/>
          <p:nvPr/>
        </p:nvSpPr>
        <p:spPr>
          <a:xfrm>
            <a:off x="7957252" y="3826351"/>
            <a:ext cx="65274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srgbClr val="1F497D">
                    <a:lumMod val="75000"/>
                  </a:srgbClr>
                </a:solidFill>
                <a:hlinkClick r:id="rId29" action="ppaction://hlinksldjump"/>
              </a:rPr>
              <a:t>50</a:t>
            </a:r>
            <a:endParaRPr lang="ru-RU" sz="3600" b="1" dirty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3142" name="10-конечная звезда 3141">
            <a:hlinkClick r:id="rId30" action="ppaction://hlinksldjump"/>
          </p:cNvPr>
          <p:cNvSpPr/>
          <p:nvPr/>
        </p:nvSpPr>
        <p:spPr>
          <a:xfrm>
            <a:off x="3565367" y="4642806"/>
            <a:ext cx="761677" cy="914400"/>
          </a:xfrm>
          <a:prstGeom prst="star10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144" name="Picture 69"/>
          <p:cNvPicPr>
            <a:picLocks noChangeAspect="1" noChangeArrowheads="1"/>
          </p:cNvPicPr>
          <p:nvPr/>
        </p:nvPicPr>
        <p:blipFill>
          <a:blip r:embed="rId31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5648" y="4642806"/>
            <a:ext cx="858837" cy="1017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145" name="Picture 70"/>
          <p:cNvPicPr>
            <a:picLocks noChangeAspect="1" noChangeArrowheads="1"/>
          </p:cNvPicPr>
          <p:nvPr/>
        </p:nvPicPr>
        <p:blipFill>
          <a:blip r:embed="rId31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1601" y="4626055"/>
            <a:ext cx="858837" cy="1017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146" name="Picture 71"/>
          <p:cNvPicPr>
            <a:picLocks noChangeAspect="1" noChangeArrowheads="1"/>
          </p:cNvPicPr>
          <p:nvPr/>
        </p:nvPicPr>
        <p:blipFill>
          <a:blip r:embed="rId31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4091" y="4706189"/>
            <a:ext cx="858837" cy="1017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147" name="Picture 72"/>
          <p:cNvPicPr>
            <a:picLocks noChangeAspect="1" noChangeArrowheads="1"/>
          </p:cNvPicPr>
          <p:nvPr/>
        </p:nvPicPr>
        <p:blipFill>
          <a:blip r:embed="rId31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4044" y="4653667"/>
            <a:ext cx="858837" cy="1017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149" name="Прямоугольник 3148"/>
          <p:cNvSpPr/>
          <p:nvPr/>
        </p:nvSpPr>
        <p:spPr>
          <a:xfrm>
            <a:off x="3620837" y="4774197"/>
            <a:ext cx="65274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>
                <a:solidFill>
                  <a:srgbClr val="1F497D">
                    <a:lumMod val="75000"/>
                  </a:srgbClr>
                </a:solidFill>
                <a:hlinkClick r:id="rId30" action="ppaction://hlinksldjump"/>
              </a:rPr>
              <a:t>10</a:t>
            </a:r>
            <a:endParaRPr lang="ru-RU" sz="3600" b="1" dirty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3150" name="Прямоугольник 3149"/>
          <p:cNvSpPr/>
          <p:nvPr/>
        </p:nvSpPr>
        <p:spPr>
          <a:xfrm>
            <a:off x="4655868" y="4841003"/>
            <a:ext cx="65274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srgbClr val="1F497D">
                    <a:lumMod val="75000"/>
                  </a:srgbClr>
                </a:solidFill>
                <a:hlinkClick r:id="rId32" action="ppaction://hlinksldjump"/>
              </a:rPr>
              <a:t>20</a:t>
            </a:r>
            <a:endParaRPr lang="ru-RU" sz="3600" b="1" dirty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3151" name="Прямоугольник 3150"/>
          <p:cNvSpPr/>
          <p:nvPr/>
        </p:nvSpPr>
        <p:spPr>
          <a:xfrm>
            <a:off x="5821037" y="4828433"/>
            <a:ext cx="65274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srgbClr val="1F497D">
                    <a:lumMod val="75000"/>
                  </a:srgbClr>
                </a:solidFill>
                <a:hlinkClick r:id="rId33" action="ppaction://hlinksldjump"/>
              </a:rPr>
              <a:t>30</a:t>
            </a:r>
            <a:endParaRPr lang="ru-RU" sz="3600" b="1" dirty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3152" name="Прямоугольник 3151"/>
          <p:cNvSpPr/>
          <p:nvPr/>
        </p:nvSpPr>
        <p:spPr>
          <a:xfrm>
            <a:off x="6905360" y="4891816"/>
            <a:ext cx="65274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srgbClr val="1F497D">
                    <a:lumMod val="75000"/>
                  </a:srgbClr>
                </a:solidFill>
                <a:hlinkClick r:id="rId34" action="ppaction://hlinksldjump"/>
              </a:rPr>
              <a:t>40</a:t>
            </a:r>
            <a:endParaRPr lang="ru-RU" sz="3600" b="1" dirty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3153" name="Прямоугольник 3152"/>
          <p:cNvSpPr/>
          <p:nvPr/>
        </p:nvSpPr>
        <p:spPr>
          <a:xfrm>
            <a:off x="7926505" y="4891815"/>
            <a:ext cx="65274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srgbClr val="1F497D">
                    <a:lumMod val="75000"/>
                  </a:srgbClr>
                </a:solidFill>
                <a:hlinkClick r:id="rId35" action="ppaction://hlinksldjump"/>
              </a:rPr>
              <a:t>50</a:t>
            </a:r>
            <a:endParaRPr lang="ru-RU" sz="3600" b="1" dirty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3154" name="Прямоугольник 3153"/>
          <p:cNvSpPr/>
          <p:nvPr/>
        </p:nvSpPr>
        <p:spPr>
          <a:xfrm>
            <a:off x="3558285" y="1784797"/>
            <a:ext cx="65274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>
                <a:solidFill>
                  <a:srgbClr val="1F497D">
                    <a:lumMod val="75000"/>
                  </a:srgbClr>
                </a:solidFill>
                <a:hlinkClick r:id="rId36" action="ppaction://hlinksldjump"/>
              </a:rPr>
              <a:t>10</a:t>
            </a:r>
            <a:endParaRPr lang="ru-RU" sz="3600" b="1" dirty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3155" name="Прямоугольник 3154"/>
          <p:cNvSpPr/>
          <p:nvPr/>
        </p:nvSpPr>
        <p:spPr>
          <a:xfrm>
            <a:off x="4633974" y="1770579"/>
            <a:ext cx="65274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>
                <a:solidFill>
                  <a:srgbClr val="1F497D">
                    <a:lumMod val="75000"/>
                  </a:srgbClr>
                </a:solidFill>
                <a:hlinkClick r:id="rId37" action="ppaction://hlinksldjump"/>
              </a:rPr>
              <a:t>20</a:t>
            </a:r>
            <a:endParaRPr lang="ru-RU" sz="3600" b="1" dirty="0">
              <a:solidFill>
                <a:srgbClr val="1F497D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60966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spcBef>
                <a:spcPts val="0"/>
              </a:spcBef>
            </a:pPr>
            <a:endParaRPr lang="ru-RU" sz="3600" b="1" spc="50" dirty="0">
              <a:ln w="11430"/>
              <a:gradFill>
                <a:gsLst>
                  <a:gs pos="25000">
                    <a:srgbClr val="924900"/>
                  </a:gs>
                  <a:gs pos="100000">
                    <a:srgbClr val="F79646">
                      <a:lumMod val="75000"/>
                    </a:srgb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Georgia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467544" y="404664"/>
            <a:ext cx="8280920" cy="1033272"/>
          </a:xfrm>
          <a:prstGeom prst="horizontalScroll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3600" b="1" spc="50" dirty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itchFamily="18" charset="0"/>
                <a:cs typeface="Times New Roman" pitchFamily="18" charset="0"/>
              </a:rPr>
              <a:t>НОМИНАЦИЯ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72011"/>
            <a:ext cx="1146175" cy="1298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3429000"/>
            <a:ext cx="2160240" cy="2160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67544" y="1856647"/>
            <a:ext cx="817642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</a:rPr>
              <a:t>ВОПРОС:</a:t>
            </a:r>
            <a:r>
              <a:rPr lang="ru-RU" sz="2800" dirty="0" smtClean="0"/>
              <a:t> Кому из героев комедии </a:t>
            </a:r>
            <a:r>
              <a:rPr lang="ru-RU" sz="2800" dirty="0" err="1" smtClean="0"/>
              <a:t>Грибоедова</a:t>
            </a:r>
            <a:r>
              <a:rPr lang="ru-RU" sz="2800" dirty="0" smtClean="0"/>
              <a:t> «Горе от ума» принадлежат эти строки?</a:t>
            </a:r>
            <a:r>
              <a:rPr lang="ru-RU" sz="2800" i="1" dirty="0" smtClean="0"/>
              <a:t> </a:t>
            </a:r>
            <a:endParaRPr lang="ru-RU" sz="2800" dirty="0" smtClean="0"/>
          </a:p>
          <a:p>
            <a:r>
              <a:rPr lang="ru-RU" sz="2800" i="1" dirty="0" smtClean="0"/>
              <a:t>С тех пор как числюсь по Архивам, Три награжденья получил...</a:t>
            </a:r>
            <a:endParaRPr lang="ru-RU" sz="2800" dirty="0" smtClean="0"/>
          </a:p>
          <a:p>
            <a:endParaRPr lang="ru-RU" sz="2800" dirty="0" smtClean="0"/>
          </a:p>
          <a:p>
            <a:endParaRPr lang="ru-RU" sz="28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0871" y="5706834"/>
            <a:ext cx="73579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>
                <a:solidFill>
                  <a:schemeClr val="tx2">
                    <a:lumMod val="75000"/>
                  </a:schemeClr>
                </a:solidFill>
              </a:rPr>
              <a:t>ОТВЕТ: </a:t>
            </a:r>
            <a:r>
              <a:rPr lang="ru-RU" sz="2800" b="1" dirty="0" smtClean="0"/>
              <a:t>Молчалин</a:t>
            </a:r>
            <a:endParaRPr lang="ru-RU" sz="2800" b="1" i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848859" y="459633"/>
            <a:ext cx="89960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spc="50" dirty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3</a:t>
            </a:r>
            <a:r>
              <a:rPr lang="ru-RU" sz="5400" b="1" cap="none" spc="50" dirty="0" smtClean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0</a:t>
            </a:r>
            <a:endParaRPr lang="ru-RU" sz="5400" b="1" cap="none" spc="50" dirty="0">
              <a:ln w="11430"/>
              <a:solidFill>
                <a:schemeClr val="tx2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4103" name="Picture 7" descr="C:\Users\User\Pictures\739172991.gif">
            <a:hlinkClick r:id="rId4" action="ppaction://hlinksldjump"/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5596167"/>
            <a:ext cx="1019175" cy="10953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276238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spcBef>
                <a:spcPts val="0"/>
              </a:spcBef>
            </a:pPr>
            <a:endParaRPr lang="ru-RU" sz="3600" b="1" spc="50" dirty="0">
              <a:ln w="11430"/>
              <a:gradFill>
                <a:gsLst>
                  <a:gs pos="25000">
                    <a:srgbClr val="924900"/>
                  </a:gs>
                  <a:gs pos="100000">
                    <a:srgbClr val="F79646">
                      <a:lumMod val="75000"/>
                    </a:srgb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Georgia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467544" y="404664"/>
            <a:ext cx="8280920" cy="1033272"/>
          </a:xfrm>
          <a:prstGeom prst="horizontalScroll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3600" b="1" spc="50" dirty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itchFamily="18" charset="0"/>
                <a:cs typeface="Times New Roman" pitchFamily="18" charset="0"/>
              </a:rPr>
              <a:t>НОМИНАЦИЯ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72011"/>
            <a:ext cx="1146175" cy="1298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3429000"/>
            <a:ext cx="2160240" cy="2160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67544" y="1856647"/>
            <a:ext cx="792088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</a:rPr>
              <a:t>ВОПРОС: </a:t>
            </a:r>
            <a:r>
              <a:rPr lang="ru-RU" sz="2800" dirty="0" smtClean="0"/>
              <a:t>Кому из героев пьесы М. Горького «На дне» принадлежат слова: </a:t>
            </a:r>
            <a:r>
              <a:rPr lang="ru-RU" sz="2800" i="1" dirty="0" smtClean="0"/>
              <a:t>«Понимаешь ли ты,</a:t>
            </a:r>
            <a:r>
              <a:rPr lang="ru-RU" sz="2800" dirty="0" smtClean="0"/>
              <a:t> </a:t>
            </a:r>
            <a:r>
              <a:rPr lang="ru-RU" sz="2800" i="1" dirty="0" smtClean="0"/>
              <a:t>как это обидно— потерять имя? Даже собаки имеют клички... Без имени нет человека».</a:t>
            </a:r>
            <a:endParaRPr lang="ru-RU" sz="2800" dirty="0" smtClean="0"/>
          </a:p>
          <a:p>
            <a:r>
              <a:rPr lang="ru-RU" sz="2800" i="1" dirty="0" smtClean="0"/>
              <a:t> </a:t>
            </a:r>
            <a:endParaRPr lang="ru-RU" sz="2800" dirty="0" smtClean="0"/>
          </a:p>
          <a:p>
            <a:endParaRPr lang="ru-RU" sz="2800" dirty="0" smtClean="0"/>
          </a:p>
          <a:p>
            <a:endParaRPr lang="ru-RU" sz="28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0871" y="5706834"/>
            <a:ext cx="73579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>
                <a:solidFill>
                  <a:schemeClr val="tx2">
                    <a:lumMod val="75000"/>
                  </a:schemeClr>
                </a:solidFill>
              </a:rPr>
              <a:t>ОТВЕТ: </a:t>
            </a:r>
            <a:r>
              <a:rPr lang="ru-RU" sz="2800" dirty="0" smtClean="0"/>
              <a:t> </a:t>
            </a:r>
            <a:r>
              <a:rPr lang="ru-RU" sz="2800" b="1" dirty="0" smtClean="0"/>
              <a:t>Актер</a:t>
            </a:r>
            <a:endParaRPr lang="ru-RU" sz="2800" b="1" i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848859" y="459633"/>
            <a:ext cx="89960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spc="50" dirty="0" smtClean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4</a:t>
            </a:r>
            <a:r>
              <a:rPr lang="ru-RU" sz="5400" b="1" cap="none" spc="50" dirty="0" smtClean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0</a:t>
            </a:r>
            <a:endParaRPr lang="ru-RU" sz="5400" b="1" cap="none" spc="50" dirty="0">
              <a:ln w="11430"/>
              <a:solidFill>
                <a:schemeClr val="tx2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4103" name="Picture 7" descr="C:\Users\User\Pictures\739172991.gif">
            <a:hlinkClick r:id="rId4" action="ppaction://hlinksldjump"/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5596167"/>
            <a:ext cx="1019175" cy="10953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146358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spcBef>
                <a:spcPts val="0"/>
              </a:spcBef>
            </a:pPr>
            <a:endParaRPr lang="ru-RU" sz="3600" b="1" spc="50" dirty="0">
              <a:ln w="11430"/>
              <a:gradFill>
                <a:gsLst>
                  <a:gs pos="25000">
                    <a:srgbClr val="924900"/>
                  </a:gs>
                  <a:gs pos="100000">
                    <a:srgbClr val="F79646">
                      <a:lumMod val="75000"/>
                    </a:srgb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Georgia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467544" y="404664"/>
            <a:ext cx="8280920" cy="1033272"/>
          </a:xfrm>
          <a:prstGeom prst="horizontalScroll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3600" b="1" spc="50" dirty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itchFamily="18" charset="0"/>
                <a:cs typeface="Times New Roman" pitchFamily="18" charset="0"/>
              </a:rPr>
              <a:t>НОМИНАЦИЯ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72011"/>
            <a:ext cx="1146175" cy="1298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3429000"/>
            <a:ext cx="2160240" cy="2160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67544" y="1856647"/>
            <a:ext cx="792088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</a:rPr>
              <a:t>ВОПРОС: </a:t>
            </a:r>
            <a:r>
              <a:rPr lang="ru-RU" sz="2800" dirty="0" smtClean="0"/>
              <a:t>Кому из героев пьесы М. Горького «На дне» принадлежат эти слова: </a:t>
            </a:r>
            <a:r>
              <a:rPr lang="ru-RU" sz="2800" i="1" dirty="0" smtClean="0"/>
              <a:t>«Человек!</a:t>
            </a:r>
            <a:r>
              <a:rPr lang="ru-RU" sz="2800" dirty="0" smtClean="0"/>
              <a:t> </a:t>
            </a:r>
            <a:r>
              <a:rPr lang="ru-RU" sz="2800" i="1" dirty="0" smtClean="0"/>
              <a:t>Это</a:t>
            </a:r>
            <a:r>
              <a:rPr lang="ru-RU" sz="2800" dirty="0" smtClean="0"/>
              <a:t> </a:t>
            </a:r>
            <a:r>
              <a:rPr lang="ru-RU" sz="2800" i="1" dirty="0" smtClean="0"/>
              <a:t>—</a:t>
            </a:r>
            <a:r>
              <a:rPr lang="ru-RU" sz="2800" dirty="0" smtClean="0"/>
              <a:t> </a:t>
            </a:r>
            <a:r>
              <a:rPr lang="ru-RU" sz="2800" i="1" dirty="0" smtClean="0"/>
              <a:t>великолепно! </a:t>
            </a:r>
            <a:endParaRPr lang="ru-RU" sz="2800" dirty="0" smtClean="0"/>
          </a:p>
          <a:p>
            <a:r>
              <a:rPr lang="ru-RU" sz="2800" i="1" dirty="0" smtClean="0"/>
              <a:t>Это звучит... гордо! Человек! Надо уважать человека! Не жалеть, не унижать его жалостью...»</a:t>
            </a:r>
            <a:r>
              <a:rPr lang="ru-RU" sz="2800" dirty="0" smtClean="0"/>
              <a:t>?</a:t>
            </a:r>
          </a:p>
          <a:p>
            <a:r>
              <a:rPr lang="ru-RU" sz="2800" i="1" dirty="0" smtClean="0"/>
              <a:t> </a:t>
            </a:r>
            <a:endParaRPr lang="ru-RU" sz="2800" dirty="0" smtClean="0"/>
          </a:p>
          <a:p>
            <a:endParaRPr lang="ru-RU" sz="2800" dirty="0" smtClean="0"/>
          </a:p>
          <a:p>
            <a:endParaRPr lang="ru-RU" sz="28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0871" y="5706834"/>
            <a:ext cx="73579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>
                <a:solidFill>
                  <a:schemeClr val="tx2">
                    <a:lumMod val="75000"/>
                  </a:schemeClr>
                </a:solidFill>
              </a:rPr>
              <a:t>ОТВЕТ: </a:t>
            </a:r>
            <a:r>
              <a:rPr lang="ru-RU" sz="2800" b="1" dirty="0" smtClean="0"/>
              <a:t>Сатин</a:t>
            </a:r>
            <a:endParaRPr lang="ru-RU" sz="2800" b="1" i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848859" y="459633"/>
            <a:ext cx="89960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spc="50" dirty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5</a:t>
            </a:r>
            <a:r>
              <a:rPr lang="ru-RU" sz="5400" b="1" cap="none" spc="50" dirty="0" smtClean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0</a:t>
            </a:r>
            <a:endParaRPr lang="ru-RU" sz="5400" b="1" cap="none" spc="50" dirty="0">
              <a:ln w="11430"/>
              <a:solidFill>
                <a:schemeClr val="tx2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4103" name="Picture 7" descr="C:\Users\User\Pictures\739172991.gif">
            <a:hlinkClick r:id="rId4" action="ppaction://hlinksldjump"/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5596167"/>
            <a:ext cx="1019175" cy="10953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120412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spcBef>
                <a:spcPts val="0"/>
              </a:spcBef>
            </a:pPr>
            <a:endParaRPr lang="ru-RU" sz="3600" b="1" spc="50" dirty="0">
              <a:ln w="11430"/>
              <a:gradFill>
                <a:gsLst>
                  <a:gs pos="25000">
                    <a:srgbClr val="924900"/>
                  </a:gs>
                  <a:gs pos="100000">
                    <a:srgbClr val="F79646">
                      <a:lumMod val="75000"/>
                    </a:srgb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Georgia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467544" y="404664"/>
            <a:ext cx="8280920" cy="1033272"/>
          </a:xfrm>
          <a:prstGeom prst="horizontalScroll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3600" b="1" spc="50" dirty="0">
                <a:ln w="11430"/>
                <a:gradFill>
                  <a:gsLst>
                    <a:gs pos="25000">
                      <a:srgbClr val="924900"/>
                    </a:gs>
                    <a:gs pos="100000">
                      <a:srgbClr val="F79646">
                        <a:lumMod val="7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itchFamily="18" charset="0"/>
                <a:cs typeface="Times New Roman" pitchFamily="18" charset="0"/>
              </a:rPr>
              <a:t>НОМИНАЦИЯ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72011"/>
            <a:ext cx="1146175" cy="1298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3429000"/>
            <a:ext cx="2160240" cy="2160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67544" y="1856647"/>
            <a:ext cx="792088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ВОПРОС:</a:t>
            </a:r>
            <a:r>
              <a:rPr lang="ru-RU" sz="2800" dirty="0" smtClean="0"/>
              <a:t> Кому из поэтов принадлежат строки о русской крестьянке? </a:t>
            </a:r>
          </a:p>
          <a:p>
            <a:r>
              <a:rPr lang="ru-RU" sz="2800" i="1" dirty="0" smtClean="0"/>
              <a:t>Коня на скаку остановит, В горящую избу войдет.</a:t>
            </a:r>
            <a:endParaRPr lang="ru-RU" sz="2800" dirty="0" smtClean="0"/>
          </a:p>
          <a:p>
            <a:endParaRPr lang="ru-RU" sz="2800" dirty="0" smtClean="0"/>
          </a:p>
          <a:p>
            <a:endParaRPr lang="ru-RU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0871" y="5706834"/>
            <a:ext cx="73579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>
                <a:solidFill>
                  <a:schemeClr val="accent2">
                    <a:lumMod val="50000"/>
                  </a:schemeClr>
                </a:solidFill>
              </a:rPr>
              <a:t>ОТВЕТ: </a:t>
            </a:r>
            <a:r>
              <a:rPr lang="ru-RU" sz="2800" b="1" dirty="0" smtClean="0"/>
              <a:t>Н.А.</a:t>
            </a:r>
            <a:r>
              <a:rPr lang="ru-RU" sz="2800" dirty="0" smtClean="0"/>
              <a:t> </a:t>
            </a:r>
            <a:r>
              <a:rPr lang="ru-RU" sz="2800" b="1" dirty="0" smtClean="0"/>
              <a:t>Некрасов</a:t>
            </a:r>
            <a:endParaRPr lang="ru-RU" sz="2800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848859" y="459633"/>
            <a:ext cx="89960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10</a:t>
            </a:r>
            <a:endParaRPr lang="ru-RU" sz="5400" b="1" cap="none" spc="50" dirty="0">
              <a:ln w="11430"/>
              <a:solidFill>
                <a:schemeClr val="accent2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4103" name="Picture 7" descr="C:\Users\User\Pictures\739172991.gif">
            <a:hlinkClick r:id="rId4" action="ppaction://hlinksldjump"/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5596167"/>
            <a:ext cx="1019175" cy="10953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769262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spcBef>
                <a:spcPts val="0"/>
              </a:spcBef>
            </a:pPr>
            <a:endParaRPr lang="ru-RU" sz="3600" b="1" spc="50" dirty="0">
              <a:ln w="11430"/>
              <a:gradFill>
                <a:gsLst>
                  <a:gs pos="25000">
                    <a:srgbClr val="924900"/>
                  </a:gs>
                  <a:gs pos="100000">
                    <a:srgbClr val="F79646">
                      <a:lumMod val="75000"/>
                    </a:srgb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Georgia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467544" y="404664"/>
            <a:ext cx="8280920" cy="1033272"/>
          </a:xfrm>
          <a:prstGeom prst="horizontalScroll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3600" b="1" spc="50" dirty="0">
                <a:ln w="11430"/>
                <a:gradFill>
                  <a:gsLst>
                    <a:gs pos="25000">
                      <a:srgbClr val="924900"/>
                    </a:gs>
                    <a:gs pos="100000">
                      <a:srgbClr val="F79646">
                        <a:lumMod val="7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itchFamily="18" charset="0"/>
                <a:cs typeface="Times New Roman" pitchFamily="18" charset="0"/>
              </a:rPr>
              <a:t>НОМИНАЦИЯ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72011"/>
            <a:ext cx="1146175" cy="1298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3429000"/>
            <a:ext cx="2160240" cy="2160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67544" y="1856647"/>
            <a:ext cx="792088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ВОПРОС: </a:t>
            </a:r>
            <a:r>
              <a:rPr lang="ru-RU" sz="2800" dirty="0" smtClean="0"/>
              <a:t>Кому из чеховских героев принадлежат слова: </a:t>
            </a:r>
            <a:r>
              <a:rPr lang="ru-RU" sz="2800" i="1" dirty="0" smtClean="0"/>
              <a:t>«Как бы чего не вышло?»</a:t>
            </a:r>
            <a:endParaRPr lang="ru-RU" sz="2800" dirty="0" smtClean="0"/>
          </a:p>
          <a:p>
            <a:r>
              <a:rPr lang="ru-RU" sz="2800" i="1" dirty="0" smtClean="0"/>
              <a:t> </a:t>
            </a:r>
            <a:endParaRPr lang="ru-RU" sz="2800" dirty="0" smtClean="0"/>
          </a:p>
          <a:p>
            <a:endParaRPr lang="ru-RU" sz="2800" dirty="0" smtClean="0"/>
          </a:p>
          <a:p>
            <a:endParaRPr lang="ru-RU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0871" y="5706834"/>
            <a:ext cx="73579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>
                <a:solidFill>
                  <a:schemeClr val="accent2">
                    <a:lumMod val="50000"/>
                  </a:schemeClr>
                </a:solidFill>
              </a:rPr>
              <a:t>ОТВЕТ: </a:t>
            </a:r>
            <a:r>
              <a:rPr lang="ru-RU" sz="2800" b="1" dirty="0" smtClean="0"/>
              <a:t>Беликов, «Человек в футляре»</a:t>
            </a:r>
            <a:endParaRPr lang="ru-RU" sz="2800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848859" y="459633"/>
            <a:ext cx="89960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spc="50" dirty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</a:t>
            </a:r>
            <a:r>
              <a:rPr lang="ru-RU" sz="5400" b="1" cap="none" spc="5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0</a:t>
            </a:r>
            <a:endParaRPr lang="ru-RU" sz="5400" b="1" cap="none" spc="50" dirty="0">
              <a:ln w="11430"/>
              <a:solidFill>
                <a:schemeClr val="accent2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4103" name="Picture 7" descr="C:\Users\User\Pictures\739172991.gif">
            <a:hlinkClick r:id="rId4" action="ppaction://hlinksldjump"/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5596167"/>
            <a:ext cx="1019175" cy="10953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73951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spcBef>
                <a:spcPts val="0"/>
              </a:spcBef>
            </a:pPr>
            <a:endParaRPr lang="ru-RU" sz="3600" b="1" spc="50" dirty="0">
              <a:ln w="11430"/>
              <a:gradFill>
                <a:gsLst>
                  <a:gs pos="25000">
                    <a:srgbClr val="924900"/>
                  </a:gs>
                  <a:gs pos="100000">
                    <a:srgbClr val="F79646">
                      <a:lumMod val="75000"/>
                    </a:srgb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Georgia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467544" y="404664"/>
            <a:ext cx="8280920" cy="1033272"/>
          </a:xfrm>
          <a:prstGeom prst="horizontalScroll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3600" b="1" spc="50" dirty="0">
                <a:ln w="11430"/>
                <a:gradFill>
                  <a:gsLst>
                    <a:gs pos="25000">
                      <a:srgbClr val="924900"/>
                    </a:gs>
                    <a:gs pos="100000">
                      <a:srgbClr val="F79646">
                        <a:lumMod val="7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itchFamily="18" charset="0"/>
                <a:cs typeface="Times New Roman" pitchFamily="18" charset="0"/>
              </a:rPr>
              <a:t>НОМИНАЦИЯ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72011"/>
            <a:ext cx="1146175" cy="1298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3429000"/>
            <a:ext cx="2160240" cy="2160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67544" y="1856647"/>
            <a:ext cx="792088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ВОПРОС: </a:t>
            </a:r>
            <a:r>
              <a:rPr lang="ru-RU" sz="2800" dirty="0" smtClean="0"/>
              <a:t>Кому принадлежит следующая цитата? Назовите автора и произведение. </a:t>
            </a:r>
          </a:p>
          <a:p>
            <a:r>
              <a:rPr lang="ru-RU" sz="2800" i="1" dirty="0" smtClean="0"/>
              <a:t>«Я говорю: отчего люди не летают так, как птицы? Знаешь, мне иногда кажется, что я птица. Когда стоишь на горе, так тебя и тянет лететь. Вот так бы разбежалась, подняла руки и полетела. Попробовать нешто теперь?»</a:t>
            </a:r>
            <a:endParaRPr lang="ru-RU" sz="2800" dirty="0" smtClean="0"/>
          </a:p>
          <a:p>
            <a:endParaRPr lang="ru-RU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0871" y="5706834"/>
            <a:ext cx="73579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>
                <a:solidFill>
                  <a:schemeClr val="accent2">
                    <a:lumMod val="50000"/>
                  </a:schemeClr>
                </a:solidFill>
              </a:rPr>
              <a:t>ОТВЕТ: </a:t>
            </a:r>
            <a:r>
              <a:rPr lang="ru-RU" sz="2800" b="1" dirty="0" smtClean="0"/>
              <a:t>Катерина,</a:t>
            </a:r>
            <a:r>
              <a:rPr lang="ru-RU" sz="2800" dirty="0" smtClean="0"/>
              <a:t> </a:t>
            </a:r>
            <a:r>
              <a:rPr lang="ru-RU" sz="2800" b="1" dirty="0" smtClean="0"/>
              <a:t>А.Н.</a:t>
            </a:r>
            <a:r>
              <a:rPr lang="ru-RU" sz="2800" dirty="0" smtClean="0"/>
              <a:t> </a:t>
            </a:r>
            <a:r>
              <a:rPr lang="ru-RU" sz="2800" b="1" dirty="0" smtClean="0"/>
              <a:t>Островский</a:t>
            </a:r>
            <a:r>
              <a:rPr lang="ru-RU" sz="2800" dirty="0" smtClean="0"/>
              <a:t> </a:t>
            </a:r>
            <a:r>
              <a:rPr lang="ru-RU" sz="2800" b="1" dirty="0" smtClean="0"/>
              <a:t>«Гроза»</a:t>
            </a:r>
            <a:endParaRPr lang="ru-RU" sz="2800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848859" y="459633"/>
            <a:ext cx="89960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spc="50" dirty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3</a:t>
            </a:r>
            <a:r>
              <a:rPr lang="ru-RU" sz="5400" b="1" cap="none" spc="5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0</a:t>
            </a:r>
            <a:endParaRPr lang="ru-RU" sz="5400" b="1" cap="none" spc="50" dirty="0">
              <a:ln w="11430"/>
              <a:solidFill>
                <a:schemeClr val="accent2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4103" name="Picture 7" descr="C:\Users\User\Pictures\739172991.gif">
            <a:hlinkClick r:id="rId4" action="ppaction://hlinksldjump"/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5596167"/>
            <a:ext cx="1019175" cy="10953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905932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spcBef>
                <a:spcPts val="0"/>
              </a:spcBef>
            </a:pPr>
            <a:endParaRPr lang="ru-RU" sz="3600" b="1" spc="50" dirty="0">
              <a:ln w="11430"/>
              <a:gradFill>
                <a:gsLst>
                  <a:gs pos="25000">
                    <a:srgbClr val="924900"/>
                  </a:gs>
                  <a:gs pos="100000">
                    <a:srgbClr val="F79646">
                      <a:lumMod val="75000"/>
                    </a:srgb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Georgia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467544" y="404664"/>
            <a:ext cx="8280920" cy="1033272"/>
          </a:xfrm>
          <a:prstGeom prst="horizontalScroll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3600" b="1" spc="50" dirty="0">
                <a:ln w="11430"/>
                <a:gradFill>
                  <a:gsLst>
                    <a:gs pos="25000">
                      <a:srgbClr val="924900"/>
                    </a:gs>
                    <a:gs pos="100000">
                      <a:srgbClr val="F79646">
                        <a:lumMod val="7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itchFamily="18" charset="0"/>
                <a:cs typeface="Times New Roman" pitchFamily="18" charset="0"/>
              </a:rPr>
              <a:t>НОМИНАЦИЯ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72011"/>
            <a:ext cx="1146175" cy="1298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3429000"/>
            <a:ext cx="2160240" cy="2160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67544" y="1856647"/>
            <a:ext cx="792088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ВОПРОС: </a:t>
            </a:r>
            <a:r>
              <a:rPr lang="ru-RU" sz="2800" dirty="0" smtClean="0"/>
              <a:t>Кому принадлежит эта цитата:</a:t>
            </a:r>
            <a:r>
              <a:rPr lang="ru-RU" sz="2800" i="1" dirty="0" smtClean="0"/>
              <a:t> «Мой дед землю пахал»</a:t>
            </a:r>
            <a:r>
              <a:rPr lang="ru-RU" sz="2800" dirty="0" smtClean="0"/>
              <a:t>?</a:t>
            </a:r>
          </a:p>
          <a:p>
            <a:endParaRPr lang="ru-RU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0871" y="5706834"/>
            <a:ext cx="73579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>
                <a:solidFill>
                  <a:schemeClr val="accent2">
                    <a:lumMod val="50000"/>
                  </a:schemeClr>
                </a:solidFill>
              </a:rPr>
              <a:t>ОТВЕТ: Евгению Базарову</a:t>
            </a:r>
            <a:endParaRPr lang="ru-RU" sz="2800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848859" y="459633"/>
            <a:ext cx="89960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spc="5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4</a:t>
            </a:r>
            <a:r>
              <a:rPr lang="ru-RU" sz="5400" b="1" cap="none" spc="5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0</a:t>
            </a:r>
            <a:endParaRPr lang="ru-RU" sz="5400" b="1" cap="none" spc="50" dirty="0">
              <a:ln w="11430"/>
              <a:solidFill>
                <a:schemeClr val="accent2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4103" name="Picture 7" descr="C:\Users\User\Pictures\739172991.gif">
            <a:hlinkClick r:id="rId4" action="ppaction://hlinksldjump"/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5596167"/>
            <a:ext cx="1019175" cy="10953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319301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spcBef>
                <a:spcPts val="0"/>
              </a:spcBef>
            </a:pPr>
            <a:endParaRPr lang="ru-RU" sz="3600" b="1" spc="50" dirty="0">
              <a:ln w="11430"/>
              <a:gradFill>
                <a:gsLst>
                  <a:gs pos="25000">
                    <a:srgbClr val="924900"/>
                  </a:gs>
                  <a:gs pos="100000">
                    <a:srgbClr val="F79646">
                      <a:lumMod val="75000"/>
                    </a:srgb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Georgia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467544" y="404664"/>
            <a:ext cx="8280920" cy="1033272"/>
          </a:xfrm>
          <a:prstGeom prst="horizontalScroll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3600" b="1" spc="50" dirty="0">
                <a:ln w="11430"/>
                <a:gradFill>
                  <a:gsLst>
                    <a:gs pos="25000">
                      <a:srgbClr val="924900"/>
                    </a:gs>
                    <a:gs pos="100000">
                      <a:srgbClr val="F79646">
                        <a:lumMod val="7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itchFamily="18" charset="0"/>
                <a:cs typeface="Times New Roman" pitchFamily="18" charset="0"/>
              </a:rPr>
              <a:t>НОМИНАЦИЯ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72011"/>
            <a:ext cx="1146175" cy="1298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3429000"/>
            <a:ext cx="2160240" cy="2160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67544" y="1856647"/>
            <a:ext cx="792088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ВОПРОС:</a:t>
            </a:r>
            <a:r>
              <a:rPr lang="ru-RU" sz="2800" dirty="0" smtClean="0"/>
              <a:t> Кто автор этих строк?</a:t>
            </a:r>
            <a:r>
              <a:rPr lang="ru-RU" sz="2800" i="1" dirty="0" smtClean="0"/>
              <a:t> </a:t>
            </a:r>
            <a:endParaRPr lang="ru-RU" sz="2800" dirty="0" smtClean="0"/>
          </a:p>
          <a:p>
            <a:r>
              <a:rPr lang="ru-RU" sz="2800" i="1" dirty="0" smtClean="0"/>
              <a:t>Люблю грозу в начале мая, </a:t>
            </a:r>
          </a:p>
          <a:p>
            <a:r>
              <a:rPr lang="ru-RU" sz="2800" i="1" dirty="0" smtClean="0"/>
              <a:t>Когда весенний, первый гром, </a:t>
            </a:r>
          </a:p>
          <a:p>
            <a:r>
              <a:rPr lang="ru-RU" sz="2800" i="1" dirty="0" smtClean="0"/>
              <a:t>Как бы </a:t>
            </a:r>
            <a:r>
              <a:rPr lang="ru-RU" sz="2800" i="1" dirty="0" err="1" smtClean="0"/>
              <a:t>резвяся</a:t>
            </a:r>
            <a:r>
              <a:rPr lang="ru-RU" sz="2800" i="1" dirty="0" smtClean="0"/>
              <a:t> и играя, </a:t>
            </a:r>
          </a:p>
          <a:p>
            <a:r>
              <a:rPr lang="ru-RU" sz="2800" i="1" dirty="0" smtClean="0"/>
              <a:t>Грохочет в небе </a:t>
            </a:r>
            <a:r>
              <a:rPr lang="ru-RU" sz="2800" i="1" dirty="0" err="1" smtClean="0"/>
              <a:t>голубом</a:t>
            </a:r>
            <a:r>
              <a:rPr lang="ru-RU" sz="2800" i="1" dirty="0" smtClean="0"/>
              <a:t>.</a:t>
            </a:r>
            <a:endParaRPr lang="ru-RU" sz="2800" dirty="0" smtClean="0"/>
          </a:p>
          <a:p>
            <a:endParaRPr lang="ru-RU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0871" y="5706834"/>
            <a:ext cx="73579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>
                <a:solidFill>
                  <a:schemeClr val="accent2">
                    <a:lumMod val="50000"/>
                  </a:schemeClr>
                </a:solidFill>
              </a:rPr>
              <a:t>ОТВЕТ: Ф.И.Тютчев</a:t>
            </a:r>
            <a:endParaRPr lang="ru-RU" sz="2800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848859" y="459633"/>
            <a:ext cx="89960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spc="5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5</a:t>
            </a:r>
            <a:r>
              <a:rPr lang="ru-RU" sz="5400" b="1" cap="none" spc="5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0</a:t>
            </a:r>
            <a:endParaRPr lang="ru-RU" sz="5400" b="1" cap="none" spc="50" dirty="0">
              <a:ln w="11430"/>
              <a:solidFill>
                <a:schemeClr val="accent2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4103" name="Picture 7" descr="C:\Users\User\Pictures\739172991.gif">
            <a:hlinkClick r:id="rId4" action="ppaction://hlinksldjump"/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5596167"/>
            <a:ext cx="1019175" cy="10953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621673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74638"/>
            <a:ext cx="8572560" cy="4725998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5300" b="1" dirty="0" smtClean="0">
                <a:solidFill>
                  <a:srgbClr val="0070C0"/>
                </a:solidFill>
              </a:rPr>
              <a:t>Презентация создана на основе шаблона Савченко Н.И.</a:t>
            </a:r>
            <a:br>
              <a:rPr lang="ru-RU" sz="5300" b="1" dirty="0" smtClean="0">
                <a:solidFill>
                  <a:srgbClr val="0070C0"/>
                </a:solidFill>
              </a:rPr>
            </a:br>
            <a:r>
              <a:rPr lang="ru-RU" sz="5300" b="1" dirty="0" smtClean="0">
                <a:solidFill>
                  <a:srgbClr val="0070C0"/>
                </a:solidFill>
              </a:rPr>
              <a:t>учителем русского языка </a:t>
            </a:r>
            <a:br>
              <a:rPr lang="ru-RU" sz="5300" b="1" dirty="0" smtClean="0">
                <a:solidFill>
                  <a:srgbClr val="0070C0"/>
                </a:solidFill>
              </a:rPr>
            </a:br>
            <a:r>
              <a:rPr lang="ru-RU" sz="5300" b="1" dirty="0" err="1" smtClean="0">
                <a:solidFill>
                  <a:srgbClr val="0070C0"/>
                </a:solidFill>
              </a:rPr>
              <a:t>Эфендиевым</a:t>
            </a:r>
            <a:r>
              <a:rPr lang="ru-RU" sz="5300" b="1" dirty="0" smtClean="0">
                <a:solidFill>
                  <a:srgbClr val="0070C0"/>
                </a:solidFill>
              </a:rPr>
              <a:t> М.М.</a:t>
            </a:r>
            <a:br>
              <a:rPr lang="ru-RU" sz="5300" b="1" dirty="0" smtClean="0">
                <a:solidFill>
                  <a:srgbClr val="0070C0"/>
                </a:solidFill>
              </a:rPr>
            </a:br>
            <a:r>
              <a:rPr lang="ru-RU" sz="5300" b="1" smtClean="0">
                <a:solidFill>
                  <a:srgbClr val="C00000"/>
                </a:solidFill>
              </a:rPr>
              <a:t>2017/2018</a:t>
            </a:r>
            <a:endParaRPr lang="ru-RU" sz="53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41018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Горизонтальный свиток 3"/>
          <p:cNvSpPr/>
          <p:nvPr/>
        </p:nvSpPr>
        <p:spPr>
          <a:xfrm>
            <a:off x="323528" y="26046"/>
            <a:ext cx="8424936" cy="1602753"/>
          </a:xfrm>
          <a:prstGeom prst="horizontalScroll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611560" y="365757"/>
            <a:ext cx="756084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     АВТОР ШАБЛОНА</a:t>
            </a:r>
            <a:endParaRPr lang="ru-RU" sz="5400" b="1" cap="none" spc="0" dirty="0">
              <a:ln w="11430"/>
              <a:solidFill>
                <a:schemeClr val="accent2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11560" y="1628799"/>
            <a:ext cx="784887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3600" i="1" dirty="0">
                <a:solidFill>
                  <a:srgbClr val="C0504D">
                    <a:lumMod val="50000"/>
                  </a:srgbClr>
                </a:solidFill>
                <a:latin typeface="Times New Roman" pitchFamily="18" charset="0"/>
              </a:rPr>
              <a:t>у</a:t>
            </a:r>
            <a:r>
              <a:rPr lang="ru-RU" sz="3600" i="1" dirty="0" smtClean="0">
                <a:solidFill>
                  <a:srgbClr val="C0504D">
                    <a:lumMod val="50000"/>
                  </a:srgbClr>
                </a:solidFill>
                <a:latin typeface="Times New Roman" pitchFamily="18" charset="0"/>
              </a:rPr>
              <a:t>читель </a:t>
            </a:r>
            <a:r>
              <a:rPr lang="ru-RU" sz="3600" i="1" dirty="0">
                <a:solidFill>
                  <a:srgbClr val="C0504D">
                    <a:lumMod val="50000"/>
                  </a:srgbClr>
                </a:solidFill>
                <a:latin typeface="Times New Roman" pitchFamily="18" charset="0"/>
              </a:rPr>
              <a:t>истории и обществознания высшей квалификационной категории  МБОУ ООШ №7 г. Горячий Ключ </a:t>
            </a:r>
            <a:r>
              <a:rPr lang="ru-RU" sz="3600" b="1" i="1" dirty="0">
                <a:solidFill>
                  <a:srgbClr val="C0504D">
                    <a:lumMod val="50000"/>
                  </a:srgbClr>
                </a:solidFill>
                <a:latin typeface="Times New Roman" pitchFamily="18" charset="0"/>
              </a:rPr>
              <a:t>Савченко Наталия Ивановна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78134"/>
            <a:ext cx="1146175" cy="1298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Горизонтальный свиток 6"/>
          <p:cNvSpPr/>
          <p:nvPr/>
        </p:nvSpPr>
        <p:spPr>
          <a:xfrm>
            <a:off x="398710" y="5733256"/>
            <a:ext cx="8493769" cy="1033272"/>
          </a:xfrm>
          <a:prstGeom prst="horizontalScroll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При использовании шаблона слайд не удалять!</a:t>
            </a:r>
            <a:endParaRPr lang="ru-RU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23872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spcBef>
                <a:spcPts val="0"/>
              </a:spcBef>
            </a:pPr>
            <a:endParaRPr lang="ru-RU" sz="3600" b="1" spc="50" dirty="0">
              <a:ln w="11430"/>
              <a:gradFill>
                <a:gsLst>
                  <a:gs pos="25000">
                    <a:srgbClr val="924900"/>
                  </a:gs>
                  <a:gs pos="100000">
                    <a:srgbClr val="F79646">
                      <a:lumMod val="75000"/>
                    </a:srgb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Georgia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467544" y="404664"/>
            <a:ext cx="8280920" cy="1033272"/>
          </a:xfrm>
          <a:prstGeom prst="horizontalScroll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3600" b="1" spc="50" dirty="0">
                <a:ln w="11430"/>
                <a:gradFill>
                  <a:gsLst>
                    <a:gs pos="25000">
                      <a:srgbClr val="924900"/>
                    </a:gs>
                    <a:gs pos="100000">
                      <a:srgbClr val="F79646">
                        <a:lumMod val="7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itchFamily="18" charset="0"/>
                <a:cs typeface="Times New Roman" pitchFamily="18" charset="0"/>
              </a:rPr>
              <a:t>НОМИНАЦИЯ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72011"/>
            <a:ext cx="1146175" cy="1298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3429000"/>
            <a:ext cx="2160240" cy="2160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67544" y="1856647"/>
            <a:ext cx="792088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ВОПРОС: </a:t>
            </a:r>
            <a:r>
              <a:rPr lang="ru-RU" sz="2400" dirty="0" smtClean="0"/>
              <a:t>Драматургическое произведение, особенность которого осмеяние явлений жизни и действующих лиц, — это:</a:t>
            </a:r>
          </a:p>
          <a:p>
            <a:endParaRPr lang="ru-RU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0871" y="5706834"/>
            <a:ext cx="73579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>
                <a:solidFill>
                  <a:schemeClr val="accent2">
                    <a:lumMod val="50000"/>
                  </a:schemeClr>
                </a:solidFill>
              </a:rPr>
              <a:t>ОТВЕТ: комедия</a:t>
            </a:r>
            <a:endParaRPr lang="ru-RU" sz="2800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848859" y="459633"/>
            <a:ext cx="89960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10</a:t>
            </a:r>
            <a:endParaRPr lang="ru-RU" sz="5400" b="1" cap="none" spc="50" dirty="0">
              <a:ln w="11430"/>
              <a:solidFill>
                <a:schemeClr val="accent2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4103" name="Picture 7" descr="C:\Users\User\Pictures\739172991.gif">
            <a:hlinkClick r:id="rId4" action="ppaction://hlinksldjump"/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5596167"/>
            <a:ext cx="1019175" cy="10953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379195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spcBef>
                <a:spcPts val="0"/>
              </a:spcBef>
            </a:pPr>
            <a:endParaRPr lang="ru-RU" sz="3600" b="1" spc="50" dirty="0">
              <a:ln w="11430"/>
              <a:gradFill>
                <a:gsLst>
                  <a:gs pos="25000">
                    <a:srgbClr val="924900"/>
                  </a:gs>
                  <a:gs pos="100000">
                    <a:srgbClr val="F79646">
                      <a:lumMod val="75000"/>
                    </a:srgb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Georgia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467544" y="404664"/>
            <a:ext cx="8280920" cy="1033272"/>
          </a:xfrm>
          <a:prstGeom prst="horizontalScroll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3600" b="1" spc="50" dirty="0">
                <a:ln w="11430"/>
                <a:gradFill>
                  <a:gsLst>
                    <a:gs pos="25000">
                      <a:srgbClr val="924900"/>
                    </a:gs>
                    <a:gs pos="100000">
                      <a:srgbClr val="F79646">
                        <a:lumMod val="7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itchFamily="18" charset="0"/>
                <a:cs typeface="Times New Roman" pitchFamily="18" charset="0"/>
              </a:rPr>
              <a:t>НОМИНАЦИЯ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72011"/>
            <a:ext cx="1146175" cy="1298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3429000"/>
            <a:ext cx="2160240" cy="2160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67544" y="1856647"/>
            <a:ext cx="792088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ВОПРОС: </a:t>
            </a:r>
            <a:r>
              <a:rPr lang="ru-RU" sz="2000" dirty="0" smtClean="0"/>
              <a:t>Жанр эпического произведения, отличающийся </a:t>
            </a:r>
            <a:r>
              <a:rPr lang="ru-RU" sz="2000" dirty="0" err="1" smtClean="0"/>
              <a:t>многолинейностью</a:t>
            </a:r>
            <a:r>
              <a:rPr lang="ru-RU" sz="2000" dirty="0" smtClean="0"/>
              <a:t> сюжета, полным освещением отношений между людьми, изображением типических характеров в типических обстоятельствах, — это:</a:t>
            </a:r>
          </a:p>
          <a:p>
            <a:endParaRPr lang="ru-RU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0871" y="5706834"/>
            <a:ext cx="73579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>
                <a:solidFill>
                  <a:schemeClr val="accent2">
                    <a:lumMod val="50000"/>
                  </a:schemeClr>
                </a:solidFill>
              </a:rPr>
              <a:t>ОТВЕТ: роман</a:t>
            </a:r>
            <a:endParaRPr lang="ru-RU" sz="2800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848859" y="459633"/>
            <a:ext cx="89960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spc="50" dirty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</a:t>
            </a:r>
            <a:r>
              <a:rPr lang="ru-RU" sz="5400" b="1" cap="none" spc="5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0</a:t>
            </a:r>
            <a:endParaRPr lang="ru-RU" sz="5400" b="1" cap="none" spc="50" dirty="0">
              <a:ln w="11430"/>
              <a:solidFill>
                <a:schemeClr val="accent2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4103" name="Picture 7" descr="C:\Users\User\Pictures\739172991.gif">
            <a:hlinkClick r:id="rId4" action="ppaction://hlinksldjump"/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5596167"/>
            <a:ext cx="1019175" cy="10953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819766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spcBef>
                <a:spcPts val="0"/>
              </a:spcBef>
            </a:pPr>
            <a:endParaRPr lang="ru-RU" sz="3600" b="1" spc="50" dirty="0">
              <a:ln w="11430"/>
              <a:gradFill>
                <a:gsLst>
                  <a:gs pos="25000">
                    <a:srgbClr val="924900"/>
                  </a:gs>
                  <a:gs pos="100000">
                    <a:srgbClr val="F79646">
                      <a:lumMod val="75000"/>
                    </a:srgb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Georgia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467544" y="404664"/>
            <a:ext cx="8280920" cy="1033272"/>
          </a:xfrm>
          <a:prstGeom prst="horizontalScroll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3600" b="1" spc="50" dirty="0">
                <a:ln w="11430"/>
                <a:gradFill>
                  <a:gsLst>
                    <a:gs pos="25000">
                      <a:srgbClr val="924900"/>
                    </a:gs>
                    <a:gs pos="100000">
                      <a:srgbClr val="F79646">
                        <a:lumMod val="7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itchFamily="18" charset="0"/>
                <a:cs typeface="Times New Roman" pitchFamily="18" charset="0"/>
              </a:rPr>
              <a:t>НОМИНАЦИЯ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72011"/>
            <a:ext cx="1146175" cy="1298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3429000"/>
            <a:ext cx="2160240" cy="2160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67544" y="1856647"/>
            <a:ext cx="792088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ВОПРОС: </a:t>
            </a:r>
            <a:r>
              <a:rPr lang="ru-RU" sz="2400" dirty="0" smtClean="0"/>
              <a:t>Краткое изречение, содержащее в себе законченную философскую мысль, житейскую мудрость или нравоучение, — это:</a:t>
            </a:r>
          </a:p>
          <a:p>
            <a:endParaRPr lang="ru-RU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0871" y="5706834"/>
            <a:ext cx="73579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>
                <a:solidFill>
                  <a:schemeClr val="accent2">
                    <a:lumMod val="50000"/>
                  </a:schemeClr>
                </a:solidFill>
              </a:rPr>
              <a:t>ОТВЕТ: афоризм</a:t>
            </a:r>
            <a:endParaRPr lang="ru-RU" sz="2800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848859" y="459633"/>
            <a:ext cx="89960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spc="50" dirty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3</a:t>
            </a:r>
            <a:r>
              <a:rPr lang="ru-RU" sz="5400" b="1" cap="none" spc="5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0</a:t>
            </a:r>
            <a:endParaRPr lang="ru-RU" sz="5400" b="1" cap="none" spc="50" dirty="0">
              <a:ln w="11430"/>
              <a:solidFill>
                <a:schemeClr val="accent2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4103" name="Picture 7" descr="C:\Users\User\Pictures\739172991.gif">
            <a:hlinkClick r:id="rId4" action="ppaction://hlinksldjump"/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5596167"/>
            <a:ext cx="1019175" cy="10953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966607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spcBef>
                <a:spcPts val="0"/>
              </a:spcBef>
            </a:pPr>
            <a:endParaRPr lang="ru-RU" sz="3600" b="1" spc="50" dirty="0">
              <a:ln w="11430"/>
              <a:gradFill>
                <a:gsLst>
                  <a:gs pos="25000">
                    <a:srgbClr val="924900"/>
                  </a:gs>
                  <a:gs pos="100000">
                    <a:srgbClr val="F79646">
                      <a:lumMod val="75000"/>
                    </a:srgb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Georgia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467544" y="404664"/>
            <a:ext cx="8280920" cy="1033272"/>
          </a:xfrm>
          <a:prstGeom prst="horizontalScroll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3600" b="1" spc="50" dirty="0">
                <a:ln w="11430"/>
                <a:gradFill>
                  <a:gsLst>
                    <a:gs pos="25000">
                      <a:srgbClr val="924900"/>
                    </a:gs>
                    <a:gs pos="100000">
                      <a:srgbClr val="F79646">
                        <a:lumMod val="7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itchFamily="18" charset="0"/>
                <a:cs typeface="Times New Roman" pitchFamily="18" charset="0"/>
              </a:rPr>
              <a:t>НОМИНАЦИЯ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72011"/>
            <a:ext cx="1146175" cy="1298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3429000"/>
            <a:ext cx="2160240" cy="2160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67544" y="1856647"/>
            <a:ext cx="792088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ВОПРОС: </a:t>
            </a:r>
            <a:r>
              <a:rPr lang="ru-RU" sz="2400" dirty="0" smtClean="0"/>
              <a:t>Не связанное с сюжетным повествованием размышление автора, включенное им в художественное произведение, — это:</a:t>
            </a:r>
          </a:p>
          <a:p>
            <a:endParaRPr lang="ru-RU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0871" y="5706834"/>
            <a:ext cx="73579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>
                <a:solidFill>
                  <a:schemeClr val="accent2">
                    <a:lumMod val="50000"/>
                  </a:schemeClr>
                </a:solidFill>
              </a:rPr>
              <a:t>ОТВЕТ: лирическое отступление</a:t>
            </a:r>
            <a:endParaRPr lang="ru-RU" sz="2800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848859" y="459633"/>
            <a:ext cx="89960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spc="50" dirty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4</a:t>
            </a:r>
            <a:r>
              <a:rPr lang="ru-RU" sz="5400" b="1" cap="none" spc="5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0</a:t>
            </a:r>
            <a:endParaRPr lang="ru-RU" sz="5400" b="1" cap="none" spc="50" dirty="0">
              <a:ln w="11430"/>
              <a:solidFill>
                <a:schemeClr val="accent2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4103" name="Picture 7" descr="C:\Users\User\Pictures\739172991.gif">
            <a:hlinkClick r:id="rId4" action="ppaction://hlinksldjump"/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5596167"/>
            <a:ext cx="1019175" cy="10953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788606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spcBef>
                <a:spcPts val="0"/>
              </a:spcBef>
            </a:pPr>
            <a:endParaRPr lang="ru-RU" sz="3600" b="1" spc="50" dirty="0">
              <a:ln w="11430"/>
              <a:gradFill>
                <a:gsLst>
                  <a:gs pos="25000">
                    <a:srgbClr val="924900"/>
                  </a:gs>
                  <a:gs pos="100000">
                    <a:srgbClr val="F79646">
                      <a:lumMod val="75000"/>
                    </a:srgb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Georgia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467544" y="404664"/>
            <a:ext cx="8280920" cy="1033272"/>
          </a:xfrm>
          <a:prstGeom prst="horizontalScroll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3600" b="1" spc="50" dirty="0">
                <a:ln w="11430"/>
                <a:gradFill>
                  <a:gsLst>
                    <a:gs pos="25000">
                      <a:srgbClr val="924900"/>
                    </a:gs>
                    <a:gs pos="100000">
                      <a:srgbClr val="F79646">
                        <a:lumMod val="7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itchFamily="18" charset="0"/>
                <a:cs typeface="Times New Roman" pitchFamily="18" charset="0"/>
              </a:rPr>
              <a:t>НОМИНАЦИЯ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72011"/>
            <a:ext cx="1146175" cy="1298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3429000"/>
            <a:ext cx="2160240" cy="2160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67544" y="1856647"/>
            <a:ext cx="792088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ВОПРОС: </a:t>
            </a:r>
            <a:r>
              <a:rPr lang="ru-RU" sz="2800" dirty="0" smtClean="0"/>
              <a:t>Небольшое произведение (преимущественно в стихах) нравоучительного характера, аллегорического содержания — это:</a:t>
            </a:r>
          </a:p>
          <a:p>
            <a:endParaRPr lang="ru-RU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0871" y="5706834"/>
            <a:ext cx="73579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>
                <a:solidFill>
                  <a:schemeClr val="accent2">
                    <a:lumMod val="50000"/>
                  </a:schemeClr>
                </a:solidFill>
              </a:rPr>
              <a:t>ОТВЕТ: басня</a:t>
            </a:r>
            <a:endParaRPr lang="ru-RU" sz="2800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848859" y="459633"/>
            <a:ext cx="89960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spc="50" dirty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5</a:t>
            </a:r>
            <a:r>
              <a:rPr lang="ru-RU" sz="5400" b="1" cap="none" spc="5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0</a:t>
            </a:r>
            <a:endParaRPr lang="ru-RU" sz="5400" b="1" cap="none" spc="50" dirty="0">
              <a:ln w="11430"/>
              <a:solidFill>
                <a:schemeClr val="accent2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4103" name="Picture 7" descr="C:\Users\User\Pictures\739172991.gif">
            <a:hlinkClick r:id="rId4" action="ppaction://hlinksldjump"/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5596167"/>
            <a:ext cx="1019175" cy="10953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725159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spcBef>
                <a:spcPts val="0"/>
              </a:spcBef>
            </a:pPr>
            <a:endParaRPr lang="ru-RU" sz="3600" b="1" spc="50" dirty="0">
              <a:ln w="11430"/>
              <a:gradFill>
                <a:gsLst>
                  <a:gs pos="25000">
                    <a:srgbClr val="924900"/>
                  </a:gs>
                  <a:gs pos="100000">
                    <a:srgbClr val="F79646">
                      <a:lumMod val="75000"/>
                    </a:srgb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Georgia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467544" y="404664"/>
            <a:ext cx="8280920" cy="1033272"/>
          </a:xfrm>
          <a:prstGeom prst="horizontalScroll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3600" b="1" spc="50" dirty="0">
                <a:ln w="11430"/>
                <a:solidFill>
                  <a:schemeClr val="accent3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itchFamily="18" charset="0"/>
                <a:cs typeface="Times New Roman" pitchFamily="18" charset="0"/>
              </a:rPr>
              <a:t>НОМИНАЦИЯ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72011"/>
            <a:ext cx="1146175" cy="1298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3429000"/>
            <a:ext cx="2160240" cy="2160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67544" y="1856647"/>
            <a:ext cx="792088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</a:rPr>
              <a:t>ВОПРОС: </a:t>
            </a:r>
            <a:r>
              <a:rPr lang="ru-RU" sz="2800" dirty="0" smtClean="0"/>
              <a:t>Перенесение свойств и действий живых существ на явления природы или неживые существа — это:</a:t>
            </a:r>
          </a:p>
          <a:p>
            <a:endParaRPr lang="ru-RU" sz="28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0871" y="5706834"/>
            <a:ext cx="73579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>
                <a:solidFill>
                  <a:schemeClr val="accent3">
                    <a:lumMod val="50000"/>
                  </a:schemeClr>
                </a:solidFill>
              </a:rPr>
              <a:t>ОТВЕТ: олицетворение</a:t>
            </a:r>
            <a:endParaRPr lang="ru-RU" sz="2800" b="1" i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848859" y="459633"/>
            <a:ext cx="89960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spc="50" dirty="0" smtClean="0">
                <a:ln w="11430"/>
                <a:solidFill>
                  <a:schemeClr val="accent3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</a:t>
            </a:r>
            <a:r>
              <a:rPr lang="ru-RU" sz="5400" b="1" cap="none" spc="50" dirty="0" smtClean="0">
                <a:ln w="11430"/>
                <a:solidFill>
                  <a:schemeClr val="accent3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0</a:t>
            </a:r>
            <a:endParaRPr lang="ru-RU" sz="5400" b="1" cap="none" spc="50" dirty="0">
              <a:ln w="11430"/>
              <a:solidFill>
                <a:schemeClr val="accent3">
                  <a:lumMod val="5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4103" name="Picture 7" descr="C:\Users\User\Pictures\739172991.gif">
            <a:hlinkClick r:id="rId4" action="ppaction://hlinksldjump"/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5596167"/>
            <a:ext cx="1019175" cy="10953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765433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spcBef>
                <a:spcPts val="0"/>
              </a:spcBef>
            </a:pPr>
            <a:endParaRPr lang="ru-RU" sz="3600" b="1" spc="50" dirty="0">
              <a:ln w="11430"/>
              <a:gradFill>
                <a:gsLst>
                  <a:gs pos="25000">
                    <a:srgbClr val="924900"/>
                  </a:gs>
                  <a:gs pos="100000">
                    <a:srgbClr val="F79646">
                      <a:lumMod val="75000"/>
                    </a:srgb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Georgia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467544" y="404664"/>
            <a:ext cx="8280920" cy="1033272"/>
          </a:xfrm>
          <a:prstGeom prst="horizontalScroll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3600" b="1" spc="50" dirty="0">
                <a:ln w="11430"/>
                <a:solidFill>
                  <a:schemeClr val="accent3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itchFamily="18" charset="0"/>
                <a:cs typeface="Times New Roman" pitchFamily="18" charset="0"/>
              </a:rPr>
              <a:t>НОМИНАЦИЯ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72011"/>
            <a:ext cx="1146175" cy="1298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3429000"/>
            <a:ext cx="2160240" cy="2160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67544" y="1856647"/>
            <a:ext cx="792088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2800" b="1" dirty="0" err="1" smtClean="0">
                <a:solidFill>
                  <a:schemeClr val="accent3">
                    <a:lumMod val="50000"/>
                  </a:schemeClr>
                </a:solidFill>
              </a:rPr>
              <a:t>ВОПРОС:</a:t>
            </a:r>
            <a:r>
              <a:rPr lang="ru-RU" sz="2800" dirty="0" err="1" smtClean="0"/>
              <a:t>Построение</a:t>
            </a:r>
            <a:r>
              <a:rPr lang="ru-RU" sz="2800" dirty="0" smtClean="0"/>
              <a:t> произведения, связь и расположение его частей — это:</a:t>
            </a:r>
          </a:p>
          <a:p>
            <a:endParaRPr lang="ru-RU" sz="28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0871" y="5706834"/>
            <a:ext cx="73579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>
                <a:solidFill>
                  <a:schemeClr val="accent3">
                    <a:lumMod val="50000"/>
                  </a:schemeClr>
                </a:solidFill>
              </a:rPr>
              <a:t>ОТВЕТ: композиция</a:t>
            </a:r>
            <a:endParaRPr lang="ru-RU" sz="2800" b="1" i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848859" y="459633"/>
            <a:ext cx="89960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spc="50" dirty="0" smtClean="0">
                <a:ln w="11430"/>
                <a:solidFill>
                  <a:schemeClr val="accent3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</a:t>
            </a:r>
            <a:r>
              <a:rPr lang="ru-RU" sz="5400" b="1" cap="none" spc="50" dirty="0" smtClean="0">
                <a:ln w="11430"/>
                <a:solidFill>
                  <a:schemeClr val="accent3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0</a:t>
            </a:r>
            <a:endParaRPr lang="ru-RU" sz="5400" b="1" cap="none" spc="50" dirty="0">
              <a:ln w="11430"/>
              <a:solidFill>
                <a:schemeClr val="accent3">
                  <a:lumMod val="5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4103" name="Picture 7" descr="C:\Users\User\Pictures\739172991.gif">
            <a:hlinkClick r:id="rId4" action="ppaction://hlinksldjump"/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5596167"/>
            <a:ext cx="1019175" cy="10953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808421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</TotalTime>
  <Words>687</Words>
  <Application>Microsoft Office PowerPoint</Application>
  <PresentationFormat>Экран (4:3)</PresentationFormat>
  <Paragraphs>145</Paragraphs>
  <Slides>29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0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  Презентация создана на основе шаблона Савченко Н.И. учителем русского языка  Эфендиевым М.М. 2017/2018</vt:lpstr>
      <vt:lpstr>Слайд 29</vt:lpstr>
    </vt:vector>
  </TitlesOfParts>
  <Manager>мсм</Manager>
  <Company>исош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Угадай</dc:title>
  <dc:creator>ммм17</dc:creator>
  <cp:lastModifiedBy>муртаза</cp:lastModifiedBy>
  <cp:revision>24</cp:revision>
  <dcterms:created xsi:type="dcterms:W3CDTF">2016-03-25T18:23:03Z</dcterms:created>
  <dcterms:modified xsi:type="dcterms:W3CDTF">2017-10-01T14:24:10Z</dcterms:modified>
</cp:coreProperties>
</file>