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3" r:id="rId15"/>
    <p:sldId id="272" r:id="rId16"/>
    <p:sldId id="271" r:id="rId17"/>
    <p:sldId id="270" r:id="rId18"/>
    <p:sldId id="280" r:id="rId19"/>
    <p:sldId id="283" r:id="rId20"/>
    <p:sldId id="282" r:id="rId21"/>
    <p:sldId id="281" r:id="rId22"/>
    <p:sldId id="279" r:id="rId23"/>
    <p:sldId id="259" r:id="rId24"/>
    <p:sldId id="276" r:id="rId25"/>
    <p:sldId id="275" r:id="rId26"/>
    <p:sldId id="278" r:id="rId27"/>
    <p:sldId id="277" r:id="rId28"/>
    <p:sldId id="285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934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5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332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873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542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177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435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8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927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4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328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F142-3E18-48F6-922B-EB142CA30E55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D876-BE62-4171-B855-E58E615985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10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slide" Target="slide25.xml"/><Relationship Id="rId18" Type="http://schemas.openxmlformats.org/officeDocument/2006/relationships/image" Target="../media/image11.png"/><Relationship Id="rId26" Type="http://schemas.openxmlformats.org/officeDocument/2006/relationships/slide" Target="slide14.xml"/><Relationship Id="rId3" Type="http://schemas.openxmlformats.org/officeDocument/2006/relationships/image" Target="../media/image4.png"/><Relationship Id="rId21" Type="http://schemas.openxmlformats.org/officeDocument/2006/relationships/slide" Target="slide10.xml"/><Relationship Id="rId34" Type="http://schemas.openxmlformats.org/officeDocument/2006/relationships/slide" Target="slide21.xml"/><Relationship Id="rId7" Type="http://schemas.openxmlformats.org/officeDocument/2006/relationships/image" Target="../media/image8.png"/><Relationship Id="rId12" Type="http://schemas.openxmlformats.org/officeDocument/2006/relationships/slide" Target="slide7.xml"/><Relationship Id="rId17" Type="http://schemas.openxmlformats.org/officeDocument/2006/relationships/slide" Target="slide27.xml"/><Relationship Id="rId25" Type="http://schemas.openxmlformats.org/officeDocument/2006/relationships/slide" Target="slide13.xml"/><Relationship Id="rId33" Type="http://schemas.openxmlformats.org/officeDocument/2006/relationships/slide" Target="slide20.xml"/><Relationship Id="rId2" Type="http://schemas.openxmlformats.org/officeDocument/2006/relationships/image" Target="../media/image3.png"/><Relationship Id="rId16" Type="http://schemas.openxmlformats.org/officeDocument/2006/relationships/slide" Target="slide26.xml"/><Relationship Id="rId20" Type="http://schemas.openxmlformats.org/officeDocument/2006/relationships/slide" Target="slide8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slide" Target="slide6.xml"/><Relationship Id="rId24" Type="http://schemas.openxmlformats.org/officeDocument/2006/relationships/image" Target="../media/image12.png"/><Relationship Id="rId32" Type="http://schemas.openxmlformats.org/officeDocument/2006/relationships/slide" Target="slide19.xml"/><Relationship Id="rId37" Type="http://schemas.openxmlformats.org/officeDocument/2006/relationships/slide" Target="slide4.xml"/><Relationship Id="rId5" Type="http://schemas.openxmlformats.org/officeDocument/2006/relationships/image" Target="../media/image6.png"/><Relationship Id="rId15" Type="http://schemas.openxmlformats.org/officeDocument/2006/relationships/slide" Target="slide24.xml"/><Relationship Id="rId23" Type="http://schemas.openxmlformats.org/officeDocument/2006/relationships/slide" Target="slide12.xml"/><Relationship Id="rId28" Type="http://schemas.openxmlformats.org/officeDocument/2006/relationships/slide" Target="slide16.xml"/><Relationship Id="rId36" Type="http://schemas.openxmlformats.org/officeDocument/2006/relationships/slide" Target="slide3.xml"/><Relationship Id="rId10" Type="http://schemas.openxmlformats.org/officeDocument/2006/relationships/slide" Target="slide5.xml"/><Relationship Id="rId19" Type="http://schemas.openxmlformats.org/officeDocument/2006/relationships/slide" Target="slide9.xml"/><Relationship Id="rId31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slide" Target="slide23.xml"/><Relationship Id="rId22" Type="http://schemas.openxmlformats.org/officeDocument/2006/relationships/slide" Target="slide11.xml"/><Relationship Id="rId27" Type="http://schemas.openxmlformats.org/officeDocument/2006/relationships/slide" Target="slide15.xml"/><Relationship Id="rId30" Type="http://schemas.openxmlformats.org/officeDocument/2006/relationships/slide" Target="slide18.xml"/><Relationship Id="rId35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79512" y="13467"/>
            <a:ext cx="8784976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7548" y="123409"/>
            <a:ext cx="8168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ИНТЕЛЛЕКТУАЛЬНАЯ ИГРА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228565"/>
            <a:ext cx="70567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«Хочу с</a:t>
            </a:r>
            <a:r>
              <a:rPr lang="ru-RU" sz="72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просить»</a:t>
            </a:r>
            <a:endParaRPr lang="ru-RU" sz="72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F:\семинар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699" y="2132856"/>
            <a:ext cx="4290053" cy="32175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6067971"/>
            <a:ext cx="270637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70082" y="6097573"/>
            <a:ext cx="2532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hlinkClick r:id="rId4" action="ppaction://hlinksldjump"/>
              </a:rPr>
              <a:t>НАЧАТЬ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ИГРУ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30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ВОПРОС: </a:t>
            </a:r>
            <a:r>
              <a:rPr lang="ru-RU" sz="2800" dirty="0" smtClean="0"/>
              <a:t>Предшественник романтизма — это:</a:t>
            </a: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ОТВЕТ: сентиментализм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6661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ВОПРОС: </a:t>
            </a:r>
            <a:r>
              <a:rPr lang="ru-RU" sz="2400" dirty="0" smtClean="0"/>
              <a:t>Продуктивный художественный метод, положивший в основу литературных произведений выявление социальных законов, взаимосвязей характеров и обстоятельств:</a:t>
            </a: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ОТВЕТ: реализм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54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934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ВОПРОС: </a:t>
            </a:r>
            <a:r>
              <a:rPr lang="ru-RU" sz="2800" dirty="0" smtClean="0"/>
              <a:t>Род литературы, особенностью которого является отображение жизни через чувства, мысли и переживания, — это:</a:t>
            </a: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ОТВЕТ: лирика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54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644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ВОПРОС:</a:t>
            </a:r>
            <a:r>
              <a:rPr lang="ru-RU" sz="2800" dirty="0" err="1" smtClean="0"/>
              <a:t>Трехсложный</a:t>
            </a:r>
            <a:r>
              <a:rPr lang="ru-RU" sz="2800" dirty="0" smtClean="0"/>
              <a:t> размер с ударением на первом слоге — это:</a:t>
            </a:r>
          </a:p>
          <a:p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ОТВЕТ: дактиль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54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42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ВОПРОС: </a:t>
            </a:r>
            <a:r>
              <a:rPr lang="ru-RU" sz="2800" dirty="0" smtClean="0"/>
              <a:t>Употребление слова в переносном значении для подчеркивания сходства или различия явлений, предметов — это:</a:t>
            </a:r>
          </a:p>
          <a:p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ОТВЕТ: метафора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54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7190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ВОПРОС:</a:t>
            </a:r>
            <a:r>
              <a:rPr lang="ru-RU" sz="2800" dirty="0" err="1" smtClean="0"/>
              <a:t>Художественный</a:t>
            </a:r>
            <a:r>
              <a:rPr lang="ru-RU" sz="2800" dirty="0" smtClean="0"/>
              <a:t> прием намеренного искажения чего-либо, нарушение пропорций изображаемого мира, причудливое соединение фантастики с реальностью — это:</a:t>
            </a:r>
          </a:p>
          <a:p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ОТВЕТ: гротеск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6917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ВОПРОС: </a:t>
            </a:r>
            <a:r>
              <a:rPr lang="ru-RU" sz="2800" dirty="0" smtClean="0"/>
              <a:t>Эзопов язык — это:</a:t>
            </a:r>
          </a:p>
          <a:p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ОТВЕТ: иносказание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54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5828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ВОПРОС: </a:t>
            </a:r>
            <a:r>
              <a:rPr lang="ru-RU" sz="2800" dirty="0" smtClean="0"/>
              <a:t>В каком произведении, какого автора встречаются персонажи «приятная дама» и «дама приятная во всех отношениях»?</a:t>
            </a:r>
          </a:p>
          <a:p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ОТВЕТ: «Мёртвые души» Н.В.Гоголь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54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84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ВОПРОС: </a:t>
            </a:r>
            <a:r>
              <a:rPr lang="ru-RU" sz="2000" dirty="0" smtClean="0"/>
              <a:t>Герою какого произведения принадлежат эти слова: </a:t>
            </a:r>
            <a:r>
              <a:rPr lang="ru-RU" sz="2000" i="1" dirty="0" smtClean="0"/>
              <a:t>«Как же я прежде не видел этого высокого</a:t>
            </a:r>
            <a:r>
              <a:rPr lang="ru-RU" sz="2000" dirty="0" smtClean="0"/>
              <a:t> </a:t>
            </a:r>
            <a:r>
              <a:rPr lang="ru-RU" sz="2000" i="1" dirty="0" smtClean="0"/>
              <a:t>неба? И как я счастлив, что узнал его наконец. Да! Все пустое, все обман, кроме этого бесконечного неба. Ничего нет, кроме него. Но и того даже нет, ничего нет, кроме тишины и успокоения. И слава Богу!»</a:t>
            </a:r>
            <a:r>
              <a:rPr lang="ru-RU" sz="2000" dirty="0" smtClean="0"/>
              <a:t>?</a:t>
            </a:r>
          </a:p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ОТВЕТ: </a:t>
            </a:r>
            <a:r>
              <a:rPr lang="ru-RU" sz="2800" b="1" dirty="0" smtClean="0"/>
              <a:t>Андрей Болконский</a:t>
            </a:r>
            <a:r>
              <a:rPr lang="ru-RU" sz="2800" dirty="0" smtClean="0"/>
              <a:t> </a:t>
            </a:r>
            <a:r>
              <a:rPr lang="ru-RU" sz="2800" b="1" dirty="0" smtClean="0"/>
              <a:t>«Война и мир»</a:t>
            </a:r>
            <a:endParaRPr lang="ru-RU" sz="2800" dirty="0" smtClean="0"/>
          </a:p>
          <a:p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2398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ВОПРОС: </a:t>
            </a:r>
            <a:r>
              <a:rPr lang="ru-RU" sz="2800" dirty="0" smtClean="0"/>
              <a:t>Какой из перечисленных глав не было в романе М.Ю. Лермонтова «Герой нашего времени»?</a:t>
            </a:r>
          </a:p>
          <a:p>
            <a:r>
              <a:rPr lang="ru-RU" sz="2800" dirty="0" smtClean="0"/>
              <a:t> </a:t>
            </a:r>
          </a:p>
          <a:p>
            <a:endParaRPr lang="ru-RU" sz="2800" dirty="0" smtClean="0"/>
          </a:p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ОТВЕТ:</a:t>
            </a:r>
            <a:r>
              <a:rPr lang="ru-RU" sz="2800" b="1" dirty="0" smtClean="0"/>
              <a:t> Дуэль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3027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188640"/>
            <a:ext cx="8208912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07579" y="218811"/>
            <a:ext cx="5128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ХОЧУ СПРОСИТЬ</a:t>
            </a:r>
            <a:endParaRPr lang="ru-RU" sz="5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51" y="56559"/>
            <a:ext cx="1149543" cy="1297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34" y="1628800"/>
            <a:ext cx="29146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34" y="2690380"/>
            <a:ext cx="2914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0" y="3717032"/>
            <a:ext cx="2914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19538"/>
            <a:ext cx="2914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61248"/>
            <a:ext cx="29146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0-конечная звезда 7"/>
          <p:cNvSpPr/>
          <p:nvPr/>
        </p:nvSpPr>
        <p:spPr>
          <a:xfrm>
            <a:off x="3536074" y="1710759"/>
            <a:ext cx="674954" cy="831127"/>
          </a:xfrm>
          <a:prstGeom prst="star10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3538" y="1679889"/>
            <a:ext cx="184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62860"/>
            <a:ext cx="7985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775" y="1679889"/>
            <a:ext cx="7985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5" name="Picture 4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315" y="1702259"/>
            <a:ext cx="7985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62860"/>
            <a:ext cx="7985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62659" y="177228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hlinkClick r:id="rId10" action="ppaction://hlinksldjump"/>
              </a:rPr>
              <a:t>30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82804" y="180315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11" action="ppaction://hlinksldjump"/>
              </a:rPr>
              <a:t>40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57251" y="17893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12" action="ppaction://hlinksldjump"/>
              </a:rPr>
              <a:t>50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3118" name="Picture 4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417" y="5661248"/>
            <a:ext cx="7985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9" name="Picture 4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661248"/>
            <a:ext cx="7985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44" y="5661247"/>
            <a:ext cx="7985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1" name="Picture 4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54" y="5643642"/>
            <a:ext cx="7985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2" name="Picture 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268" y="5629787"/>
            <a:ext cx="7985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80071" y="58071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1F497D">
                    <a:lumMod val="75000"/>
                  </a:srgbClr>
                </a:solidFill>
                <a:hlinkClick r:id="rId13" action="ppaction://hlinksldjump"/>
              </a:rPr>
              <a:t>30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74301" y="578958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14" action="ppaction://hlinksldjump"/>
              </a:rPr>
              <a:t>10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27306" y="584359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15" action="ppaction://hlinksldjump"/>
              </a:rPr>
              <a:t>20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28643" y="578958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16" action="ppaction://hlinksldjump"/>
              </a:rPr>
              <a:t>40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12021" y="581353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17" action="ppaction://hlinksldjump"/>
              </a:rPr>
              <a:t>50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1" name="10-конечная звезда 20"/>
          <p:cNvSpPr/>
          <p:nvPr/>
        </p:nvSpPr>
        <p:spPr>
          <a:xfrm>
            <a:off x="3558285" y="2596310"/>
            <a:ext cx="715295" cy="914400"/>
          </a:xfrm>
          <a:prstGeom prst="star10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23" name="Picture 5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48" y="2601073"/>
            <a:ext cx="8112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4" name="Picture 5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601" y="2618102"/>
            <a:ext cx="8112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984" y="2592918"/>
            <a:ext cx="8112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6" name="Picture 5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017" y="2645927"/>
            <a:ext cx="8112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647829" y="278670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1F497D">
                    <a:lumMod val="75000"/>
                  </a:srgbClr>
                </a:solidFill>
                <a:hlinkClick r:id="rId19" action="ppaction://hlinksldjump"/>
              </a:rPr>
              <a:t>20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80496" y="274503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0" action="ppaction://hlinksldjump"/>
              </a:rPr>
              <a:t>10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99144" y="2778545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1" action="ppaction://hlinksldjump"/>
              </a:rPr>
              <a:t>30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50853" y="279969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2" action="ppaction://hlinksldjump"/>
              </a:rPr>
              <a:t>40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926506" y="283155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3" action="ppaction://hlinksldjump"/>
              </a:rPr>
              <a:t>50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8" name="10-конечная звезда 27"/>
          <p:cNvSpPr/>
          <p:nvPr/>
        </p:nvSpPr>
        <p:spPr>
          <a:xfrm>
            <a:off x="3577369" y="3632340"/>
            <a:ext cx="701314" cy="914400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29" name="Picture 5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74" y="3586063"/>
            <a:ext cx="7985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30" name="Picture 58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601" y="3610505"/>
            <a:ext cx="7985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31" name="Picture 59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70" y="3655169"/>
            <a:ext cx="7985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32" name="Picture 60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268" y="3666317"/>
            <a:ext cx="7985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3603217" y="375216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1F497D">
                    <a:lumMod val="75000"/>
                  </a:srgbClr>
                </a:solidFill>
                <a:hlinkClick r:id="rId25" action="ppaction://hlinksldjump"/>
              </a:rPr>
              <a:t>10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16016" y="376637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6" action="ppaction://hlinksldjump"/>
              </a:rPr>
              <a:t>20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99143" y="377781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7" action="ppaction://hlinksldjump"/>
              </a:rPr>
              <a:t>30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072" name="Прямоугольник 3071"/>
          <p:cNvSpPr/>
          <p:nvPr/>
        </p:nvSpPr>
        <p:spPr>
          <a:xfrm>
            <a:off x="6907054" y="384079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8" action="ppaction://hlinksldjump"/>
              </a:rPr>
              <a:t>40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073" name="Прямоугольник 3072"/>
          <p:cNvSpPr/>
          <p:nvPr/>
        </p:nvSpPr>
        <p:spPr>
          <a:xfrm>
            <a:off x="7957252" y="382635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29" action="ppaction://hlinksldjump"/>
              </a:rPr>
              <a:t>50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42" name="10-конечная звезда 3141">
            <a:hlinkClick r:id="rId30" action="ppaction://hlinksldjump"/>
          </p:cNvPr>
          <p:cNvSpPr/>
          <p:nvPr/>
        </p:nvSpPr>
        <p:spPr>
          <a:xfrm>
            <a:off x="3565367" y="4642806"/>
            <a:ext cx="761677" cy="914400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44" name="Picture 69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48" y="4642806"/>
            <a:ext cx="858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45" name="Picture 70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601" y="4626055"/>
            <a:ext cx="858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46" name="Picture 71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91" y="4706189"/>
            <a:ext cx="858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47" name="Picture 72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044" y="4653667"/>
            <a:ext cx="8588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49" name="Прямоугольник 3148"/>
          <p:cNvSpPr/>
          <p:nvPr/>
        </p:nvSpPr>
        <p:spPr>
          <a:xfrm>
            <a:off x="3620837" y="477419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1F497D">
                    <a:lumMod val="75000"/>
                  </a:srgbClr>
                </a:solidFill>
                <a:hlinkClick r:id="rId30" action="ppaction://hlinksldjump"/>
              </a:rPr>
              <a:t>10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50" name="Прямоугольник 3149"/>
          <p:cNvSpPr/>
          <p:nvPr/>
        </p:nvSpPr>
        <p:spPr>
          <a:xfrm>
            <a:off x="4655868" y="48410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32" action="ppaction://hlinksldjump"/>
              </a:rPr>
              <a:t>20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51" name="Прямоугольник 3150"/>
          <p:cNvSpPr/>
          <p:nvPr/>
        </p:nvSpPr>
        <p:spPr>
          <a:xfrm>
            <a:off x="5821037" y="482843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33" action="ppaction://hlinksldjump"/>
              </a:rPr>
              <a:t>30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52" name="Прямоугольник 3151"/>
          <p:cNvSpPr/>
          <p:nvPr/>
        </p:nvSpPr>
        <p:spPr>
          <a:xfrm>
            <a:off x="6905360" y="489181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34" action="ppaction://hlinksldjump"/>
              </a:rPr>
              <a:t>40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53" name="Прямоугольник 3152"/>
          <p:cNvSpPr/>
          <p:nvPr/>
        </p:nvSpPr>
        <p:spPr>
          <a:xfrm>
            <a:off x="7926505" y="4891815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hlinkClick r:id="rId35" action="ppaction://hlinksldjump"/>
              </a:rPr>
              <a:t>50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54" name="Прямоугольник 3153"/>
          <p:cNvSpPr/>
          <p:nvPr/>
        </p:nvSpPr>
        <p:spPr>
          <a:xfrm>
            <a:off x="3558285" y="178479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1F497D">
                    <a:lumMod val="75000"/>
                  </a:srgbClr>
                </a:solidFill>
                <a:hlinkClick r:id="rId36" action="ppaction://hlinksldjump"/>
              </a:rPr>
              <a:t>10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155" name="Прямоугольник 3154"/>
          <p:cNvSpPr/>
          <p:nvPr/>
        </p:nvSpPr>
        <p:spPr>
          <a:xfrm>
            <a:off x="4633974" y="177057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1F497D">
                    <a:lumMod val="75000"/>
                  </a:srgbClr>
                </a:solidFill>
                <a:hlinkClick r:id="rId37" action="ppaction://hlinksldjump"/>
              </a:rPr>
              <a:t>20</a:t>
            </a:r>
            <a:endParaRPr lang="ru-RU" sz="3600" b="1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9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81764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ВОПРОС:</a:t>
            </a:r>
            <a:r>
              <a:rPr lang="ru-RU" sz="2800" dirty="0" smtClean="0"/>
              <a:t> Кому из героев комедии </a:t>
            </a:r>
            <a:r>
              <a:rPr lang="ru-RU" sz="2800" dirty="0" err="1" smtClean="0"/>
              <a:t>Грибоедова</a:t>
            </a:r>
            <a:r>
              <a:rPr lang="ru-RU" sz="2800" dirty="0" smtClean="0"/>
              <a:t> «Горе от ума» принадлежат эти строки?</a:t>
            </a:r>
            <a:r>
              <a:rPr lang="ru-RU" sz="2800" i="1" dirty="0" smtClean="0"/>
              <a:t> </a:t>
            </a:r>
            <a:endParaRPr lang="ru-RU" sz="2800" dirty="0" smtClean="0"/>
          </a:p>
          <a:p>
            <a:r>
              <a:rPr lang="ru-RU" sz="2800" i="1" dirty="0" smtClean="0"/>
              <a:t>С тех пор как числюсь по Архивам, Три награжденья получил...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ОТВЕТ: </a:t>
            </a:r>
            <a:r>
              <a:rPr lang="ru-RU" sz="2800" b="1" dirty="0" smtClean="0"/>
              <a:t>Молчалин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7623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ВОПРОС: </a:t>
            </a:r>
            <a:r>
              <a:rPr lang="ru-RU" sz="2800" dirty="0" smtClean="0"/>
              <a:t>Кому из героев пьесы М. Горького «На дне» принадлежат слова: </a:t>
            </a:r>
            <a:r>
              <a:rPr lang="ru-RU" sz="2800" i="1" dirty="0" smtClean="0"/>
              <a:t>«Понимаешь ли ты,</a:t>
            </a:r>
            <a:r>
              <a:rPr lang="ru-RU" sz="2800" dirty="0" smtClean="0"/>
              <a:t> </a:t>
            </a:r>
            <a:r>
              <a:rPr lang="ru-RU" sz="2800" i="1" dirty="0" smtClean="0"/>
              <a:t>как это обидно— потерять имя? Даже собаки имеют клички... Без имени нет человека».</a:t>
            </a:r>
            <a:endParaRPr lang="ru-RU" sz="2800" dirty="0" smtClean="0"/>
          </a:p>
          <a:p>
            <a:r>
              <a:rPr lang="ru-RU" sz="2800" i="1" dirty="0" smtClean="0"/>
              <a:t> 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ОТВЕТ: </a:t>
            </a:r>
            <a:r>
              <a:rPr lang="ru-RU" sz="2800" dirty="0" smtClean="0"/>
              <a:t> </a:t>
            </a:r>
            <a:r>
              <a:rPr lang="ru-RU" sz="2800" b="1" dirty="0" smtClean="0"/>
              <a:t>Актер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4635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ВОПРОС: </a:t>
            </a:r>
            <a:r>
              <a:rPr lang="ru-RU" sz="2800" dirty="0" smtClean="0"/>
              <a:t>Кому из героев пьесы М. Горького «На дне» принадлежат эти слова: </a:t>
            </a:r>
            <a:r>
              <a:rPr lang="ru-RU" sz="2800" i="1" dirty="0" smtClean="0"/>
              <a:t>«Человек!</a:t>
            </a:r>
            <a:r>
              <a:rPr lang="ru-RU" sz="2800" dirty="0" smtClean="0"/>
              <a:t> </a:t>
            </a:r>
            <a:r>
              <a:rPr lang="ru-RU" sz="2800" i="1" dirty="0" smtClean="0"/>
              <a:t>Это</a:t>
            </a:r>
            <a:r>
              <a:rPr lang="ru-RU" sz="2800" dirty="0" smtClean="0"/>
              <a:t> </a:t>
            </a:r>
            <a:r>
              <a:rPr lang="ru-RU" sz="2800" i="1" dirty="0" smtClean="0"/>
              <a:t>—</a:t>
            </a:r>
            <a:r>
              <a:rPr lang="ru-RU" sz="2800" dirty="0" smtClean="0"/>
              <a:t> </a:t>
            </a:r>
            <a:r>
              <a:rPr lang="ru-RU" sz="2800" i="1" dirty="0" smtClean="0"/>
              <a:t>великолепно! </a:t>
            </a:r>
            <a:endParaRPr lang="ru-RU" sz="2800" dirty="0" smtClean="0"/>
          </a:p>
          <a:p>
            <a:r>
              <a:rPr lang="ru-RU" sz="2800" i="1" dirty="0" smtClean="0"/>
              <a:t>Это звучит... гордо! Человек! Надо уважать человека! Не жалеть, не унижать его жалостью...»</a:t>
            </a:r>
            <a:r>
              <a:rPr lang="ru-RU" sz="2800" dirty="0" smtClean="0"/>
              <a:t>?</a:t>
            </a:r>
          </a:p>
          <a:p>
            <a:r>
              <a:rPr lang="ru-RU" sz="2800" i="1" dirty="0" smtClean="0"/>
              <a:t> 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ОТВЕТ: </a:t>
            </a:r>
            <a:r>
              <a:rPr lang="ru-RU" sz="2800" b="1" dirty="0" smtClean="0"/>
              <a:t>Сатин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041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</a:t>
            </a:r>
            <a:r>
              <a:rPr lang="ru-RU" sz="2800" dirty="0" smtClean="0"/>
              <a:t> Кому из поэтов принадлежат строки о русской крестьянке? </a:t>
            </a:r>
          </a:p>
          <a:p>
            <a:r>
              <a:rPr lang="ru-RU" sz="2800" i="1" dirty="0" smtClean="0"/>
              <a:t>Коня на скаку остановит, В горящую избу войдет.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/>
              <a:t>Н.А.</a:t>
            </a:r>
            <a:r>
              <a:rPr lang="ru-RU" sz="2800" dirty="0" smtClean="0"/>
              <a:t> </a:t>
            </a:r>
            <a:r>
              <a:rPr lang="ru-RU" sz="2800" b="1" dirty="0" smtClean="0"/>
              <a:t>Некрасов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6926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800" dirty="0" smtClean="0"/>
              <a:t>Кому из чеховских героев принадлежат слова: </a:t>
            </a:r>
            <a:r>
              <a:rPr lang="ru-RU" sz="2800" i="1" dirty="0" smtClean="0"/>
              <a:t>«Как бы чего не вышло?»</a:t>
            </a:r>
            <a:endParaRPr lang="ru-RU" sz="2800" dirty="0" smtClean="0"/>
          </a:p>
          <a:p>
            <a:r>
              <a:rPr lang="ru-RU" sz="2800" i="1" dirty="0" smtClean="0"/>
              <a:t> 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/>
              <a:t>Беликов, «Человек в футляре»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95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800" dirty="0" smtClean="0"/>
              <a:t>Кому принадлежит следующая цитата? Назовите автора и произведение. </a:t>
            </a:r>
          </a:p>
          <a:p>
            <a:r>
              <a:rPr lang="ru-RU" sz="2800" i="1" dirty="0" smtClean="0"/>
              <a:t>«Я говорю: отчего люди не летают так, как птицы? Знаешь, мне иногда кажется, что я птица. Когда стоишь на горе, так тебя и тянет лететь. Вот так бы разбежалась, подняла руки и полетела. Попробовать нешто теперь?»</a:t>
            </a:r>
            <a:endParaRPr lang="ru-RU" sz="2800" dirty="0" smtClean="0"/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/>
              <a:t>Катерина,</a:t>
            </a:r>
            <a:r>
              <a:rPr lang="ru-RU" sz="2800" dirty="0" smtClean="0"/>
              <a:t> </a:t>
            </a:r>
            <a:r>
              <a:rPr lang="ru-RU" sz="2800" b="1" dirty="0" smtClean="0"/>
              <a:t>А.Н.</a:t>
            </a:r>
            <a:r>
              <a:rPr lang="ru-RU" sz="2800" dirty="0" smtClean="0"/>
              <a:t> </a:t>
            </a:r>
            <a:r>
              <a:rPr lang="ru-RU" sz="2800" b="1" dirty="0" smtClean="0"/>
              <a:t>Островский</a:t>
            </a:r>
            <a:r>
              <a:rPr lang="ru-RU" sz="2800" dirty="0" smtClean="0"/>
              <a:t> </a:t>
            </a:r>
            <a:r>
              <a:rPr lang="ru-RU" sz="2800" b="1" dirty="0" smtClean="0"/>
              <a:t>«Гроза»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059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800" dirty="0" smtClean="0"/>
              <a:t>Кому принадлежит эта цитата:</a:t>
            </a:r>
            <a:r>
              <a:rPr lang="ru-RU" sz="2800" i="1" dirty="0" smtClean="0"/>
              <a:t> «Мой дед землю пахал»</a:t>
            </a:r>
            <a:r>
              <a:rPr lang="ru-RU" sz="2800" dirty="0" smtClean="0"/>
              <a:t>?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Евгению Базарову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1930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</a:t>
            </a:r>
            <a:r>
              <a:rPr lang="ru-RU" sz="2800" dirty="0" smtClean="0"/>
              <a:t> Кто автор этих строк?</a:t>
            </a:r>
            <a:r>
              <a:rPr lang="ru-RU" sz="2800" i="1" dirty="0" smtClean="0"/>
              <a:t> </a:t>
            </a:r>
            <a:endParaRPr lang="ru-RU" sz="2800" dirty="0" smtClean="0"/>
          </a:p>
          <a:p>
            <a:r>
              <a:rPr lang="ru-RU" sz="2800" i="1" dirty="0" smtClean="0"/>
              <a:t>Люблю грозу в начале мая, </a:t>
            </a:r>
          </a:p>
          <a:p>
            <a:r>
              <a:rPr lang="ru-RU" sz="2800" i="1" dirty="0" smtClean="0"/>
              <a:t>Когда весенний, первый гром, </a:t>
            </a:r>
          </a:p>
          <a:p>
            <a:r>
              <a:rPr lang="ru-RU" sz="2800" i="1" dirty="0" smtClean="0"/>
              <a:t>Как бы </a:t>
            </a:r>
            <a:r>
              <a:rPr lang="ru-RU" sz="2800" i="1" dirty="0" err="1" smtClean="0"/>
              <a:t>резвяся</a:t>
            </a:r>
            <a:r>
              <a:rPr lang="ru-RU" sz="2800" i="1" dirty="0" smtClean="0"/>
              <a:t> и играя, </a:t>
            </a:r>
          </a:p>
          <a:p>
            <a:r>
              <a:rPr lang="ru-RU" sz="2800" i="1" dirty="0" smtClean="0"/>
              <a:t>Грохочет в небе </a:t>
            </a:r>
            <a:r>
              <a:rPr lang="ru-RU" sz="2800" i="1" dirty="0" err="1" smtClean="0"/>
              <a:t>голубом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Ф.И.Тютчев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2167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47259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300" b="1" dirty="0" smtClean="0">
                <a:solidFill>
                  <a:srgbClr val="0070C0"/>
                </a:solidFill>
              </a:rPr>
              <a:t>Презентация создана на основе шаблона Савченко Н.И.</a:t>
            </a:r>
            <a:br>
              <a:rPr lang="ru-RU" sz="5300" b="1" dirty="0" smtClean="0">
                <a:solidFill>
                  <a:srgbClr val="0070C0"/>
                </a:solidFill>
              </a:rPr>
            </a:br>
            <a:r>
              <a:rPr lang="ru-RU" sz="5300" b="1" dirty="0" smtClean="0">
                <a:solidFill>
                  <a:srgbClr val="0070C0"/>
                </a:solidFill>
              </a:rPr>
              <a:t>учителем русского языка </a:t>
            </a:r>
            <a:br>
              <a:rPr lang="ru-RU" sz="5300" b="1" dirty="0" smtClean="0">
                <a:solidFill>
                  <a:srgbClr val="0070C0"/>
                </a:solidFill>
              </a:rPr>
            </a:br>
            <a:r>
              <a:rPr lang="ru-RU" sz="5300" b="1" dirty="0" err="1" smtClean="0">
                <a:solidFill>
                  <a:srgbClr val="0070C0"/>
                </a:solidFill>
              </a:rPr>
              <a:t>Эфендиевым</a:t>
            </a:r>
            <a:r>
              <a:rPr lang="ru-RU" sz="5300" b="1" dirty="0" smtClean="0">
                <a:solidFill>
                  <a:srgbClr val="0070C0"/>
                </a:solidFill>
              </a:rPr>
              <a:t> М.М.</a:t>
            </a:r>
            <a:br>
              <a:rPr lang="ru-RU" sz="5300" b="1" dirty="0" smtClean="0">
                <a:solidFill>
                  <a:srgbClr val="0070C0"/>
                </a:solidFill>
              </a:rPr>
            </a:br>
            <a:r>
              <a:rPr lang="ru-RU" sz="5300" b="1" smtClean="0">
                <a:solidFill>
                  <a:srgbClr val="C00000"/>
                </a:solidFill>
              </a:rPr>
              <a:t>2017/2018</a:t>
            </a:r>
            <a:endParaRPr lang="ru-RU" sz="5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0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23528" y="26046"/>
            <a:ext cx="8424936" cy="160275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5757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АВТОР ШАБЛОНА</a:t>
            </a:r>
            <a:endParaRPr lang="ru-RU" sz="5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628799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i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у</a:t>
            </a:r>
            <a:r>
              <a:rPr lang="ru-RU" sz="3600" i="1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читель </a:t>
            </a:r>
            <a:r>
              <a:rPr lang="ru-RU" sz="3600" i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истории и обществознания высшей квалификационной категории  МБОУ ООШ №7 г. Горячий Ключ </a:t>
            </a:r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Савченко Наталия Ивановна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8134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Горизонтальный свиток 6"/>
          <p:cNvSpPr/>
          <p:nvPr/>
        </p:nvSpPr>
        <p:spPr>
          <a:xfrm>
            <a:off x="398710" y="5733256"/>
            <a:ext cx="8493769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При использовании шаблона слайд не удалять!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8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400" dirty="0" smtClean="0"/>
              <a:t>Драматургическое произведение, особенность которого осмеяние явлений жизни и действующих лиц, — это: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комедия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919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000" dirty="0" smtClean="0"/>
              <a:t>Жанр эпического произведения, отличающийся </a:t>
            </a:r>
            <a:r>
              <a:rPr lang="ru-RU" sz="2000" dirty="0" err="1" smtClean="0"/>
              <a:t>многолинейностью</a:t>
            </a:r>
            <a:r>
              <a:rPr lang="ru-RU" sz="2000" dirty="0" smtClean="0"/>
              <a:t> сюжета, полным освещением отношений между людьми, изображением типических характеров в типических обстоятельствах, — это: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роман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97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400" dirty="0" smtClean="0"/>
              <a:t>Краткое изречение, содержащее в себе законченную философскую мысль, житейскую мудрость или нравоучение, — это: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афоризм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666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400" dirty="0" smtClean="0"/>
              <a:t>Не связанное с сюжетным повествованием размышление автора, включенное им в художественное произведение, — это: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лирическое отступление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86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9249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800" dirty="0" smtClean="0"/>
              <a:t>Небольшое произведение (преимущественно в стихах) нравоучительного характера, аллегорического содержания — это: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ОТВЕТ: басня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251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ВОПРОС: </a:t>
            </a:r>
            <a:r>
              <a:rPr lang="ru-RU" sz="2800" dirty="0" smtClean="0"/>
              <a:t>Перенесение свойств и действий живых существ на явления природы или неживые существа — это:</a:t>
            </a: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ОТВЕТ: олицетворение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54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6543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ru-RU" sz="3600" b="1" spc="50" dirty="0">
              <a:ln w="11430"/>
              <a:gradFill>
                <a:gsLst>
                  <a:gs pos="25000">
                    <a:srgbClr val="924900"/>
                  </a:gs>
                  <a:gs pos="100000">
                    <a:srgbClr val="F79646">
                      <a:lumMod val="7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404664"/>
            <a:ext cx="8280920" cy="103327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НОМИНАЦИЯ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011"/>
            <a:ext cx="11461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856647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ВОПРОС:</a:t>
            </a:r>
            <a:r>
              <a:rPr lang="ru-RU" sz="2800" dirty="0" err="1" smtClean="0"/>
              <a:t>Построение</a:t>
            </a:r>
            <a:r>
              <a:rPr lang="ru-RU" sz="2800" dirty="0" smtClean="0"/>
              <a:t> произведения, связь и расположение его частей — это:</a:t>
            </a: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71" y="5706834"/>
            <a:ext cx="735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ОТВЕТ: композиция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8859" y="45963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54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3" name="Picture 7" descr="C:\Users\User\Pictures\73917299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96167"/>
            <a:ext cx="1019175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84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687</Words>
  <Application>Microsoft Office PowerPoint</Application>
  <PresentationFormat>Экран (4:3)</PresentationFormat>
  <Paragraphs>145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  Презентация создана на основе шаблона Савченко Н.И. учителем русского языка  Эфендиевым М.М. 2017/2018</vt:lpstr>
      <vt:lpstr>Слайд 29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</dc:title>
  <dc:creator>ммм17</dc:creator>
  <cp:lastModifiedBy>муртаза</cp:lastModifiedBy>
  <cp:revision>24</cp:revision>
  <dcterms:created xsi:type="dcterms:W3CDTF">2016-03-25T18:23:03Z</dcterms:created>
  <dcterms:modified xsi:type="dcterms:W3CDTF">2017-10-01T14:24:10Z</dcterms:modified>
</cp:coreProperties>
</file>