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57" r:id="rId16"/>
    <p:sldId id="262" r:id="rId17"/>
    <p:sldId id="258" r:id="rId18"/>
    <p:sldId id="259" r:id="rId19"/>
    <p:sldId id="260" r:id="rId20"/>
    <p:sldId id="263" r:id="rId21"/>
    <p:sldId id="264" r:id="rId22"/>
    <p:sldId id="265" r:id="rId23"/>
    <p:sldId id="266" r:id="rId24"/>
    <p:sldId id="267" r:id="rId25"/>
    <p:sldId id="261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656" autoAdjust="0"/>
  </p:normalViewPr>
  <p:slideViewPr>
    <p:cSldViewPr>
      <p:cViewPr varScale="1">
        <p:scale>
          <a:sx n="62" d="100"/>
          <a:sy n="62" d="100"/>
        </p:scale>
        <p:origin x="-13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86E70-C69F-4396-B4C6-D6D7A0FFAE4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C1E68-8E30-42A5-A580-02818AFC5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Цели урока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первичное ознакомление, отработка и осознание теоретических моделей и понятий, выявление и анализ существенных и устойчивых связей и отношений между объектами и процессами, анализировать систему отношений в живой природе и технических системах с позиций управления, определять в простых ситуациях механизмы прямой и обратной связи.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C1E68-8E30-42A5-A580-02818AFC5C0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Кибернетика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это наука об общих принципах управления в различных системах: технических, биологических, социальных и др.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C1E68-8E30-42A5-A580-02818AFC5C0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C1E68-8E30-42A5-A580-02818AFC5C0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07038-D5A1-4C7F-9E87-30657877140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5659D6-0806-4B5A-8EF2-7C7E7259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07038-D5A1-4C7F-9E87-30657877140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5659D6-0806-4B5A-8EF2-7C7E7259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07038-D5A1-4C7F-9E87-30657877140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5659D6-0806-4B5A-8EF2-7C7E7259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07038-D5A1-4C7F-9E87-30657877140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5659D6-0806-4B5A-8EF2-7C7E7259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07038-D5A1-4C7F-9E87-30657877140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5659D6-0806-4B5A-8EF2-7C7E7259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07038-D5A1-4C7F-9E87-30657877140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5659D6-0806-4B5A-8EF2-7C7E7259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07038-D5A1-4C7F-9E87-30657877140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5659D6-0806-4B5A-8EF2-7C7E7259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07038-D5A1-4C7F-9E87-30657877140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5659D6-0806-4B5A-8EF2-7C7E7259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07038-D5A1-4C7F-9E87-30657877140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5659D6-0806-4B5A-8EF2-7C7E7259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ои рисунки\Фон\15а.jp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72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292895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Управление процессами.</a:t>
            </a:r>
            <a:b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Автоматические и автоматизированные системы управления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8" y="428604"/>
            <a:ext cx="2557458" cy="971560"/>
          </a:xfrm>
        </p:spPr>
        <p:txBody>
          <a:bodyPr/>
          <a:lstStyle/>
          <a:p>
            <a:fld id="{0B1FAFC2-FCA7-4554-9CC3-66D65D4402B3}" type="datetime1">
              <a:rPr lang="ru-RU" smtClean="0"/>
              <a:pPr/>
              <a:t>22.11.2015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6257940" cy="514050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Не всегда управление осуществляется по замкнутой схеме. Например, управление потоком автомобилей и пешеходов с помощью светофора является примером </a:t>
            </a:r>
            <a:r>
              <a:rPr lang="ru-RU" b="1" dirty="0" smtClean="0"/>
              <a:t>незамкнутой</a:t>
            </a:r>
            <a:r>
              <a:rPr lang="ru-RU" dirty="0" smtClean="0"/>
              <a:t> (разомкнутой) схемы управления. Светофор не может воспринять корректирующую информацию, он выступает в роли устройства, которое только выдает управляющее воздействие. Изменение светов светофора- управляющие сигналы. Автомобили и пешеходы выступают в качестве объектов управления. Такой процесс получил название незамкнутого процесса управления.</a:t>
            </a:r>
            <a:endParaRPr lang="ru-RU" dirty="0"/>
          </a:p>
        </p:txBody>
      </p:sp>
      <p:pic>
        <p:nvPicPr>
          <p:cNvPr id="10" name="Picture 7" descr="38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2214554"/>
            <a:ext cx="1428760" cy="39207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Рассмотрим пример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Процесс обучения в школе построен по </a:t>
            </a:r>
            <a:r>
              <a:rPr lang="ru-RU" i="1" dirty="0" smtClean="0"/>
              <a:t>замкнутой</a:t>
            </a:r>
            <a:r>
              <a:rPr lang="ru-RU" dirty="0" smtClean="0"/>
              <a:t> схеме управления. Ученики являются объектами управления. Учитель перед началом урока обладает определённой исходной информацией: знаниями по предмету, знаниями об учениках. Эти знания позволяют ему построить урок так, чтобы ученики поняли новый материал. Применяя различные методы ведения урока, учитель оказывает на учеников управляющее воздействие. В процессе опроса учеников, что равносильно </a:t>
            </a:r>
            <a:r>
              <a:rPr lang="ru-RU" i="1" dirty="0" smtClean="0"/>
              <a:t>обратной связи</a:t>
            </a:r>
            <a:r>
              <a:rPr lang="ru-RU" dirty="0" smtClean="0"/>
              <a:t>, учитель делает вывод о том, как усвоен материал, и решает, что ему дальше делать – либо провести дополнительное разъяснение, либо дать новый материал. Он должен постоянно отслеживать текущую информацию, чтобы видеть, как реагируют ученики( объект управления) на его воздействие.</a:t>
            </a:r>
            <a:endParaRPr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Системы автоматического управления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920084"/>
            <a:ext cx="4352956" cy="472362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системах автоматического управления все процессы, связанные с получением информации о состоянии управляемого объекта, обработкой этой информации , формированием управляющих сигналов и пр., осуществляются автоматически в соответствии с представленной замкнутой схемой управления. В подобных схемах не требуется непосредственное участие человека. Системы автоматического управления используются на космических спутниках, на опасном для здоровья человека производстве и литейном промышленности , в хлебопекарнях, при поточном производстве, например  при изготовлении микросхем.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857364"/>
            <a:ext cx="4349172" cy="32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Неавтоматические системы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неавтоматических системах управления человек сам оценивает состояние объекта управления и на основе этой оценки воздействует на него. С такими системами вы сталкиваетесь постоянно в школе и дома. Дирижёр управляет оркестром, исполняющем музыкальное произведение. Учитель на уроке управляет классом в процессе обучения</a:t>
            </a:r>
            <a:endParaRPr lang="ru-RU" dirty="0"/>
          </a:p>
        </p:txBody>
      </p:sp>
      <p:pic>
        <p:nvPicPr>
          <p:cNvPr id="15" name="Picture 7" descr="1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2071678"/>
            <a:ext cx="3775849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Автоматизированные системы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автоматизированных системах управления сбор и обработка информации, необходимой для выработки управляющих воздействий, осуществляется автоматически, при помощи аппаратуры и компьютерной техники, а решение по управлению принимает человек. Например, рабочий металлорежущего станка производит его установку и включение, остальные процессы выполняются автоматически. автоматизированная система продажи билетов работает под управлением человека, который запрашивает у компьютера необходимую информацию и на её основе принимает решение о продаже.</a:t>
            </a:r>
          </a:p>
          <a:p>
            <a:endParaRPr lang="ru-RU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8685"/>
          <a:stretch>
            <a:fillRect/>
          </a:stretch>
        </p:blipFill>
        <p:spPr bwMode="auto">
          <a:xfrm>
            <a:off x="4648200" y="2249657"/>
            <a:ext cx="4038600" cy="377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/>
              <a:t>Кибернетика</a:t>
            </a:r>
            <a:r>
              <a:rPr lang="ru-RU" dirty="0"/>
              <a:t> - наука об общих свойствах процессов управления в живых и неживых системах.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процессов управления в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пилот </a:t>
            </a:r>
            <a:r>
              <a:rPr lang="ru-RU" dirty="0"/>
              <a:t>управляет самолетом, а помогает ему в этом автоматическое устройство– автопилот;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директор и его заместители управляют производством, а учитель – обучением школьников;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процессор обеспечивает синхронную работу всех узлов компьютера, каждым его внешним устройством руководит специальный контроллер;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без дирижера большой оркестр не может согласованно исполнить музыкальное произведение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хоккейная или баскетбольная команда обязательно имеет одного или нескольких тренеров, которые организуют подготовку спортсменов к соревнованиям.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Основатель кибернетики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Основателем кибернетики был американский математик </a:t>
            </a:r>
            <a:r>
              <a:rPr lang="ru-RU" dirty="0" err="1" smtClean="0"/>
              <a:t>Норберт</a:t>
            </a:r>
            <a:r>
              <a:rPr lang="ru-RU" dirty="0" smtClean="0"/>
              <a:t> Винер.</a:t>
            </a:r>
          </a:p>
          <a:p>
            <a:r>
              <a:rPr lang="ru-RU" dirty="0" smtClean="0"/>
              <a:t>Первая книга по кибернетике вышла в 1948 году и называлась «Кибернетика, или Управление и связь в животном и машине».</a:t>
            </a:r>
          </a:p>
          <a:p>
            <a:endParaRPr lang="ru-RU" dirty="0"/>
          </a:p>
        </p:txBody>
      </p:sp>
      <p:pic>
        <p:nvPicPr>
          <p:cNvPr id="6" name="Picture 2" descr="Картинка 7 из 168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" y="1785926"/>
            <a:ext cx="4280389" cy="36619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/>
              <a:t>Управление</a:t>
            </a:r>
            <a:r>
              <a:rPr lang="ru-RU" dirty="0"/>
              <a:t> есть целенаправленное воздействие одних объектов, которые являются управляющими, на другие объекты </a:t>
            </a:r>
            <a:r>
              <a:rPr lang="ru-RU" dirty="0" smtClean="0"/>
              <a:t>– управляемые.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Обратная связь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Обратная </a:t>
            </a:r>
            <a:r>
              <a:rPr lang="ru-RU" dirty="0"/>
              <a:t>связь </a:t>
            </a:r>
            <a:r>
              <a:rPr lang="ru-RU" dirty="0" smtClean="0"/>
              <a:t>в процессе управления - </a:t>
            </a:r>
            <a:r>
              <a:rPr lang="ru-RU" dirty="0"/>
              <a:t>это процесс передачи </a:t>
            </a:r>
            <a:r>
              <a:rPr lang="ru-RU" dirty="0" smtClean="0"/>
              <a:t>информации </a:t>
            </a:r>
            <a:r>
              <a:rPr lang="ru-RU" dirty="0"/>
              <a:t>о состоянии объекта управления </a:t>
            </a:r>
            <a:r>
              <a:rPr lang="ru-RU" dirty="0" smtClean="0"/>
              <a:t>управляющему объекту.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В повседневной жизни мы всюду сталкиваемся с управлением:</a:t>
            </a:r>
          </a:p>
          <a:p>
            <a:r>
              <a:rPr lang="ru-RU" sz="2400" dirty="0" smtClean="0"/>
              <a:t>рабочий управляет станком, </a:t>
            </a:r>
          </a:p>
          <a:p>
            <a:r>
              <a:rPr lang="ru-RU" sz="2400" dirty="0" smtClean="0"/>
              <a:t>учитель -учениками, </a:t>
            </a:r>
          </a:p>
          <a:p>
            <a:r>
              <a:rPr lang="ru-RU" sz="2400" dirty="0" smtClean="0"/>
              <a:t>дирижёр- оркестром, </a:t>
            </a:r>
          </a:p>
          <a:p>
            <a:r>
              <a:rPr lang="ru-RU" sz="2400" dirty="0" smtClean="0"/>
              <a:t>программист -работой компьютера и ходом выполнения программы.</a:t>
            </a:r>
          </a:p>
          <a:p>
            <a:pPr>
              <a:buNone/>
            </a:pPr>
            <a:r>
              <a:rPr lang="ru-RU" sz="2400" dirty="0" smtClean="0"/>
              <a:t>Главное знать: </a:t>
            </a:r>
            <a:r>
              <a:rPr lang="ru-RU" sz="2400" b="1" dirty="0" smtClean="0"/>
              <a:t>зачем выполняется управление?</a:t>
            </a:r>
          </a:p>
          <a:p>
            <a:r>
              <a:rPr lang="ru-RU" sz="2400" dirty="0" smtClean="0"/>
              <a:t>Например, лётчик, садясь за штурвал самолёта, должен заранее знать , куда и зачем он летит.</a:t>
            </a:r>
          </a:p>
          <a:p>
            <a:r>
              <a:rPr lang="ru-RU" sz="2400" dirty="0" smtClean="0"/>
              <a:t>Водитель автобуса должен обеспечить доставку пассажиров к месту назначения.</a:t>
            </a:r>
          </a:p>
          <a:p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2886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Управление – это целенаправленное взаимодействие объектов, одни из которых являются управляющими, а другие – управляемыми. Модели, описывающие информационные процессы управления в сложных системах, называются информационными моделями процессов управления. В любом процессе управления всегда происходит взаимодействие 2-х двух объектов – управляющего и управляемого, которые </a:t>
            </a:r>
            <a:r>
              <a:rPr lang="ru-RU" dirty="0" err="1"/>
              <a:t>coединены</a:t>
            </a:r>
            <a:r>
              <a:rPr lang="ru-RU" dirty="0"/>
              <a:t> каналами прямой (рисунок 1) и обратной связи (рисунок 2). По каналу прямой связи передаются управляющие сигналы, а по каналу обратной связи – информация о состоянии управляемого объекта.</a:t>
            </a:r>
          </a:p>
          <a:p>
            <a:endParaRPr lang="ru-RU" dirty="0"/>
          </a:p>
        </p:txBody>
      </p:sp>
      <p:pic>
        <p:nvPicPr>
          <p:cNvPr id="2050" name="Picture 2" descr="Image59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643314"/>
            <a:ext cx="61341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age59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860924"/>
            <a:ext cx="6149975" cy="163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Системы, изучаемые в кибернетике, могут быть очень сложными, включающими в себя множество взаимодействующих объектов. Однако для понимания базовых понятий теории можно обойтись простейшей из таких систем, которая содержит всего два объекта – управляющий и исполнительный (управляемый). Примером может служить, например, система, состоящая из светофора и автомобиля (разомкнутая), полицейского и автомобиля (замкнутая).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 простейшем случае управляющий объект посылает свои команды исполнительному объекту, без учета его состояния. В этом случае воздействия передаются только в одном направлении, такая система называется </a:t>
            </a:r>
            <a:r>
              <a:rPr lang="ru-RU" b="1" dirty="0"/>
              <a:t>разомкнутой</a:t>
            </a:r>
            <a:r>
              <a:rPr lang="ru-RU" dirty="0"/>
              <a:t>.</a:t>
            </a:r>
          </a:p>
          <a:p>
            <a:r>
              <a:rPr lang="ru-RU" dirty="0"/>
              <a:t>Разомкнутыми системами являются всевозможные информационные табло на вокзалах и аэропортах, которые управляют перемещениями пассажиров. К рассматриваемому классу систем можно сгнести и современные программируемые бытовые приборы.</a:t>
            </a:r>
          </a:p>
          <a:p>
            <a:r>
              <a:rPr lang="ru-RU" dirty="0"/>
              <a:t>Как правило, описанная схема управления не очень эффективна и нормально работает только до возникновения экстремальных условий. Так, при больших потоках транспорта возникают пробки, в аэропортах и вокзалах приходится дополнительно открывать справочные бюро, в микроволновой печи при неправильной программе может произойти перегрев и. т. п.</a:t>
            </a:r>
          </a:p>
          <a:p>
            <a:r>
              <a:rPr lang="ru-RU" dirty="0"/>
              <a:t>Более совершенные системы управления отслеживают результаты деятельности управляемой системы. В таких системах дополнительно появляется ещё один информационный поток – от объекта управления к системе управления; его принято называть обратной связью. Именно по каналу обратной связи передаются сведения о состоянии объекта и степени достижения (или, наоборот, не достижения) цели управления.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том случае, когда управляющий объект получает информацию о реальном положении управляемого объекта по каналу обратной связи и производит необходимые перемещения по прямому каналу управления, система управления называются </a:t>
            </a:r>
            <a:r>
              <a:rPr lang="ru-RU" b="1" dirty="0"/>
              <a:t>замкнутой</a:t>
            </a:r>
            <a:r>
              <a:rPr lang="ru-RU" dirty="0"/>
              <a:t>.</a:t>
            </a:r>
          </a:p>
          <a:p>
            <a:r>
              <a:rPr lang="ru-RU" dirty="0"/>
              <a:t>Главным принципом управления в замкнутой системе является выдача управляющих команд в зависимости от получаемых сигналов обратной связи. В такой системе управляющий объект стремится скомпенсировать любое отклонение управляемого объекта от состояния, предусмотренного целями управления.</a:t>
            </a:r>
          </a:p>
          <a:p>
            <a:r>
              <a:rPr lang="ru-RU" dirty="0"/>
              <a:t>Обратную связь, при которой управляющий сигнал стремится уменьшить (скомпенсировать) отклонение от некоторой поддерживаемой величины, принято называть отрицательной, если увеличить – положительной.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72518" cy="5786478"/>
          </a:xfrm>
        </p:spPr>
        <p:txBody>
          <a:bodyPr>
            <a:noAutofit/>
          </a:bodyPr>
          <a:lstStyle/>
          <a:p>
            <a:r>
              <a:rPr lang="ru-RU" sz="1400" dirty="0"/>
              <a:t>В зависимости от степени участия человека в процессе управления </a:t>
            </a:r>
            <a:r>
              <a:rPr lang="ru-RU" sz="1400" b="1" dirty="0"/>
              <a:t>системы управления </a:t>
            </a:r>
            <a:r>
              <a:rPr lang="ru-RU" sz="1400" dirty="0" smtClean="0"/>
              <a:t>делятся </a:t>
            </a:r>
            <a:r>
              <a:rPr lang="ru-RU" sz="1400" dirty="0"/>
              <a:t>на </a:t>
            </a:r>
            <a:r>
              <a:rPr lang="ru-RU" sz="1400" dirty="0" smtClean="0"/>
              <a:t>3 класса</a:t>
            </a:r>
            <a:r>
              <a:rPr lang="ru-RU" sz="1400" dirty="0"/>
              <a:t>: </a:t>
            </a:r>
          </a:p>
          <a:p>
            <a:pPr lvl="0">
              <a:buFont typeface="+mj-lt"/>
              <a:buAutoNum type="arabicPeriod"/>
            </a:pPr>
            <a:r>
              <a:rPr lang="ru-RU" sz="1400" dirty="0"/>
              <a:t>автоматические,</a:t>
            </a:r>
          </a:p>
          <a:p>
            <a:pPr lvl="0">
              <a:buFont typeface="+mj-lt"/>
              <a:buAutoNum type="arabicPeriod"/>
            </a:pPr>
            <a:r>
              <a:rPr lang="ru-RU" sz="1400" dirty="0"/>
              <a:t>неавтоматические,</a:t>
            </a:r>
          </a:p>
          <a:p>
            <a:pPr lvl="0">
              <a:buFont typeface="+mj-lt"/>
              <a:buAutoNum type="arabicPeriod"/>
            </a:pPr>
            <a:r>
              <a:rPr lang="ru-RU" sz="1400" dirty="0"/>
              <a:t>автоматизированные.</a:t>
            </a:r>
          </a:p>
          <a:p>
            <a:r>
              <a:rPr lang="ru-RU" sz="1400" dirty="0"/>
              <a:t>В системах </a:t>
            </a:r>
            <a:r>
              <a:rPr lang="ru-RU" sz="1400" b="1" dirty="0"/>
              <a:t>автоматического</a:t>
            </a:r>
            <a:r>
              <a:rPr lang="ru-RU" sz="1400" dirty="0"/>
              <a:t> управления все процессы, связанные с получением информации о состоянии управляемого объекта, обработкой этой информации, формированием управляющих сигналов и пр., осуществляются автоматически в соответствии с представленной на рисунке 2 замкнутой схемой управления. В подобных системах не требуется непосредственное участие человека. Системы автоматического управления используются на космических спутниках, на опасном для здоровья человека производстве, в ткацкой и литейной промышленности, в хлебопекарнях, при поточном производстве, например при изготовлении микросхем, и пр.</a:t>
            </a:r>
          </a:p>
          <a:p>
            <a:r>
              <a:rPr lang="ru-RU" sz="1400" dirty="0"/>
              <a:t>В </a:t>
            </a:r>
            <a:r>
              <a:rPr lang="ru-RU" sz="1400" b="1" dirty="0"/>
              <a:t>неавтоматических</a:t>
            </a:r>
            <a:r>
              <a:rPr lang="ru-RU" sz="1400" dirty="0"/>
              <a:t> системах управления человек сам оценивает состояние объекта управления и на основе этой оценки воздействует на него. С такими системами вы сталкиваетесь постоянно в школе и дома. Дирижер управляет оркестром, исполняющим музыкальное произведение. Учитель на уроке управляет классом в процессе обучения.</a:t>
            </a:r>
          </a:p>
          <a:p>
            <a:r>
              <a:rPr lang="ru-RU" sz="1400" dirty="0"/>
              <a:t>В </a:t>
            </a:r>
            <a:r>
              <a:rPr lang="ru-RU" sz="1400" b="1" dirty="0"/>
              <a:t>автоматизированных</a:t>
            </a:r>
            <a:r>
              <a:rPr lang="ru-RU" sz="1400" dirty="0"/>
              <a:t> системах управления сбор и обработка информации, необходимой для выработки управляющих воздействий, осуществляется автоматически, при помощи аппаратуры и компьютерной техники, а решение по управлению принимает человек. Например, рабочий металлорежущего станка производит его установку и включение, остальные процессы выполняются автоматически. Автоматизированная система продажи железнодорожных или авиационных билетов, льготных проездных билетов в метрополитене работает под управлением человека, который запрашивает у компьютера необходимую информацию и на ее основе принимает решение о продаже.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Наука об общих свойствах процессов управления в живых и неживых системах?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dirty="0"/>
              <a:t>менеджмент;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dirty="0"/>
              <a:t>кибернетика;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dirty="0"/>
              <a:t>информатика;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dirty="0"/>
              <a:t>математика.</a:t>
            </a:r>
          </a:p>
          <a:p>
            <a:r>
              <a:rPr lang="ru-RU" dirty="0"/>
              <a:t>2. Основатель кибернетики?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dirty="0"/>
              <a:t>Джон фон Нейман;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dirty="0"/>
              <a:t>Блез Паскаль;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dirty="0" err="1"/>
              <a:t>Норберт</a:t>
            </a:r>
            <a:r>
              <a:rPr lang="ru-RU" dirty="0"/>
              <a:t> Винер;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dirty="0"/>
              <a:t>Чарльз Беббидж.</a:t>
            </a:r>
          </a:p>
          <a:p>
            <a:r>
              <a:rPr lang="ru-RU" dirty="0"/>
              <a:t>3. В каком году вышла первая книга по кибернетике?</a:t>
            </a:r>
          </a:p>
          <a:p>
            <a:pPr marL="971550" lvl="1" indent="-514350">
              <a:buFont typeface="+mj-lt"/>
              <a:buAutoNum type="alphaLcParenR"/>
            </a:pPr>
            <a:r>
              <a:rPr lang="ru-RU" dirty="0"/>
              <a:t>1984</a:t>
            </a:r>
          </a:p>
          <a:p>
            <a:pPr marL="971550" lvl="1" indent="-514350">
              <a:buFont typeface="+mj-lt"/>
              <a:buAutoNum type="alphaLcParenR"/>
            </a:pPr>
            <a:r>
              <a:rPr lang="ru-RU" dirty="0"/>
              <a:t>1848</a:t>
            </a:r>
          </a:p>
          <a:p>
            <a:pPr marL="971550" lvl="1" indent="-514350">
              <a:buFont typeface="+mj-lt"/>
              <a:buAutoNum type="alphaLcParenR"/>
            </a:pPr>
            <a:r>
              <a:rPr lang="ru-RU" dirty="0"/>
              <a:t>1948</a:t>
            </a:r>
          </a:p>
          <a:p>
            <a:pPr marL="971550" lvl="1" indent="-514350">
              <a:buFont typeface="+mj-lt"/>
              <a:buAutoNum type="alphaLcParenR"/>
            </a:pPr>
            <a:r>
              <a:rPr lang="ru-RU" dirty="0"/>
              <a:t>1884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Кто был основателем кибернетики? В каком году вышла первая книга по кибернетике?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Что такое </a:t>
            </a:r>
            <a:r>
              <a:rPr lang="ru-RU" dirty="0" smtClean="0"/>
              <a:t>управление?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Что </a:t>
            </a:r>
            <a:r>
              <a:rPr lang="ru-RU" dirty="0" smtClean="0"/>
              <a:t>такое обратная связь в процессе управления?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Изобразить </a:t>
            </a:r>
            <a:r>
              <a:rPr lang="ru-RU" dirty="0" smtClean="0"/>
              <a:t>схему процесса управления без обратной связи, привести примеры.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Изобразить схему процесса управления с обратной связью, привести примеры.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Что называется обратной связью?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Перечислить </a:t>
            </a:r>
            <a:r>
              <a:rPr lang="ru-RU" dirty="0" smtClean="0"/>
              <a:t>три класса процессов управления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Приведите примеры автоматической системы управления.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Приведите примеры неавтоматической системы управления.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Приведите примеры автоматизированной системы управления</a:t>
            </a:r>
            <a:r>
              <a:rPr lang="ru-RU" dirty="0" smtClean="0"/>
              <a:t>.</a:t>
            </a:r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ru-RU" dirty="0" smtClean="0"/>
              <a:t>Работая на компьютере, пользователь стремится представить информацию в удобной для работы форме. Всё это означает , что надо знать </a:t>
            </a:r>
            <a:r>
              <a:rPr lang="ru-RU" b="1" dirty="0" smtClean="0"/>
              <a:t>конкретную цель, ожидаемый результат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этом важно понимать, что тот, кто управляет кем-либо или чем либо, должен обладать </a:t>
            </a:r>
            <a:r>
              <a:rPr lang="ru-RU" b="1" dirty="0" smtClean="0"/>
              <a:t>исходной</a:t>
            </a:r>
            <a:r>
              <a:rPr lang="ru-RU" dirty="0" smtClean="0"/>
              <a:t> (предварительной) </a:t>
            </a:r>
            <a:r>
              <a:rPr lang="ru-RU" b="1" dirty="0" smtClean="0"/>
              <a:t>информацией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Например, для лётчика исходной информацией является: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навыки и сведения, полученные в процессе обучения лётной профессии, т.е. профессиональные знания;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задание на конкретный полёт в устной или письменной форме; разработка по картам предстоящего маршрута со штурманом;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данные о состоянии летательного аппарата;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данные о предполагаемых метеоусловиях.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водителя автомобиля, например, исходная информация – это 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Профессиональные знания правил дорожного движения и правил по управлению автомобилем;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Сведения о состоянии дороги и автомобиля перед поездкой;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Маршрут поездки.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5257808" cy="511017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Управление каким- либо объектом живой или неживой природы осуществляет человек или устройство, которые обладают исходной информацией: сведениями о существующей обстановке или ситуации, профессиональными знаниями ( если это человек), сведениями о самом объекте управления. Человек или устройство, получив необходимую исходную информацию, оказывает управляющее воздействие на объект управления. </a:t>
            </a:r>
          </a:p>
          <a:p>
            <a:endParaRPr lang="ru-RU" dirty="0"/>
          </a:p>
        </p:txBody>
      </p:sp>
      <p:pic>
        <p:nvPicPr>
          <p:cNvPr id="9" name="Picture 7" descr="XXDESK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86446" y="2000240"/>
            <a:ext cx="2842941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Таким образом, всегда должен существовать объект управления, который может быть представителем как живой , так и неживой природы. В рассматриваемых примерах – это оркестр, ученики, компьютер, самолёт, автомобиль.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ru-RU" dirty="0" smtClean="0"/>
              <a:t>Однако только исходной информации недостаточно для успешного управления. В процессе управления должна быть использована информация о фактическом состоянии объекта управления, например, о текущем состоянии самого автомобиля или самолёта и об обстановке на дороге или полёте. Такая информация называется текущей, или рабочей.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r>
              <a:rPr lang="ru-RU" dirty="0" smtClean="0"/>
              <a:t>Текущая информация о состоянии объекта управления должна постоянно поступать к человеку или устройству, которые управляют этим объектом. В этом случае говорят, что между ними существует </a:t>
            </a:r>
            <a:r>
              <a:rPr lang="ru-RU" b="1" dirty="0" smtClean="0"/>
              <a:t>обратная связь – </a:t>
            </a:r>
            <a:r>
              <a:rPr lang="ru-RU" dirty="0" smtClean="0"/>
              <a:t>она позволяет корректировать поведение объекта управления, то есть управлять им.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</TotalTime>
  <Words>1346</Words>
  <Application>Microsoft Office PowerPoint</Application>
  <PresentationFormat>Экран (4:3)</PresentationFormat>
  <Paragraphs>96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Управление процессами. Автоматические и автоматизированные системы управления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Рассмотрим пример</vt:lpstr>
      <vt:lpstr>Системы автоматического управления</vt:lpstr>
      <vt:lpstr>Неавтоматические системы</vt:lpstr>
      <vt:lpstr>Автоматизированные системы</vt:lpstr>
      <vt:lpstr>Слайд 15</vt:lpstr>
      <vt:lpstr>Примеры процессов управления в жизни</vt:lpstr>
      <vt:lpstr>Основатель кибернетики</vt:lpstr>
      <vt:lpstr>Слайд 18</vt:lpstr>
      <vt:lpstr>Обратная связь </vt:lpstr>
      <vt:lpstr>Слайд 20</vt:lpstr>
      <vt:lpstr>Слайд 21</vt:lpstr>
      <vt:lpstr>Слайд 22</vt:lpstr>
      <vt:lpstr>Слайд 23</vt:lpstr>
      <vt:lpstr>Слайд 24</vt:lpstr>
      <vt:lpstr>ТЕСТ</vt:lpstr>
      <vt:lpstr>Вопросы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процессами. Автоматические и автоматизированные системы управления</dc:title>
  <dc:creator>Логвинова Елена Викторовна</dc:creator>
  <cp:lastModifiedBy>Елена</cp:lastModifiedBy>
  <cp:revision>17</cp:revision>
  <dcterms:created xsi:type="dcterms:W3CDTF">2012-05-01T08:57:46Z</dcterms:created>
  <dcterms:modified xsi:type="dcterms:W3CDTF">2015-11-22T06:45:59Z</dcterms:modified>
</cp:coreProperties>
</file>