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72" d="100"/>
          <a:sy n="72" d="100"/>
        </p:scale>
        <p:origin x="-130" y="-8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723C94-8084-4701-AA1F-00DB3E669A6A}" type="datetimeFigureOut">
              <a:rPr lang="ru-RU" smtClean="0"/>
              <a:pPr/>
              <a:t>29.10.2018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601D1-EF92-47BF-A2FE-78AD68535D7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 dir="r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723C94-8084-4701-AA1F-00DB3E669A6A}" type="datetimeFigureOut">
              <a:rPr lang="ru-RU" smtClean="0"/>
              <a:pPr/>
              <a:t>29.10.2018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601D1-EF92-47BF-A2FE-78AD68535D7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 dir="r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723C94-8084-4701-AA1F-00DB3E669A6A}" type="datetimeFigureOut">
              <a:rPr lang="ru-RU" smtClean="0"/>
              <a:pPr/>
              <a:t>29.10.2018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601D1-EF92-47BF-A2FE-78AD68535D7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 dir="r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723C94-8084-4701-AA1F-00DB3E669A6A}" type="datetimeFigureOut">
              <a:rPr lang="ru-RU" smtClean="0"/>
              <a:pPr/>
              <a:t>29.10.2018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601D1-EF92-47BF-A2FE-78AD68535D7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 dir="r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723C94-8084-4701-AA1F-00DB3E669A6A}" type="datetimeFigureOut">
              <a:rPr lang="ru-RU" smtClean="0"/>
              <a:pPr/>
              <a:t>29.10.2018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601D1-EF92-47BF-A2FE-78AD68535D7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 dir="r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723C94-8084-4701-AA1F-00DB3E669A6A}" type="datetimeFigureOut">
              <a:rPr lang="ru-RU" smtClean="0"/>
              <a:pPr/>
              <a:t>29.10.2018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601D1-EF92-47BF-A2FE-78AD68535D7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 dir="r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723C94-8084-4701-AA1F-00DB3E669A6A}" type="datetimeFigureOut">
              <a:rPr lang="ru-RU" smtClean="0"/>
              <a:pPr/>
              <a:t>29.10.2018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601D1-EF92-47BF-A2FE-78AD68535D7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 dir="r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723C94-8084-4701-AA1F-00DB3E669A6A}" type="datetimeFigureOut">
              <a:rPr lang="ru-RU" smtClean="0"/>
              <a:pPr/>
              <a:t>29.10.2018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601D1-EF92-47BF-A2FE-78AD68535D7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 dir="r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723C94-8084-4701-AA1F-00DB3E669A6A}" type="datetimeFigureOut">
              <a:rPr lang="ru-RU" smtClean="0"/>
              <a:pPr/>
              <a:t>29.10.2018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601D1-EF92-47BF-A2FE-78AD68535D7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 dir="r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723C94-8084-4701-AA1F-00DB3E669A6A}" type="datetimeFigureOut">
              <a:rPr lang="ru-RU" smtClean="0"/>
              <a:pPr/>
              <a:t>29.10.2018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601D1-EF92-47BF-A2FE-78AD68535D7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 dir="r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723C94-8084-4701-AA1F-00DB3E669A6A}" type="datetimeFigureOut">
              <a:rPr lang="ru-RU" smtClean="0"/>
              <a:pPr/>
              <a:t>29.10.2018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601D1-EF92-47BF-A2FE-78AD68535D7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 dir="r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54000">
              <a:srgbClr val="03D4A8">
                <a:alpha val="40000"/>
              </a:srgbClr>
            </a:gs>
            <a:gs pos="25000">
              <a:srgbClr val="21D6E0"/>
            </a:gs>
            <a:gs pos="75000">
              <a:srgbClr val="0087E6"/>
            </a:gs>
            <a:gs pos="100000">
              <a:srgbClr val="005CBF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723C94-8084-4701-AA1F-00DB3E669A6A}" type="datetimeFigureOut">
              <a:rPr lang="ru-RU" smtClean="0"/>
              <a:pPr/>
              <a:t>29.10.2018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B601D1-EF92-47BF-A2FE-78AD68535D7F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wipe dir="r"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" Target="slide4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" Target="slide5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" Target="slide6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00034" y="714356"/>
            <a:ext cx="7929618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60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Викторина по физике</a:t>
            </a:r>
          </a:p>
          <a:p>
            <a:pPr algn="ctr"/>
            <a:r>
              <a:rPr lang="ru-RU" sz="6000" b="1" dirty="0" err="1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Автор-Эфендиев</a:t>
            </a:r>
            <a:r>
              <a:rPr lang="ru-RU" sz="60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М.М.</a:t>
            </a:r>
          </a:p>
          <a:p>
            <a:pPr algn="ctr"/>
            <a:r>
              <a:rPr lang="ru-RU" sz="60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МКОУ «</a:t>
            </a:r>
            <a:r>
              <a:rPr lang="ru-RU" sz="6000" b="1" cap="none" spc="0" dirty="0" err="1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Игалин</a:t>
            </a:r>
            <a:r>
              <a:rPr lang="ru-RU" sz="6000" b="1" dirty="0" err="1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с</a:t>
            </a:r>
            <a:r>
              <a:rPr lang="ru-RU" sz="6000" b="1" cap="none" spc="0" dirty="0" err="1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кая</a:t>
            </a:r>
            <a:r>
              <a:rPr lang="ru-RU" sz="60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СОШ»</a:t>
            </a:r>
          </a:p>
          <a:p>
            <a:pPr algn="ctr"/>
            <a:r>
              <a:rPr lang="ru-RU" sz="60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2018 год</a:t>
            </a:r>
            <a:endParaRPr lang="ru-RU" sz="6000" b="1" cap="none" spc="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ердце 1"/>
          <p:cNvSpPr/>
          <p:nvPr/>
        </p:nvSpPr>
        <p:spPr>
          <a:xfrm>
            <a:off x="3286116" y="5500702"/>
            <a:ext cx="2714644" cy="928694"/>
          </a:xfrm>
          <a:prstGeom prst="heart">
            <a:avLst/>
          </a:prstGeom>
          <a:effectLst>
            <a:glow rad="228600">
              <a:schemeClr val="accent2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Блок-схема: подготовка 2"/>
          <p:cNvSpPr/>
          <p:nvPr/>
        </p:nvSpPr>
        <p:spPr>
          <a:xfrm>
            <a:off x="642910" y="285728"/>
            <a:ext cx="8001056" cy="1643074"/>
          </a:xfrm>
          <a:prstGeom prst="flowChartPreparation">
            <a:avLst/>
          </a:prstGeom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solidFill>
                  <a:srgbClr val="FF0000"/>
                </a:solidFill>
              </a:rPr>
              <a:t>Как включают в цепь прибор для измерения силы тока? </a:t>
            </a:r>
            <a:endParaRPr lang="ru-RU" sz="3200" dirty="0">
              <a:solidFill>
                <a:srgbClr val="FF0000"/>
              </a:solidFill>
            </a:endParaRPr>
          </a:p>
        </p:txBody>
      </p:sp>
      <p:sp>
        <p:nvSpPr>
          <p:cNvPr id="4" name="Волна 3"/>
          <p:cNvSpPr/>
          <p:nvPr/>
        </p:nvSpPr>
        <p:spPr>
          <a:xfrm>
            <a:off x="571472" y="2714620"/>
            <a:ext cx="8286808" cy="2000264"/>
          </a:xfrm>
          <a:prstGeom prst="wav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FFC000"/>
                </a:solidFill>
              </a:rPr>
              <a:t>последовательно</a:t>
            </a:r>
            <a:endParaRPr lang="ru-RU" sz="4400" b="1" dirty="0">
              <a:solidFill>
                <a:srgbClr val="FFC000"/>
              </a:solidFill>
            </a:endParaRPr>
          </a:p>
        </p:txBody>
      </p:sp>
      <p:sp>
        <p:nvSpPr>
          <p:cNvPr id="5" name="Управляющая кнопка: далее 4">
            <a:hlinkClick r:id="" action="ppaction://hlinkshowjump?jump=nextslide" highlightClick="1"/>
          </p:cNvPr>
          <p:cNvSpPr/>
          <p:nvPr/>
        </p:nvSpPr>
        <p:spPr>
          <a:xfrm>
            <a:off x="7072330" y="5857892"/>
            <a:ext cx="1214446" cy="500066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14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5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ердце 1"/>
          <p:cNvSpPr/>
          <p:nvPr/>
        </p:nvSpPr>
        <p:spPr>
          <a:xfrm>
            <a:off x="3286116" y="5500702"/>
            <a:ext cx="2714644" cy="928694"/>
          </a:xfrm>
          <a:prstGeom prst="heart">
            <a:avLst/>
          </a:prstGeom>
          <a:effectLst>
            <a:glow rad="228600">
              <a:schemeClr val="accent2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Блок-схема: подготовка 2"/>
          <p:cNvSpPr/>
          <p:nvPr/>
        </p:nvSpPr>
        <p:spPr>
          <a:xfrm>
            <a:off x="642910" y="285728"/>
            <a:ext cx="8001056" cy="1643074"/>
          </a:xfrm>
          <a:prstGeom prst="flowChartPreparation">
            <a:avLst/>
          </a:prstGeom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ru-RU" sz="4000" b="1" dirty="0" smtClean="0">
                <a:solidFill>
                  <a:srgbClr val="FF0000"/>
                </a:solidFill>
              </a:rPr>
              <a:t>Атом, потерявший </a:t>
            </a:r>
            <a:r>
              <a:rPr lang="ru-RU" sz="4000" b="1" dirty="0" smtClean="0">
                <a:solidFill>
                  <a:srgbClr val="FF0000"/>
                </a:solidFill>
              </a:rPr>
              <a:t>электрон</a:t>
            </a:r>
            <a:endParaRPr lang="ru-RU" sz="4000" b="1" dirty="0" smtClean="0">
              <a:solidFill>
                <a:srgbClr val="FF0000"/>
              </a:solidFill>
            </a:endParaRPr>
          </a:p>
          <a:p>
            <a:pPr algn="ctr"/>
            <a:endParaRPr lang="ru-RU" dirty="0"/>
          </a:p>
        </p:txBody>
      </p:sp>
      <p:sp>
        <p:nvSpPr>
          <p:cNvPr id="4" name="Волна 3"/>
          <p:cNvSpPr/>
          <p:nvPr/>
        </p:nvSpPr>
        <p:spPr>
          <a:xfrm>
            <a:off x="571472" y="2714620"/>
            <a:ext cx="8286808" cy="2000264"/>
          </a:xfrm>
          <a:prstGeom prst="wav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FFC000"/>
                </a:solidFill>
              </a:rPr>
              <a:t>п</a:t>
            </a:r>
            <a:r>
              <a:rPr lang="ru-RU" sz="4800" b="1" dirty="0" smtClean="0">
                <a:solidFill>
                  <a:srgbClr val="FFC000"/>
                </a:solidFill>
              </a:rPr>
              <a:t>оложительный ион </a:t>
            </a:r>
            <a:endParaRPr lang="ru-RU" sz="4800" b="1" dirty="0">
              <a:solidFill>
                <a:srgbClr val="FFC000"/>
              </a:solidFill>
            </a:endParaRPr>
          </a:p>
        </p:txBody>
      </p:sp>
      <p:sp>
        <p:nvSpPr>
          <p:cNvPr id="5" name="Управляющая кнопка: далее 4">
            <a:hlinkClick r:id="" action="ppaction://hlinkshowjump?jump=nextslide" highlightClick="1"/>
          </p:cNvPr>
          <p:cNvSpPr/>
          <p:nvPr/>
        </p:nvSpPr>
        <p:spPr>
          <a:xfrm>
            <a:off x="7072330" y="5857892"/>
            <a:ext cx="1214446" cy="500066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14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5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ердце 1"/>
          <p:cNvSpPr/>
          <p:nvPr/>
        </p:nvSpPr>
        <p:spPr>
          <a:xfrm>
            <a:off x="3286116" y="5500702"/>
            <a:ext cx="2714644" cy="928694"/>
          </a:xfrm>
          <a:prstGeom prst="heart">
            <a:avLst/>
          </a:prstGeom>
          <a:effectLst>
            <a:glow rad="228600">
              <a:schemeClr val="accent2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Блок-схема: подготовка 2"/>
          <p:cNvSpPr/>
          <p:nvPr/>
        </p:nvSpPr>
        <p:spPr>
          <a:xfrm>
            <a:off x="642910" y="285728"/>
            <a:ext cx="8001056" cy="1643074"/>
          </a:xfrm>
          <a:prstGeom prst="flowChartPreparation">
            <a:avLst/>
          </a:prstGeom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ru-RU" sz="2800" b="1" dirty="0" smtClean="0">
                <a:solidFill>
                  <a:srgbClr val="FF0000"/>
                </a:solidFill>
              </a:rPr>
              <a:t>Числовое значение второй космической скорости для Земли? </a:t>
            </a:r>
          </a:p>
          <a:p>
            <a:pPr algn="ctr"/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4" name="Волна 3"/>
          <p:cNvSpPr/>
          <p:nvPr/>
        </p:nvSpPr>
        <p:spPr>
          <a:xfrm>
            <a:off x="571472" y="2714620"/>
            <a:ext cx="8286808" cy="2000264"/>
          </a:xfrm>
          <a:prstGeom prst="wav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6000" b="1" dirty="0" smtClean="0">
                <a:solidFill>
                  <a:srgbClr val="FFC000"/>
                </a:solidFill>
              </a:rPr>
              <a:t>11,2 км/с </a:t>
            </a:r>
            <a:endParaRPr lang="ru-RU" sz="6000" b="1" dirty="0">
              <a:solidFill>
                <a:srgbClr val="FFC000"/>
              </a:solidFill>
            </a:endParaRPr>
          </a:p>
        </p:txBody>
      </p:sp>
      <p:sp>
        <p:nvSpPr>
          <p:cNvPr id="5" name="Управляющая кнопка: далее 4">
            <a:hlinkClick r:id="" action="ppaction://hlinkshowjump?jump=nextslide" highlightClick="1"/>
          </p:cNvPr>
          <p:cNvSpPr/>
          <p:nvPr/>
        </p:nvSpPr>
        <p:spPr>
          <a:xfrm>
            <a:off x="7072330" y="5857892"/>
            <a:ext cx="1214446" cy="500066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14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5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ердце 1"/>
          <p:cNvSpPr/>
          <p:nvPr/>
        </p:nvSpPr>
        <p:spPr>
          <a:xfrm>
            <a:off x="3286116" y="5500702"/>
            <a:ext cx="2714644" cy="928694"/>
          </a:xfrm>
          <a:prstGeom prst="heart">
            <a:avLst/>
          </a:prstGeom>
          <a:effectLst>
            <a:glow rad="228600">
              <a:schemeClr val="accent2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Блок-схема: подготовка 2"/>
          <p:cNvSpPr/>
          <p:nvPr/>
        </p:nvSpPr>
        <p:spPr>
          <a:xfrm>
            <a:off x="642910" y="285728"/>
            <a:ext cx="8001056" cy="1643074"/>
          </a:xfrm>
          <a:prstGeom prst="flowChartPreparation">
            <a:avLst/>
          </a:prstGeom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ru-RU" sz="3200" b="1" dirty="0" smtClean="0">
                <a:solidFill>
                  <a:srgbClr val="FF0000"/>
                </a:solidFill>
              </a:rPr>
              <a:t>Способ передачи энергии путём перемещения жидкости или </a:t>
            </a:r>
            <a:r>
              <a:rPr lang="ru-RU" sz="3200" b="1" dirty="0" smtClean="0">
                <a:solidFill>
                  <a:srgbClr val="FF0000"/>
                </a:solidFill>
              </a:rPr>
              <a:t>газа </a:t>
            </a:r>
            <a:endParaRPr lang="ru-RU" sz="3200" b="1" dirty="0" smtClean="0">
              <a:solidFill>
                <a:srgbClr val="FF0000"/>
              </a:solidFill>
            </a:endParaRPr>
          </a:p>
          <a:p>
            <a:pPr algn="ctr"/>
            <a:endParaRPr lang="ru-RU" dirty="0"/>
          </a:p>
        </p:txBody>
      </p:sp>
      <p:sp>
        <p:nvSpPr>
          <p:cNvPr id="4" name="Волна 3"/>
          <p:cNvSpPr/>
          <p:nvPr/>
        </p:nvSpPr>
        <p:spPr>
          <a:xfrm>
            <a:off x="571472" y="2714620"/>
            <a:ext cx="8286808" cy="2000264"/>
          </a:xfrm>
          <a:prstGeom prst="wav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6600" b="1" dirty="0" smtClean="0">
                <a:solidFill>
                  <a:srgbClr val="FFC000"/>
                </a:solidFill>
              </a:rPr>
              <a:t>конвекция </a:t>
            </a:r>
            <a:endParaRPr lang="ru-RU" sz="6600" b="1" dirty="0">
              <a:solidFill>
                <a:srgbClr val="FFC000"/>
              </a:solidFill>
            </a:endParaRPr>
          </a:p>
        </p:txBody>
      </p:sp>
      <p:sp>
        <p:nvSpPr>
          <p:cNvPr id="5" name="Управляющая кнопка: далее 4">
            <a:hlinkClick r:id="" action="ppaction://hlinkshowjump?jump=nextslide" highlightClick="1"/>
          </p:cNvPr>
          <p:cNvSpPr/>
          <p:nvPr/>
        </p:nvSpPr>
        <p:spPr>
          <a:xfrm>
            <a:off x="7072330" y="5857892"/>
            <a:ext cx="1214446" cy="500066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14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5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ердце 1"/>
          <p:cNvSpPr/>
          <p:nvPr/>
        </p:nvSpPr>
        <p:spPr>
          <a:xfrm>
            <a:off x="3286116" y="5500702"/>
            <a:ext cx="2714644" cy="928694"/>
          </a:xfrm>
          <a:prstGeom prst="heart">
            <a:avLst/>
          </a:prstGeom>
          <a:effectLst>
            <a:glow rad="228600">
              <a:schemeClr val="accent2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Блок-схема: подготовка 2"/>
          <p:cNvSpPr/>
          <p:nvPr/>
        </p:nvSpPr>
        <p:spPr>
          <a:xfrm>
            <a:off x="642910" y="285728"/>
            <a:ext cx="8001056" cy="1643074"/>
          </a:xfrm>
          <a:prstGeom prst="flowChartPreparation">
            <a:avLst/>
          </a:prstGeom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ru-RU" sz="2800" b="1" dirty="0" smtClean="0">
                <a:solidFill>
                  <a:srgbClr val="FF0000"/>
                </a:solidFill>
              </a:rPr>
              <a:t>Явление резкого возрастания амплитуды вынужденных </a:t>
            </a:r>
            <a:r>
              <a:rPr lang="ru-RU" sz="2800" b="1" dirty="0" smtClean="0">
                <a:solidFill>
                  <a:srgbClr val="FF0000"/>
                </a:solidFill>
              </a:rPr>
              <a:t>колебаний</a:t>
            </a:r>
            <a:endParaRPr lang="ru-RU" sz="2800" b="1" dirty="0" smtClean="0">
              <a:solidFill>
                <a:srgbClr val="FF0000"/>
              </a:solidFill>
            </a:endParaRPr>
          </a:p>
          <a:p>
            <a:pPr algn="ctr"/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4" name="Волна 3"/>
          <p:cNvSpPr/>
          <p:nvPr/>
        </p:nvSpPr>
        <p:spPr>
          <a:xfrm>
            <a:off x="571472" y="2714620"/>
            <a:ext cx="8286808" cy="2000264"/>
          </a:xfrm>
          <a:prstGeom prst="wav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6600" b="1" dirty="0" smtClean="0">
                <a:solidFill>
                  <a:srgbClr val="FFC000"/>
                </a:solidFill>
              </a:rPr>
              <a:t>резонанс</a:t>
            </a:r>
            <a:endParaRPr lang="ru-RU" sz="6600" b="1" dirty="0">
              <a:solidFill>
                <a:srgbClr val="FFC000"/>
              </a:solidFill>
            </a:endParaRPr>
          </a:p>
        </p:txBody>
      </p:sp>
      <p:sp>
        <p:nvSpPr>
          <p:cNvPr id="5" name="Управляющая кнопка: далее 4">
            <a:hlinkClick r:id="" action="ppaction://hlinkshowjump?jump=nextslide" highlightClick="1"/>
          </p:cNvPr>
          <p:cNvSpPr/>
          <p:nvPr/>
        </p:nvSpPr>
        <p:spPr>
          <a:xfrm>
            <a:off x="7072330" y="5857892"/>
            <a:ext cx="1214446" cy="500066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14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5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ердце 1"/>
          <p:cNvSpPr/>
          <p:nvPr/>
        </p:nvSpPr>
        <p:spPr>
          <a:xfrm>
            <a:off x="3286116" y="5500702"/>
            <a:ext cx="2714644" cy="928694"/>
          </a:xfrm>
          <a:prstGeom prst="heart">
            <a:avLst/>
          </a:prstGeom>
          <a:effectLst>
            <a:glow rad="228600">
              <a:schemeClr val="accent2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Блок-схема: подготовка 2"/>
          <p:cNvSpPr/>
          <p:nvPr/>
        </p:nvSpPr>
        <p:spPr>
          <a:xfrm>
            <a:off x="642910" y="285728"/>
            <a:ext cx="8001056" cy="1643074"/>
          </a:xfrm>
          <a:prstGeom prst="flowChartPreparation">
            <a:avLst/>
          </a:prstGeom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ru-RU" sz="2400" b="1" dirty="0" smtClean="0">
                <a:solidFill>
                  <a:srgbClr val="FF0000"/>
                </a:solidFill>
              </a:rPr>
              <a:t>График изменения макроскопических параметров газа при изотермическом </a:t>
            </a:r>
            <a:r>
              <a:rPr lang="ru-RU" sz="2400" b="1" dirty="0" smtClean="0">
                <a:solidFill>
                  <a:srgbClr val="FF0000"/>
                </a:solidFill>
              </a:rPr>
              <a:t>процессе</a:t>
            </a:r>
            <a:endParaRPr lang="ru-RU" sz="2400" b="1" dirty="0" smtClean="0">
              <a:solidFill>
                <a:srgbClr val="FF0000"/>
              </a:solidFill>
            </a:endParaRPr>
          </a:p>
          <a:p>
            <a:pPr algn="ctr"/>
            <a:endParaRPr lang="ru-RU" dirty="0"/>
          </a:p>
        </p:txBody>
      </p:sp>
      <p:sp>
        <p:nvSpPr>
          <p:cNvPr id="4" name="Волна 3"/>
          <p:cNvSpPr/>
          <p:nvPr/>
        </p:nvSpPr>
        <p:spPr>
          <a:xfrm>
            <a:off x="571472" y="2714620"/>
            <a:ext cx="8286808" cy="2000264"/>
          </a:xfrm>
          <a:prstGeom prst="wav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6000" b="1" dirty="0" smtClean="0">
                <a:solidFill>
                  <a:srgbClr val="FFC000"/>
                </a:solidFill>
              </a:rPr>
              <a:t>изотерма</a:t>
            </a:r>
            <a:endParaRPr lang="ru-RU" sz="6000" b="1" dirty="0">
              <a:solidFill>
                <a:srgbClr val="FFC000"/>
              </a:solidFill>
            </a:endParaRPr>
          </a:p>
        </p:txBody>
      </p:sp>
      <p:sp>
        <p:nvSpPr>
          <p:cNvPr id="5" name="Управляющая кнопка: далее 4">
            <a:hlinkClick r:id="" action="ppaction://hlinkshowjump?jump=nextslide" highlightClick="1"/>
          </p:cNvPr>
          <p:cNvSpPr/>
          <p:nvPr/>
        </p:nvSpPr>
        <p:spPr>
          <a:xfrm>
            <a:off x="7072330" y="5857892"/>
            <a:ext cx="1214446" cy="500066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14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5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ердце 1"/>
          <p:cNvSpPr/>
          <p:nvPr/>
        </p:nvSpPr>
        <p:spPr>
          <a:xfrm>
            <a:off x="3286116" y="5500702"/>
            <a:ext cx="2714644" cy="928694"/>
          </a:xfrm>
          <a:prstGeom prst="heart">
            <a:avLst/>
          </a:prstGeom>
          <a:effectLst>
            <a:glow rad="228600">
              <a:schemeClr val="accent2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Блок-схема: подготовка 2"/>
          <p:cNvSpPr/>
          <p:nvPr/>
        </p:nvSpPr>
        <p:spPr>
          <a:xfrm>
            <a:off x="642910" y="285728"/>
            <a:ext cx="8001056" cy="1643074"/>
          </a:xfrm>
          <a:prstGeom prst="flowChartPreparation">
            <a:avLst/>
          </a:prstGeom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ru-RU" sz="3200" b="1" dirty="0" smtClean="0">
                <a:solidFill>
                  <a:srgbClr val="FF0000"/>
                </a:solidFill>
              </a:rPr>
              <a:t>Единица количества </a:t>
            </a:r>
            <a:r>
              <a:rPr lang="ru-RU" sz="3200" b="1" dirty="0" smtClean="0">
                <a:solidFill>
                  <a:srgbClr val="FF0000"/>
                </a:solidFill>
              </a:rPr>
              <a:t>вещества</a:t>
            </a:r>
            <a:endParaRPr lang="ru-RU" sz="3200" b="1" dirty="0" smtClean="0">
              <a:solidFill>
                <a:srgbClr val="FF0000"/>
              </a:solidFill>
            </a:endParaRPr>
          </a:p>
          <a:p>
            <a:pPr algn="ctr"/>
            <a:endParaRPr lang="ru-RU" sz="3200" b="1" dirty="0">
              <a:solidFill>
                <a:srgbClr val="FF0000"/>
              </a:solidFill>
            </a:endParaRPr>
          </a:p>
        </p:txBody>
      </p:sp>
      <p:sp>
        <p:nvSpPr>
          <p:cNvPr id="4" name="Волна 3"/>
          <p:cNvSpPr/>
          <p:nvPr/>
        </p:nvSpPr>
        <p:spPr>
          <a:xfrm>
            <a:off x="571472" y="2714620"/>
            <a:ext cx="8286808" cy="2000264"/>
          </a:xfrm>
          <a:prstGeom prst="wav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8000" b="1" dirty="0" smtClean="0">
                <a:solidFill>
                  <a:srgbClr val="FFC000"/>
                </a:solidFill>
              </a:rPr>
              <a:t>моль</a:t>
            </a:r>
            <a:endParaRPr lang="ru-RU" sz="8000" b="1" dirty="0">
              <a:solidFill>
                <a:srgbClr val="FFC000"/>
              </a:solidFill>
            </a:endParaRPr>
          </a:p>
        </p:txBody>
      </p:sp>
      <p:sp>
        <p:nvSpPr>
          <p:cNvPr id="5" name="Управляющая кнопка: далее 4">
            <a:hlinkClick r:id="" action="ppaction://hlinkshowjump?jump=nextslide" highlightClick="1"/>
          </p:cNvPr>
          <p:cNvSpPr/>
          <p:nvPr/>
        </p:nvSpPr>
        <p:spPr>
          <a:xfrm>
            <a:off x="7072330" y="5857892"/>
            <a:ext cx="1214446" cy="500066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14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5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ердце 1"/>
          <p:cNvSpPr/>
          <p:nvPr/>
        </p:nvSpPr>
        <p:spPr>
          <a:xfrm>
            <a:off x="3286116" y="5500702"/>
            <a:ext cx="2714644" cy="928694"/>
          </a:xfrm>
          <a:prstGeom prst="heart">
            <a:avLst/>
          </a:prstGeom>
          <a:effectLst>
            <a:glow rad="228600">
              <a:schemeClr val="accent2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Блок-схема: подготовка 2"/>
          <p:cNvSpPr/>
          <p:nvPr/>
        </p:nvSpPr>
        <p:spPr>
          <a:xfrm>
            <a:off x="642910" y="285728"/>
            <a:ext cx="8001056" cy="1643074"/>
          </a:xfrm>
          <a:prstGeom prst="flowChartPreparation">
            <a:avLst/>
          </a:prstGeom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ru-RU" sz="2400" b="1" dirty="0" smtClean="0">
                <a:solidFill>
                  <a:srgbClr val="FF0000"/>
                </a:solidFill>
              </a:rPr>
              <a:t>Явление резкого возрастания силы тока при внезапном “падении” сопротивления. </a:t>
            </a:r>
          </a:p>
          <a:p>
            <a:pPr algn="ctr"/>
            <a:endParaRPr lang="ru-RU" sz="2400" b="1" dirty="0">
              <a:solidFill>
                <a:srgbClr val="FF0000"/>
              </a:solidFill>
            </a:endParaRPr>
          </a:p>
        </p:txBody>
      </p:sp>
      <p:sp>
        <p:nvSpPr>
          <p:cNvPr id="4" name="Волна 3"/>
          <p:cNvSpPr/>
          <p:nvPr/>
        </p:nvSpPr>
        <p:spPr>
          <a:xfrm>
            <a:off x="571472" y="2714620"/>
            <a:ext cx="8286808" cy="2000264"/>
          </a:xfrm>
          <a:prstGeom prst="wav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FFC000"/>
                </a:solidFill>
              </a:rPr>
              <a:t>короткое замыкание </a:t>
            </a:r>
            <a:endParaRPr lang="ru-RU" sz="4400" b="1" dirty="0">
              <a:solidFill>
                <a:srgbClr val="FFC000"/>
              </a:solidFill>
            </a:endParaRPr>
          </a:p>
        </p:txBody>
      </p:sp>
      <p:sp>
        <p:nvSpPr>
          <p:cNvPr id="5" name="Управляющая кнопка: далее 4">
            <a:hlinkClick r:id="" action="ppaction://hlinkshowjump?jump=nextslide" highlightClick="1"/>
          </p:cNvPr>
          <p:cNvSpPr/>
          <p:nvPr/>
        </p:nvSpPr>
        <p:spPr>
          <a:xfrm>
            <a:off x="7072330" y="5857892"/>
            <a:ext cx="1214446" cy="500066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14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5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ердце 1"/>
          <p:cNvSpPr/>
          <p:nvPr/>
        </p:nvSpPr>
        <p:spPr>
          <a:xfrm>
            <a:off x="3286116" y="5500702"/>
            <a:ext cx="2714644" cy="928694"/>
          </a:xfrm>
          <a:prstGeom prst="heart">
            <a:avLst/>
          </a:prstGeom>
          <a:effectLst>
            <a:glow rad="228600">
              <a:schemeClr val="accent2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Блок-схема: подготовка 2"/>
          <p:cNvSpPr/>
          <p:nvPr/>
        </p:nvSpPr>
        <p:spPr>
          <a:xfrm>
            <a:off x="642910" y="285728"/>
            <a:ext cx="8001056" cy="1643074"/>
          </a:xfrm>
          <a:prstGeom prst="flowChartPreparation">
            <a:avLst/>
          </a:prstGeom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ru-RU" sz="2400" b="1" dirty="0" smtClean="0">
                <a:solidFill>
                  <a:srgbClr val="FF0000"/>
                </a:solidFill>
              </a:rPr>
              <a:t>Простое устройство, состоящее из катушки, надетой на железный </a:t>
            </a:r>
            <a:r>
              <a:rPr lang="ru-RU" sz="2400" b="1" dirty="0" smtClean="0">
                <a:solidFill>
                  <a:srgbClr val="FF0000"/>
                </a:solidFill>
              </a:rPr>
              <a:t>сердечник</a:t>
            </a:r>
            <a:endParaRPr lang="ru-RU" sz="2400" b="1" dirty="0" smtClean="0">
              <a:solidFill>
                <a:srgbClr val="FF0000"/>
              </a:solidFill>
            </a:endParaRPr>
          </a:p>
          <a:p>
            <a:pPr algn="ctr"/>
            <a:endParaRPr lang="ru-RU" dirty="0"/>
          </a:p>
        </p:txBody>
      </p:sp>
      <p:sp>
        <p:nvSpPr>
          <p:cNvPr id="4" name="Волна 3"/>
          <p:cNvSpPr/>
          <p:nvPr/>
        </p:nvSpPr>
        <p:spPr>
          <a:xfrm>
            <a:off x="571472" y="2714620"/>
            <a:ext cx="8286808" cy="2000264"/>
          </a:xfrm>
          <a:prstGeom prst="wav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FFC000"/>
                </a:solidFill>
              </a:rPr>
              <a:t>электромагнит</a:t>
            </a:r>
            <a:endParaRPr lang="ru-RU" sz="4800" b="1" dirty="0">
              <a:solidFill>
                <a:srgbClr val="FFC000"/>
              </a:solidFill>
            </a:endParaRPr>
          </a:p>
        </p:txBody>
      </p:sp>
      <p:sp>
        <p:nvSpPr>
          <p:cNvPr id="5" name="Управляющая кнопка: далее 4">
            <a:hlinkClick r:id="" action="ppaction://hlinkshowjump?jump=nextslide" highlightClick="1"/>
          </p:cNvPr>
          <p:cNvSpPr/>
          <p:nvPr/>
        </p:nvSpPr>
        <p:spPr>
          <a:xfrm>
            <a:off x="7072330" y="5857892"/>
            <a:ext cx="1214446" cy="500066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14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5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ердце 1"/>
          <p:cNvSpPr/>
          <p:nvPr/>
        </p:nvSpPr>
        <p:spPr>
          <a:xfrm>
            <a:off x="3286116" y="5500702"/>
            <a:ext cx="2714644" cy="928694"/>
          </a:xfrm>
          <a:prstGeom prst="heart">
            <a:avLst/>
          </a:prstGeom>
          <a:effectLst>
            <a:glow rad="228600">
              <a:schemeClr val="accent2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Блок-схема: подготовка 2"/>
          <p:cNvSpPr/>
          <p:nvPr/>
        </p:nvSpPr>
        <p:spPr>
          <a:xfrm>
            <a:off x="642910" y="285728"/>
            <a:ext cx="8001056" cy="1643074"/>
          </a:xfrm>
          <a:prstGeom prst="flowChartPreparation">
            <a:avLst/>
          </a:prstGeom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ru-RU" sz="2400" b="1" dirty="0" smtClean="0">
                <a:solidFill>
                  <a:srgbClr val="FF0000"/>
                </a:solidFill>
              </a:rPr>
              <a:t>Раздел механики, изучающий движение тел в поле тяжести </a:t>
            </a:r>
            <a:r>
              <a:rPr lang="ru-RU" sz="2400" b="1" dirty="0" smtClean="0">
                <a:solidFill>
                  <a:srgbClr val="FF0000"/>
                </a:solidFill>
              </a:rPr>
              <a:t>Земли</a:t>
            </a:r>
            <a:endParaRPr lang="ru-RU" sz="2400" b="1" dirty="0" smtClean="0">
              <a:solidFill>
                <a:srgbClr val="FF0000"/>
              </a:solidFill>
            </a:endParaRPr>
          </a:p>
          <a:p>
            <a:pPr algn="ctr"/>
            <a:endParaRPr lang="ru-RU" dirty="0"/>
          </a:p>
        </p:txBody>
      </p:sp>
      <p:sp>
        <p:nvSpPr>
          <p:cNvPr id="4" name="Волна 3"/>
          <p:cNvSpPr/>
          <p:nvPr/>
        </p:nvSpPr>
        <p:spPr>
          <a:xfrm>
            <a:off x="571472" y="2714620"/>
            <a:ext cx="8286808" cy="2000264"/>
          </a:xfrm>
          <a:prstGeom prst="wav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6000" b="1" dirty="0" smtClean="0">
                <a:solidFill>
                  <a:srgbClr val="FFC000"/>
                </a:solidFill>
              </a:rPr>
              <a:t>баллистика </a:t>
            </a:r>
            <a:endParaRPr lang="ru-RU" sz="6000" b="1" dirty="0">
              <a:solidFill>
                <a:srgbClr val="FFC000"/>
              </a:solidFill>
            </a:endParaRPr>
          </a:p>
        </p:txBody>
      </p:sp>
      <p:sp>
        <p:nvSpPr>
          <p:cNvPr id="5" name="Управляющая кнопка: далее 4">
            <a:hlinkClick r:id="" action="ppaction://hlinkshowjump?jump=nextslide" highlightClick="1"/>
          </p:cNvPr>
          <p:cNvSpPr/>
          <p:nvPr/>
        </p:nvSpPr>
        <p:spPr>
          <a:xfrm>
            <a:off x="7072330" y="5857892"/>
            <a:ext cx="1214446" cy="500066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14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5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ердце 1"/>
          <p:cNvSpPr/>
          <p:nvPr/>
        </p:nvSpPr>
        <p:spPr>
          <a:xfrm>
            <a:off x="3286116" y="5500702"/>
            <a:ext cx="2714644" cy="928694"/>
          </a:xfrm>
          <a:prstGeom prst="heart">
            <a:avLst/>
          </a:prstGeom>
          <a:effectLst>
            <a:glow rad="228600">
              <a:schemeClr val="accent2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Блок-схема: подготовка 2"/>
          <p:cNvSpPr/>
          <p:nvPr/>
        </p:nvSpPr>
        <p:spPr>
          <a:xfrm>
            <a:off x="642910" y="285728"/>
            <a:ext cx="8001056" cy="1643074"/>
          </a:xfrm>
          <a:prstGeom prst="flowChartPreparation">
            <a:avLst/>
          </a:prstGeom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</a:rPr>
              <a:t>Минимальный интервал времени, через который движение повторяется</a:t>
            </a:r>
            <a:endParaRPr lang="ru-RU" sz="3200" b="1" dirty="0">
              <a:solidFill>
                <a:srgbClr val="FF0000"/>
              </a:solidFill>
            </a:endParaRPr>
          </a:p>
        </p:txBody>
      </p:sp>
      <p:sp>
        <p:nvSpPr>
          <p:cNvPr id="4" name="Волна 3"/>
          <p:cNvSpPr/>
          <p:nvPr/>
        </p:nvSpPr>
        <p:spPr>
          <a:xfrm>
            <a:off x="571472" y="2714620"/>
            <a:ext cx="8286808" cy="2000264"/>
          </a:xfrm>
          <a:prstGeom prst="wav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7200" b="1" dirty="0" smtClean="0">
                <a:solidFill>
                  <a:srgbClr val="FFC000"/>
                </a:solidFill>
              </a:rPr>
              <a:t>период</a:t>
            </a:r>
            <a:endParaRPr lang="ru-RU" sz="7200" b="1" dirty="0">
              <a:solidFill>
                <a:srgbClr val="FFC000"/>
              </a:solidFill>
            </a:endParaRPr>
          </a:p>
        </p:txBody>
      </p:sp>
      <p:sp>
        <p:nvSpPr>
          <p:cNvPr id="5" name="Управляющая кнопка: далее 4">
            <a:hlinkClick r:id="rId2" action="ppaction://hlinksldjump" highlightClick="1"/>
          </p:cNvPr>
          <p:cNvSpPr/>
          <p:nvPr/>
        </p:nvSpPr>
        <p:spPr>
          <a:xfrm>
            <a:off x="7072330" y="5857892"/>
            <a:ext cx="1214446" cy="500066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14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5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ердце 1"/>
          <p:cNvSpPr/>
          <p:nvPr/>
        </p:nvSpPr>
        <p:spPr>
          <a:xfrm>
            <a:off x="3286116" y="5500702"/>
            <a:ext cx="2714644" cy="928694"/>
          </a:xfrm>
          <a:prstGeom prst="heart">
            <a:avLst/>
          </a:prstGeom>
          <a:effectLst>
            <a:glow rad="228600">
              <a:schemeClr val="accent2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Блок-схема: подготовка 2"/>
          <p:cNvSpPr/>
          <p:nvPr/>
        </p:nvSpPr>
        <p:spPr>
          <a:xfrm>
            <a:off x="642910" y="285728"/>
            <a:ext cx="8001056" cy="1643074"/>
          </a:xfrm>
          <a:prstGeom prst="flowChartPreparation">
            <a:avLst/>
          </a:prstGeom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ru-RU" sz="2400" b="1" dirty="0" smtClean="0"/>
              <a:t>Физическая величина, характеризующая экономичность устройств и </a:t>
            </a:r>
            <a:r>
              <a:rPr lang="ru-RU" sz="2400" b="1" dirty="0" smtClean="0"/>
              <a:t>двигателей </a:t>
            </a:r>
            <a:endParaRPr lang="ru-RU" sz="2400" b="1" dirty="0" smtClean="0"/>
          </a:p>
          <a:p>
            <a:pPr algn="ctr"/>
            <a:endParaRPr lang="ru-RU" sz="2400" b="1" dirty="0"/>
          </a:p>
        </p:txBody>
      </p:sp>
      <p:sp>
        <p:nvSpPr>
          <p:cNvPr id="4" name="Волна 3"/>
          <p:cNvSpPr/>
          <p:nvPr/>
        </p:nvSpPr>
        <p:spPr>
          <a:xfrm>
            <a:off x="571472" y="2714620"/>
            <a:ext cx="8286808" cy="2000264"/>
          </a:xfrm>
          <a:prstGeom prst="wav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7200" b="1" dirty="0" smtClean="0">
                <a:solidFill>
                  <a:srgbClr val="FFC000"/>
                </a:solidFill>
              </a:rPr>
              <a:t>КПД </a:t>
            </a:r>
            <a:endParaRPr lang="ru-RU" sz="7200" b="1" dirty="0">
              <a:solidFill>
                <a:srgbClr val="FFC000"/>
              </a:solidFill>
            </a:endParaRPr>
          </a:p>
        </p:txBody>
      </p:sp>
      <p:sp>
        <p:nvSpPr>
          <p:cNvPr id="5" name="Управляющая кнопка: далее 4">
            <a:hlinkClick r:id="" action="ppaction://hlinkshowjump?jump=nextslide" highlightClick="1"/>
          </p:cNvPr>
          <p:cNvSpPr/>
          <p:nvPr/>
        </p:nvSpPr>
        <p:spPr>
          <a:xfrm>
            <a:off x="7072330" y="5857892"/>
            <a:ext cx="1214446" cy="500066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14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5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42977" y="642918"/>
            <a:ext cx="7072362" cy="538609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54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Физик стремится сделать сложные вещи простыми</a:t>
            </a:r>
            <a:r>
              <a:rPr lang="ru-RU" sz="54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,</a:t>
            </a:r>
          </a:p>
          <a:p>
            <a:pPr algn="ctr"/>
            <a:r>
              <a:rPr lang="ru-RU" sz="54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sz="54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а поэт - простые вещи - сложными.</a:t>
            </a:r>
          </a:p>
          <a:p>
            <a:pPr algn="ctr"/>
            <a:r>
              <a:rPr lang="ru-RU" sz="54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sz="54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Лев Д. Ландау</a:t>
            </a:r>
          </a:p>
          <a:p>
            <a:pPr algn="ctr"/>
            <a:endParaRPr lang="ru-RU" sz="2000" b="1" dirty="0" smtClean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wipe dir="r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ердце 1"/>
          <p:cNvSpPr/>
          <p:nvPr/>
        </p:nvSpPr>
        <p:spPr>
          <a:xfrm>
            <a:off x="3286116" y="5500702"/>
            <a:ext cx="2714644" cy="928694"/>
          </a:xfrm>
          <a:prstGeom prst="heart">
            <a:avLst/>
          </a:prstGeom>
          <a:effectLst>
            <a:glow rad="228600">
              <a:schemeClr val="accent2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Блок-схема: подготовка 2"/>
          <p:cNvSpPr/>
          <p:nvPr/>
        </p:nvSpPr>
        <p:spPr>
          <a:xfrm>
            <a:off x="642910" y="285728"/>
            <a:ext cx="8001056" cy="1643074"/>
          </a:xfrm>
          <a:prstGeom prst="flowChartPreparation">
            <a:avLst/>
          </a:prstGeom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err="1" smtClean="0">
                <a:solidFill>
                  <a:srgbClr val="FF0000"/>
                </a:solidFill>
              </a:rPr>
              <a:t>Электронейтральная</a:t>
            </a:r>
            <a:r>
              <a:rPr lang="ru-RU" sz="2800" b="1" dirty="0" smtClean="0">
                <a:solidFill>
                  <a:srgbClr val="FF0000"/>
                </a:solidFill>
              </a:rPr>
              <a:t> совокупность нейтральных и заряженных частиц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4" name="Волна 3"/>
          <p:cNvSpPr/>
          <p:nvPr/>
        </p:nvSpPr>
        <p:spPr>
          <a:xfrm>
            <a:off x="571472" y="2714620"/>
            <a:ext cx="8286808" cy="2000264"/>
          </a:xfrm>
          <a:prstGeom prst="wav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6000" b="1" dirty="0" smtClean="0">
                <a:solidFill>
                  <a:srgbClr val="FFC000"/>
                </a:solidFill>
              </a:rPr>
              <a:t>плазма</a:t>
            </a:r>
            <a:endParaRPr lang="ru-RU" sz="6000" b="1" dirty="0">
              <a:solidFill>
                <a:srgbClr val="FFC000"/>
              </a:solidFill>
            </a:endParaRPr>
          </a:p>
        </p:txBody>
      </p:sp>
      <p:sp>
        <p:nvSpPr>
          <p:cNvPr id="5" name="Управляющая кнопка: далее 4">
            <a:hlinkClick r:id="rId2" action="ppaction://hlinksldjump" highlightClick="1"/>
          </p:cNvPr>
          <p:cNvSpPr/>
          <p:nvPr/>
        </p:nvSpPr>
        <p:spPr>
          <a:xfrm>
            <a:off x="7072330" y="5857892"/>
            <a:ext cx="1214446" cy="500066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14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5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ердце 1"/>
          <p:cNvSpPr/>
          <p:nvPr/>
        </p:nvSpPr>
        <p:spPr>
          <a:xfrm>
            <a:off x="3286116" y="5500702"/>
            <a:ext cx="2714644" cy="928694"/>
          </a:xfrm>
          <a:prstGeom prst="heart">
            <a:avLst/>
          </a:prstGeom>
          <a:effectLst>
            <a:glow rad="228600">
              <a:schemeClr val="accent2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Блок-схема: подготовка 2"/>
          <p:cNvSpPr/>
          <p:nvPr/>
        </p:nvSpPr>
        <p:spPr>
          <a:xfrm>
            <a:off x="642910" y="285728"/>
            <a:ext cx="8001056" cy="1643074"/>
          </a:xfrm>
          <a:prstGeom prst="flowChartPreparation">
            <a:avLst/>
          </a:prstGeom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Физическая величина, показывающая, как быстро меняется скорость тела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4" name="Волна 3"/>
          <p:cNvSpPr/>
          <p:nvPr/>
        </p:nvSpPr>
        <p:spPr>
          <a:xfrm>
            <a:off x="571472" y="2714620"/>
            <a:ext cx="8286808" cy="2000264"/>
          </a:xfrm>
          <a:prstGeom prst="wav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5400" b="1" dirty="0" smtClean="0">
                <a:solidFill>
                  <a:srgbClr val="FFC000"/>
                </a:solidFill>
              </a:rPr>
              <a:t>ускорение</a:t>
            </a:r>
            <a:endParaRPr lang="ru-RU" sz="5400" b="1" dirty="0">
              <a:solidFill>
                <a:srgbClr val="FFC000"/>
              </a:solidFill>
            </a:endParaRPr>
          </a:p>
        </p:txBody>
      </p:sp>
      <p:sp>
        <p:nvSpPr>
          <p:cNvPr id="5" name="Управляющая кнопка: далее 4">
            <a:hlinkClick r:id="rId2" action="ppaction://hlinksldjump" highlightClick="1"/>
          </p:cNvPr>
          <p:cNvSpPr/>
          <p:nvPr/>
        </p:nvSpPr>
        <p:spPr>
          <a:xfrm>
            <a:off x="7072330" y="5857892"/>
            <a:ext cx="1214446" cy="500066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14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5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ердце 1"/>
          <p:cNvSpPr/>
          <p:nvPr/>
        </p:nvSpPr>
        <p:spPr>
          <a:xfrm>
            <a:off x="3286116" y="5500702"/>
            <a:ext cx="2714644" cy="928694"/>
          </a:xfrm>
          <a:prstGeom prst="heart">
            <a:avLst/>
          </a:prstGeom>
          <a:effectLst>
            <a:glow rad="228600">
              <a:schemeClr val="accent2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Блок-схема: подготовка 2"/>
          <p:cNvSpPr/>
          <p:nvPr/>
        </p:nvSpPr>
        <p:spPr>
          <a:xfrm>
            <a:off x="642910" y="285728"/>
            <a:ext cx="8001056" cy="1643074"/>
          </a:xfrm>
          <a:prstGeom prst="flowChartPreparation">
            <a:avLst/>
          </a:prstGeom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Физическая величина, показывающая, как быстро движется тело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4" name="Волна 3"/>
          <p:cNvSpPr/>
          <p:nvPr/>
        </p:nvSpPr>
        <p:spPr>
          <a:xfrm>
            <a:off x="571472" y="2714620"/>
            <a:ext cx="8286808" cy="2000264"/>
          </a:xfrm>
          <a:prstGeom prst="wav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6000" b="1" dirty="0" smtClean="0">
                <a:solidFill>
                  <a:srgbClr val="FFC000"/>
                </a:solidFill>
              </a:rPr>
              <a:t>скорость</a:t>
            </a:r>
            <a:endParaRPr lang="ru-RU" sz="6000" b="1" dirty="0">
              <a:solidFill>
                <a:srgbClr val="FFC000"/>
              </a:solidFill>
            </a:endParaRPr>
          </a:p>
        </p:txBody>
      </p:sp>
      <p:sp>
        <p:nvSpPr>
          <p:cNvPr id="5" name="Управляющая кнопка: далее 4">
            <a:hlinkClick r:id="rId2" action="ppaction://hlinksldjump" highlightClick="1"/>
          </p:cNvPr>
          <p:cNvSpPr/>
          <p:nvPr/>
        </p:nvSpPr>
        <p:spPr>
          <a:xfrm>
            <a:off x="7072330" y="5857892"/>
            <a:ext cx="1214446" cy="500066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14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5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ердце 1"/>
          <p:cNvSpPr/>
          <p:nvPr/>
        </p:nvSpPr>
        <p:spPr>
          <a:xfrm>
            <a:off x="3286116" y="5500702"/>
            <a:ext cx="2714644" cy="928694"/>
          </a:xfrm>
          <a:prstGeom prst="heart">
            <a:avLst/>
          </a:prstGeom>
          <a:effectLst>
            <a:glow rad="228600">
              <a:schemeClr val="accent2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Блок-схема: подготовка 2"/>
          <p:cNvSpPr/>
          <p:nvPr/>
        </p:nvSpPr>
        <p:spPr>
          <a:xfrm>
            <a:off x="642910" y="285728"/>
            <a:ext cx="8001056" cy="1643074"/>
          </a:xfrm>
          <a:prstGeom prst="flowChartPreparation">
            <a:avLst/>
          </a:prstGeom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ru-RU" sz="2800" dirty="0" smtClean="0">
                <a:solidFill>
                  <a:srgbClr val="FF0000"/>
                </a:solidFill>
              </a:rPr>
              <a:t>Способ передачи энергии путём перемещения жидкости или газа. </a:t>
            </a:r>
          </a:p>
          <a:p>
            <a:pPr algn="ctr"/>
            <a:endParaRPr lang="ru-RU" dirty="0"/>
          </a:p>
        </p:txBody>
      </p:sp>
      <p:sp>
        <p:nvSpPr>
          <p:cNvPr id="4" name="Волна 3"/>
          <p:cNvSpPr/>
          <p:nvPr/>
        </p:nvSpPr>
        <p:spPr>
          <a:xfrm>
            <a:off x="571472" y="2714620"/>
            <a:ext cx="8286808" cy="2000264"/>
          </a:xfrm>
          <a:prstGeom prst="wav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6000" b="1" dirty="0" smtClean="0">
                <a:solidFill>
                  <a:srgbClr val="FFC000"/>
                </a:solidFill>
              </a:rPr>
              <a:t>конвекция </a:t>
            </a:r>
            <a:endParaRPr lang="ru-RU" sz="6000" b="1" dirty="0">
              <a:solidFill>
                <a:srgbClr val="FFC000"/>
              </a:solidFill>
            </a:endParaRPr>
          </a:p>
        </p:txBody>
      </p:sp>
      <p:sp>
        <p:nvSpPr>
          <p:cNvPr id="5" name="Управляющая кнопка: далее 4">
            <a:hlinkClick r:id="" action="ppaction://hlinkshowjump?jump=nextslide" highlightClick="1"/>
          </p:cNvPr>
          <p:cNvSpPr/>
          <p:nvPr/>
        </p:nvSpPr>
        <p:spPr>
          <a:xfrm>
            <a:off x="7072330" y="5857892"/>
            <a:ext cx="1214446" cy="500066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14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5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ердце 1"/>
          <p:cNvSpPr/>
          <p:nvPr/>
        </p:nvSpPr>
        <p:spPr>
          <a:xfrm>
            <a:off x="3286116" y="5500702"/>
            <a:ext cx="2714644" cy="928694"/>
          </a:xfrm>
          <a:prstGeom prst="heart">
            <a:avLst/>
          </a:prstGeom>
          <a:effectLst>
            <a:glow rad="228600">
              <a:schemeClr val="accent2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Блок-схема: подготовка 2"/>
          <p:cNvSpPr/>
          <p:nvPr/>
        </p:nvSpPr>
        <p:spPr>
          <a:xfrm>
            <a:off x="642910" y="285728"/>
            <a:ext cx="8001056" cy="1643074"/>
          </a:xfrm>
          <a:prstGeom prst="flowChartPreparation">
            <a:avLst/>
          </a:prstGeom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</a:rPr>
              <a:t>Процесс выделения вещества на электродах при пропускании тока через электролит </a:t>
            </a:r>
            <a:endParaRPr lang="ru-RU" sz="2400" b="1" dirty="0">
              <a:solidFill>
                <a:srgbClr val="FF0000"/>
              </a:solidFill>
            </a:endParaRPr>
          </a:p>
        </p:txBody>
      </p:sp>
      <p:sp>
        <p:nvSpPr>
          <p:cNvPr id="4" name="Волна 3"/>
          <p:cNvSpPr/>
          <p:nvPr/>
        </p:nvSpPr>
        <p:spPr>
          <a:xfrm>
            <a:off x="571472" y="2714620"/>
            <a:ext cx="8286808" cy="2000264"/>
          </a:xfrm>
          <a:prstGeom prst="wav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6000" b="1" dirty="0" smtClean="0">
                <a:solidFill>
                  <a:srgbClr val="FFC000"/>
                </a:solidFill>
              </a:rPr>
              <a:t>электролиз</a:t>
            </a:r>
            <a:endParaRPr lang="ru-RU" sz="6000" b="1" dirty="0">
              <a:solidFill>
                <a:srgbClr val="FFC000"/>
              </a:solidFill>
            </a:endParaRPr>
          </a:p>
        </p:txBody>
      </p:sp>
      <p:sp>
        <p:nvSpPr>
          <p:cNvPr id="5" name="Управляющая кнопка: далее 4">
            <a:hlinkClick r:id="" action="ppaction://hlinkshowjump?jump=nextslide" highlightClick="1"/>
          </p:cNvPr>
          <p:cNvSpPr/>
          <p:nvPr/>
        </p:nvSpPr>
        <p:spPr>
          <a:xfrm>
            <a:off x="7072330" y="5857892"/>
            <a:ext cx="1214446" cy="500066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14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5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ердце 1"/>
          <p:cNvSpPr/>
          <p:nvPr/>
        </p:nvSpPr>
        <p:spPr>
          <a:xfrm>
            <a:off x="3286116" y="5500702"/>
            <a:ext cx="2714644" cy="928694"/>
          </a:xfrm>
          <a:prstGeom prst="heart">
            <a:avLst/>
          </a:prstGeom>
          <a:effectLst>
            <a:glow rad="228600">
              <a:schemeClr val="accent2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Блок-схема: подготовка 2"/>
          <p:cNvSpPr/>
          <p:nvPr/>
        </p:nvSpPr>
        <p:spPr>
          <a:xfrm>
            <a:off x="642910" y="285728"/>
            <a:ext cx="8001056" cy="1643074"/>
          </a:xfrm>
          <a:prstGeom prst="flowChartPreparation">
            <a:avLst/>
          </a:prstGeom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Явление сохранения скорости при отсутствии действия на тело других тел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4" name="Волна 3"/>
          <p:cNvSpPr/>
          <p:nvPr/>
        </p:nvSpPr>
        <p:spPr>
          <a:xfrm>
            <a:off x="571472" y="2714620"/>
            <a:ext cx="8286808" cy="2000264"/>
          </a:xfrm>
          <a:prstGeom prst="wav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6000" b="1" dirty="0" smtClean="0">
                <a:solidFill>
                  <a:srgbClr val="FFC000"/>
                </a:solidFill>
              </a:rPr>
              <a:t>инерция</a:t>
            </a:r>
            <a:endParaRPr lang="ru-RU" sz="6000" b="1" dirty="0">
              <a:solidFill>
                <a:srgbClr val="FFC000"/>
              </a:solidFill>
            </a:endParaRPr>
          </a:p>
        </p:txBody>
      </p:sp>
      <p:sp>
        <p:nvSpPr>
          <p:cNvPr id="5" name="Управляющая кнопка: далее 4">
            <a:hlinkClick r:id="" action="ppaction://hlinkshowjump?jump=nextslide" highlightClick="1"/>
          </p:cNvPr>
          <p:cNvSpPr/>
          <p:nvPr/>
        </p:nvSpPr>
        <p:spPr>
          <a:xfrm>
            <a:off x="7072330" y="5857892"/>
            <a:ext cx="1214446" cy="500066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14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5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ердце 1"/>
          <p:cNvSpPr/>
          <p:nvPr/>
        </p:nvSpPr>
        <p:spPr>
          <a:xfrm>
            <a:off x="3286116" y="5500702"/>
            <a:ext cx="2714644" cy="928694"/>
          </a:xfrm>
          <a:prstGeom prst="heart">
            <a:avLst/>
          </a:prstGeom>
          <a:effectLst>
            <a:glow rad="228600">
              <a:schemeClr val="accent2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Блок-схема: подготовка 2"/>
          <p:cNvSpPr/>
          <p:nvPr/>
        </p:nvSpPr>
        <p:spPr>
          <a:xfrm>
            <a:off x="642910" y="285728"/>
            <a:ext cx="8001056" cy="1643074"/>
          </a:xfrm>
          <a:prstGeom prst="flowChartPreparation">
            <a:avLst/>
          </a:prstGeom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ru-RU" sz="2800" b="1" dirty="0" smtClean="0">
                <a:solidFill>
                  <a:srgbClr val="FF0000"/>
                </a:solidFill>
              </a:rPr>
              <a:t>На каких явлениях основано действие медицинского шприца? </a:t>
            </a:r>
          </a:p>
          <a:p>
            <a:pPr algn="ctr"/>
            <a:endParaRPr lang="ru-RU" dirty="0"/>
          </a:p>
        </p:txBody>
      </p:sp>
      <p:sp>
        <p:nvSpPr>
          <p:cNvPr id="4" name="Волна 3"/>
          <p:cNvSpPr/>
          <p:nvPr/>
        </p:nvSpPr>
        <p:spPr>
          <a:xfrm>
            <a:off x="571472" y="2714620"/>
            <a:ext cx="8286808" cy="2000264"/>
          </a:xfrm>
          <a:prstGeom prst="wav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FFC000"/>
                </a:solidFill>
              </a:rPr>
              <a:t>На </a:t>
            </a:r>
            <a:r>
              <a:rPr lang="ru-RU" sz="3200" b="1" dirty="0" smtClean="0">
                <a:solidFill>
                  <a:srgbClr val="FFC000"/>
                </a:solidFill>
              </a:rPr>
              <a:t>существовании атмосферного давления </a:t>
            </a:r>
            <a:endParaRPr lang="ru-RU" sz="3200" b="1" dirty="0" smtClean="0">
              <a:solidFill>
                <a:srgbClr val="FFC000"/>
              </a:solidFill>
            </a:endParaRPr>
          </a:p>
          <a:p>
            <a:pPr algn="ctr"/>
            <a:r>
              <a:rPr lang="ru-RU" sz="3200" b="1" dirty="0" smtClean="0">
                <a:solidFill>
                  <a:srgbClr val="FFC000"/>
                </a:solidFill>
              </a:rPr>
              <a:t>и давления</a:t>
            </a:r>
            <a:endParaRPr lang="ru-RU" sz="3200" b="1" dirty="0">
              <a:solidFill>
                <a:srgbClr val="FFC000"/>
              </a:solidFill>
            </a:endParaRPr>
          </a:p>
        </p:txBody>
      </p:sp>
      <p:sp>
        <p:nvSpPr>
          <p:cNvPr id="5" name="Управляющая кнопка: далее 4">
            <a:hlinkClick r:id="" action="ppaction://hlinkshowjump?jump=nextslide" highlightClick="1"/>
          </p:cNvPr>
          <p:cNvSpPr/>
          <p:nvPr/>
        </p:nvSpPr>
        <p:spPr>
          <a:xfrm>
            <a:off x="7072330" y="5857892"/>
            <a:ext cx="1214446" cy="500066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14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5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</TotalTime>
  <Words>219</Words>
  <Application>Microsoft Office PowerPoint</Application>
  <PresentationFormat>Экран (4:3)</PresentationFormat>
  <Paragraphs>46</Paragraphs>
  <Slides>21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</vt:vector>
  </TitlesOfParts>
  <Manager>мсм</Manager>
  <Company>исош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Физика</dc:title>
  <dc:creator>муртаза2018</dc:creator>
  <cp:lastModifiedBy>муртаза</cp:lastModifiedBy>
  <cp:revision>7</cp:revision>
  <dcterms:created xsi:type="dcterms:W3CDTF">2018-10-28T15:57:03Z</dcterms:created>
  <dcterms:modified xsi:type="dcterms:W3CDTF">2018-10-29T14:01:52Z</dcterms:modified>
</cp:coreProperties>
</file>