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35"/>
  </p:notesMasterIdLst>
  <p:sldIdLst>
    <p:sldId id="289" r:id="rId2"/>
    <p:sldId id="256" r:id="rId3"/>
    <p:sldId id="257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45" r:id="rId29"/>
    <p:sldId id="346" r:id="rId30"/>
    <p:sldId id="347" r:id="rId31"/>
    <p:sldId id="348" r:id="rId32"/>
    <p:sldId id="349" r:id="rId33"/>
    <p:sldId id="319" r:id="rId34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D561"/>
    <a:srgbClr val="FF99FF"/>
    <a:srgbClr val="660033"/>
    <a:srgbClr val="A50021"/>
    <a:srgbClr val="FF9933"/>
    <a:srgbClr val="FFFFFF"/>
    <a:srgbClr val="3CC2F2"/>
    <a:srgbClr val="660066"/>
    <a:srgbClr val="0000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0" autoAdjust="0"/>
    <p:restoredTop sz="94693" autoAdjust="0"/>
  </p:normalViewPr>
  <p:slideViewPr>
    <p:cSldViewPr>
      <p:cViewPr varScale="1">
        <p:scale>
          <a:sx n="74" d="100"/>
          <a:sy n="74" d="100"/>
        </p:scale>
        <p:origin x="-40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B1890-4370-4B5C-9A68-A6A6DF6FBAC3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8C387-833F-45E4-86C4-82AFE4FA75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65CED-262B-498B-B2E9-002AACFB36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28600" y="228600"/>
            <a:ext cx="8763000" cy="6400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04800" y="228600"/>
            <a:ext cx="8534400" cy="6324600"/>
          </a:xfrm>
          <a:prstGeom prst="roundRect">
            <a:avLst/>
          </a:prstGeom>
          <a:solidFill>
            <a:srgbClr val="9ED561"/>
          </a:solidFill>
          <a:ln w="57150" cmpd="thickThin">
            <a:solidFill>
              <a:schemeClr val="tx1"/>
            </a:solidFill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cmpd="thickThin">
                <a:solidFill>
                  <a:schemeClr val="tx1"/>
                </a:solidFill>
              </a:ln>
            </a:endParaRPr>
          </a:p>
        </p:txBody>
      </p:sp>
      <p:sp>
        <p:nvSpPr>
          <p:cNvPr id="7" name="Управляющая кнопка: сведения 6">
            <a:hlinkClick r:id="" action="ppaction://hlinkshowjump?jump=lastslide" highlightClick="1"/>
          </p:cNvPr>
          <p:cNvSpPr/>
          <p:nvPr/>
        </p:nvSpPr>
        <p:spPr>
          <a:xfrm>
            <a:off x="152400" y="6400800"/>
            <a:ext cx="304800" cy="304800"/>
          </a:xfrm>
          <a:prstGeom prst="actionButtonInformat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D:\Documents and Settings\муртаза\Мои документы\Downloads\42058226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0"/>
            <a:ext cx="1428750" cy="1428750"/>
          </a:xfrm>
          <a:prstGeom prst="rect">
            <a:avLst/>
          </a:prstGeom>
          <a:noFill/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ЭФЕНДИЕВ м.м.</a:t>
            </a: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90600" y="533400"/>
            <a:ext cx="72390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СВОЯ ИГРА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 творчеству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И.С.Тургенева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посвящается 200-летию со дня рождения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5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latin typeface="Calibri" pitchFamily="34" charset="0"/>
              </a:rPr>
              <a:t>Татьяна</a:t>
            </a:r>
            <a:endParaRPr lang="en-US" sz="4800" b="1" dirty="0">
              <a:ln>
                <a:solidFill>
                  <a:schemeClr val="tx1"/>
                </a:solidFill>
              </a:ln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676400"/>
            <a:ext cx="6858000" cy="2077403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1800" b="1" dirty="0" smtClean="0"/>
              <a:t>О ком </a:t>
            </a:r>
            <a:r>
              <a:rPr lang="ru-RU" sz="1800" b="1" dirty="0" err="1" smtClean="0"/>
              <a:t>идѐт </a:t>
            </a:r>
            <a:r>
              <a:rPr lang="ru-RU" sz="1800" b="1" dirty="0" smtClean="0"/>
              <a:t>речь: «С ранней молодости </a:t>
            </a:r>
            <a:r>
              <a:rPr lang="ru-RU" sz="1800" b="1" dirty="0" err="1" smtClean="0"/>
              <a:t>еѐ </a:t>
            </a:r>
            <a:r>
              <a:rPr lang="ru-RU" sz="1800" b="1" dirty="0" smtClean="0"/>
              <a:t>держали в черном теле; работала она за двоих, а ласки никакой никогда не видала; одевали ее плохо, жалованье она получала самое маленькое... Когда-то она слыла красавицей, но красота с нее очень скоро соскочила...»</a:t>
            </a:r>
            <a:endParaRPr lang="ru-RU" sz="18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5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Он спас ее из реки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838200" y="1676400"/>
            <a:ext cx="7315200" cy="90886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3600" b="1" dirty="0" smtClean="0"/>
              <a:t>Как Герасим встретил </a:t>
            </a:r>
            <a:r>
              <a:rPr lang="ru-RU" sz="3600" b="1" dirty="0" err="1" smtClean="0"/>
              <a:t>Муму</a:t>
            </a:r>
            <a:r>
              <a:rPr lang="ru-RU" sz="3600" b="1" dirty="0" smtClean="0"/>
              <a:t>?</a:t>
            </a:r>
            <a:endParaRPr lang="ru-RU" sz="36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5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Щи с мясом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828800"/>
            <a:ext cx="6858000" cy="194756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2800" b="1" dirty="0" smtClean="0"/>
              <a:t>Какое блюдо Герасим заказывает для </a:t>
            </a:r>
            <a:r>
              <a:rPr lang="ru-RU" sz="2800" b="1" dirty="0" err="1" smtClean="0"/>
              <a:t>Муму</a:t>
            </a:r>
            <a:r>
              <a:rPr lang="ru-RU" sz="2800" b="1" dirty="0" smtClean="0"/>
              <a:t> в трактире перед тем, как утопить ее?</a:t>
            </a:r>
            <a:endParaRPr lang="ru-RU" sz="28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Базарову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82880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Кому из героев принадлежат слова: «Зачем же я от времени зависеть буду? Пусть лучше время зависит от меня».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Княгиня Р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371600" y="2133600"/>
            <a:ext cx="6858000" cy="1168539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Кто из персонажей романа «Отцы и дети» прямо не участвует в действии?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i="1" dirty="0" smtClean="0"/>
              <a:t>Павел Петрович Кирсанов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371600" y="1676400"/>
            <a:ext cx="6858000" cy="255347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1600" b="1" dirty="0" smtClean="0"/>
              <a:t>В романе «Отцы и дети» упоминается Английский клуб, который представлял собой собрание знатных дворян. Впервые такие собрания появились в Петербурге в годы царствования Екатерины II. Из писателей членами Английского клуба были Карамзин, Жуковский, Пушкин, Крылов. Членом клуба мог быть только человек, занимавший видное положение в свете. Внимание вопрос, кто из героев романа в него входил?</a:t>
            </a:r>
            <a:endParaRPr lang="ru-RU" sz="16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 smtClean="0"/>
              <a:t>Николай Петрович Кирсанов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90500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Кто из героев романа И. Тургенева «Отцы и дети» играет на виолончели, читает стихи Пушкина?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/>
              <a:t>В.Г.</a:t>
            </a:r>
            <a:r>
              <a:rPr lang="ru-RU" sz="4800" dirty="0" smtClean="0"/>
              <a:t> </a:t>
            </a:r>
            <a:r>
              <a:rPr lang="ru-RU" sz="4800" b="1" dirty="0" smtClean="0"/>
              <a:t>Белинскому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98120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dirty="0" smtClean="0"/>
              <a:t>Кому посвящен роман «Отцы и дети»?</a:t>
            </a:r>
            <a:endParaRPr lang="ru-RU" sz="36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/>
              <a:t>«</a:t>
            </a:r>
            <a:r>
              <a:rPr lang="ru-RU" sz="4800" b="1" i="1" dirty="0" smtClean="0"/>
              <a:t>Хорь и </a:t>
            </a:r>
            <a:r>
              <a:rPr lang="ru-RU" sz="4800" b="1" i="1" dirty="0" err="1" smtClean="0"/>
              <a:t>Калиныч</a:t>
            </a:r>
            <a:r>
              <a:rPr lang="ru-RU" sz="4800" b="1" i="1" dirty="0" smtClean="0"/>
              <a:t>»</a:t>
            </a:r>
            <a:endParaRPr lang="ru-RU" sz="4800" dirty="0"/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142821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2000" b="1" dirty="0" smtClean="0"/>
              <a:t>Как назывался первый напечатанный Тургеневым рассказ из серии рассказов, вошедших в книгу «Записки охотника»?</a:t>
            </a:r>
            <a:endParaRPr lang="ru-RU" sz="20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охотник-рассказчик, от лица которого ведется повествование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371600" y="16764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3600" b="1" dirty="0" smtClean="0"/>
              <a:t>Какой герой объединяет все рассказы «Записок охотника»?</a:t>
            </a:r>
            <a:endParaRPr lang="ru-RU" sz="36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ED561">
            <a:alpha val="8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Text Box 51"/>
          <p:cNvSpPr txBox="1">
            <a:spLocks noChangeArrowheads="1"/>
          </p:cNvSpPr>
          <p:nvPr/>
        </p:nvSpPr>
        <p:spPr bwMode="auto">
          <a:xfrm>
            <a:off x="45720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100" b="1" i="1" dirty="0" smtClean="0">
                <a:solidFill>
                  <a:srgbClr val="002060"/>
                </a:solidFill>
              </a:rPr>
              <a:t>«Биография И.С. Тургенева»</a:t>
            </a:r>
            <a:endParaRPr lang="ru-RU" sz="1100" dirty="0">
              <a:solidFill>
                <a:srgbClr val="002060"/>
              </a:solidFill>
            </a:endParaRPr>
          </a:p>
        </p:txBody>
      </p:sp>
      <p:sp>
        <p:nvSpPr>
          <p:cNvPr id="3112" name="Text Box 161"/>
          <p:cNvSpPr txBox="1">
            <a:spLocks noChangeArrowheads="1"/>
          </p:cNvSpPr>
          <p:nvPr/>
        </p:nvSpPr>
        <p:spPr bwMode="auto">
          <a:xfrm>
            <a:off x="184404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Рассказ «</a:t>
            </a:r>
            <a:r>
              <a:rPr lang="ru-RU" sz="1400" b="1" dirty="0" err="1" smtClean="0">
                <a:solidFill>
                  <a:srgbClr val="002060"/>
                </a:solidFill>
              </a:rPr>
              <a:t>Муму</a:t>
            </a:r>
            <a:r>
              <a:rPr lang="ru-RU" sz="1400" b="1" dirty="0" smtClean="0">
                <a:solidFill>
                  <a:srgbClr val="002060"/>
                </a:solidFill>
              </a:rPr>
              <a:t>»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3113" name="Text Box 162"/>
          <p:cNvSpPr txBox="1">
            <a:spLocks noChangeArrowheads="1"/>
          </p:cNvSpPr>
          <p:nvPr/>
        </p:nvSpPr>
        <p:spPr bwMode="auto">
          <a:xfrm>
            <a:off x="3200400" y="304800"/>
            <a:ext cx="134112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Роман 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«</a:t>
            </a:r>
            <a:r>
              <a:rPr lang="ru-RU" sz="1400" b="1" dirty="0" smtClean="0">
                <a:solidFill>
                  <a:srgbClr val="002060"/>
                </a:solidFill>
              </a:rPr>
              <a:t>Отцы и дети»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3114" name="Text Box 163"/>
          <p:cNvSpPr txBox="1">
            <a:spLocks noChangeArrowheads="1"/>
          </p:cNvSpPr>
          <p:nvPr/>
        </p:nvSpPr>
        <p:spPr bwMode="auto">
          <a:xfrm>
            <a:off x="461772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«Записки охотника»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3115" name="Text Box 164"/>
          <p:cNvSpPr txBox="1">
            <a:spLocks noChangeArrowheads="1"/>
          </p:cNvSpPr>
          <p:nvPr/>
        </p:nvSpPr>
        <p:spPr bwMode="auto">
          <a:xfrm>
            <a:off x="600456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ru-RU" sz="1600" b="1" dirty="0" smtClean="0">
                <a:solidFill>
                  <a:srgbClr val="002060"/>
                </a:solidFill>
              </a:rPr>
              <a:t>Кот в мешке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7391400" y="319088"/>
            <a:ext cx="1447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Роман «Дворянское гнездо»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57" name="Скругленный прямоугольник 56">
            <a:hlinkClick r:id="rId2" action="ppaction://hlinksldjump"/>
          </p:cNvPr>
          <p:cNvSpPr/>
          <p:nvPr/>
        </p:nvSpPr>
        <p:spPr>
          <a:xfrm>
            <a:off x="1851120" y="11850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58" name="Скругленный прямоугольник 57">
            <a:hlinkClick r:id="rId3" action="ppaction://hlinksldjump"/>
          </p:cNvPr>
          <p:cNvSpPr/>
          <p:nvPr/>
        </p:nvSpPr>
        <p:spPr>
          <a:xfrm>
            <a:off x="457200" y="11850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59" name="Скругленный прямоугольник 58">
            <a:hlinkClick r:id="" action="ppaction://noaction"/>
          </p:cNvPr>
          <p:cNvSpPr/>
          <p:nvPr/>
        </p:nvSpPr>
        <p:spPr>
          <a:xfrm>
            <a:off x="4638960" y="11850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0" name="Скругленный прямоугольник 59">
            <a:hlinkClick r:id="" action="ppaction://noaction"/>
          </p:cNvPr>
          <p:cNvSpPr/>
          <p:nvPr/>
        </p:nvSpPr>
        <p:spPr>
          <a:xfrm>
            <a:off x="3245040" y="11850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1" name="Скругленный прямоугольник 60">
            <a:hlinkClick r:id="" action="ppaction://noaction"/>
          </p:cNvPr>
          <p:cNvSpPr/>
          <p:nvPr/>
        </p:nvSpPr>
        <p:spPr>
          <a:xfrm>
            <a:off x="6032880" y="11850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2" name="Скругленный прямоугольник 61">
            <a:hlinkClick r:id="" action="ppaction://noaction"/>
          </p:cNvPr>
          <p:cNvSpPr/>
          <p:nvPr/>
        </p:nvSpPr>
        <p:spPr>
          <a:xfrm>
            <a:off x="7426800" y="11850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4" name="Скругленный прямоугольник 63">
            <a:hlinkClick r:id="" action="ppaction://noaction"/>
          </p:cNvPr>
          <p:cNvSpPr/>
          <p:nvPr/>
        </p:nvSpPr>
        <p:spPr>
          <a:xfrm>
            <a:off x="1851120" y="20232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5" name="Скругленный прямоугольник 64">
            <a:hlinkClick r:id="rId4" action="ppaction://hlinksldjump"/>
          </p:cNvPr>
          <p:cNvSpPr/>
          <p:nvPr/>
        </p:nvSpPr>
        <p:spPr>
          <a:xfrm>
            <a:off x="457200" y="20232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6" name="Скругленный прямоугольник 65">
            <a:hlinkClick r:id="" action="ppaction://noaction"/>
          </p:cNvPr>
          <p:cNvSpPr/>
          <p:nvPr/>
        </p:nvSpPr>
        <p:spPr>
          <a:xfrm>
            <a:off x="4638960" y="20232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7" name="Скругленный прямоугольник 66">
            <a:hlinkClick r:id="" action="ppaction://noaction"/>
          </p:cNvPr>
          <p:cNvSpPr/>
          <p:nvPr/>
        </p:nvSpPr>
        <p:spPr>
          <a:xfrm>
            <a:off x="3245040" y="20232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8" name="Скругленный прямоугольник 67">
            <a:hlinkClick r:id="" action="ppaction://noaction"/>
          </p:cNvPr>
          <p:cNvSpPr/>
          <p:nvPr/>
        </p:nvSpPr>
        <p:spPr>
          <a:xfrm>
            <a:off x="6032880" y="20232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9" name="Скругленный прямоугольник 68">
            <a:hlinkClick r:id="" action="ppaction://noaction"/>
          </p:cNvPr>
          <p:cNvSpPr/>
          <p:nvPr/>
        </p:nvSpPr>
        <p:spPr>
          <a:xfrm>
            <a:off x="7426800" y="20232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0" name="Скругленный прямоугольник 69">
            <a:hlinkClick r:id="" action="ppaction://noaction"/>
          </p:cNvPr>
          <p:cNvSpPr/>
          <p:nvPr/>
        </p:nvSpPr>
        <p:spPr>
          <a:xfrm>
            <a:off x="1846135" y="28614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1" name="Скругленный прямоугольник 70">
            <a:hlinkClick r:id="rId5" action="ppaction://hlinksldjump"/>
          </p:cNvPr>
          <p:cNvSpPr/>
          <p:nvPr/>
        </p:nvSpPr>
        <p:spPr>
          <a:xfrm>
            <a:off x="452215" y="28614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2" name="Скругленный прямоугольник 71">
            <a:hlinkClick r:id="" action="ppaction://noaction"/>
          </p:cNvPr>
          <p:cNvSpPr/>
          <p:nvPr/>
        </p:nvSpPr>
        <p:spPr>
          <a:xfrm>
            <a:off x="4633975" y="28614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3" name="Скругленный прямоугольник 72">
            <a:hlinkClick r:id="" action="ppaction://noaction"/>
          </p:cNvPr>
          <p:cNvSpPr/>
          <p:nvPr/>
        </p:nvSpPr>
        <p:spPr>
          <a:xfrm>
            <a:off x="3240055" y="28614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4" name="Скругленный прямоугольник 73">
            <a:hlinkClick r:id="" action="ppaction://noaction"/>
          </p:cNvPr>
          <p:cNvSpPr/>
          <p:nvPr/>
        </p:nvSpPr>
        <p:spPr>
          <a:xfrm>
            <a:off x="6027895" y="28614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5" name="Скругленный прямоугольник 74">
            <a:hlinkClick r:id="" action="ppaction://noaction"/>
          </p:cNvPr>
          <p:cNvSpPr/>
          <p:nvPr/>
        </p:nvSpPr>
        <p:spPr>
          <a:xfrm>
            <a:off x="7421815" y="28614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6" name="Скругленный прямоугольник 75">
            <a:hlinkClick r:id="" action="ppaction://noaction"/>
          </p:cNvPr>
          <p:cNvSpPr/>
          <p:nvPr/>
        </p:nvSpPr>
        <p:spPr>
          <a:xfrm>
            <a:off x="1851120" y="36996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7" name="Скругленный прямоугольник 76">
            <a:hlinkClick r:id="rId6" action="ppaction://hlinksldjump"/>
          </p:cNvPr>
          <p:cNvSpPr/>
          <p:nvPr/>
        </p:nvSpPr>
        <p:spPr>
          <a:xfrm>
            <a:off x="457200" y="36996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8" name="Скругленный прямоугольник 77">
            <a:hlinkClick r:id="" action="ppaction://noaction"/>
          </p:cNvPr>
          <p:cNvSpPr/>
          <p:nvPr/>
        </p:nvSpPr>
        <p:spPr>
          <a:xfrm>
            <a:off x="4638960" y="36996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9" name="Скругленный прямоугольник 78">
            <a:hlinkClick r:id="" action="ppaction://noaction"/>
          </p:cNvPr>
          <p:cNvSpPr/>
          <p:nvPr/>
        </p:nvSpPr>
        <p:spPr>
          <a:xfrm>
            <a:off x="3245040" y="36996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0" name="Скругленный прямоугольник 79">
            <a:hlinkClick r:id="" action="ppaction://noaction"/>
          </p:cNvPr>
          <p:cNvSpPr/>
          <p:nvPr/>
        </p:nvSpPr>
        <p:spPr>
          <a:xfrm>
            <a:off x="6032880" y="36996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1" name="Скругленный прямоугольник 80">
            <a:hlinkClick r:id="" action="ppaction://noaction"/>
          </p:cNvPr>
          <p:cNvSpPr/>
          <p:nvPr/>
        </p:nvSpPr>
        <p:spPr>
          <a:xfrm>
            <a:off x="7426800" y="36996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2" name="Скругленный прямоугольник 81">
            <a:hlinkClick r:id="" action="ppaction://noaction"/>
          </p:cNvPr>
          <p:cNvSpPr/>
          <p:nvPr/>
        </p:nvSpPr>
        <p:spPr>
          <a:xfrm>
            <a:off x="1845423" y="45378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3" name="Скругленный прямоугольник 82">
            <a:hlinkClick r:id="rId7" action="ppaction://hlinksldjump"/>
          </p:cNvPr>
          <p:cNvSpPr/>
          <p:nvPr/>
        </p:nvSpPr>
        <p:spPr>
          <a:xfrm>
            <a:off x="451503" y="45378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4" name="Скругленный прямоугольник 83">
            <a:hlinkClick r:id="" action="ppaction://noaction"/>
          </p:cNvPr>
          <p:cNvSpPr/>
          <p:nvPr/>
        </p:nvSpPr>
        <p:spPr>
          <a:xfrm>
            <a:off x="4633263" y="45378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5" name="Скругленный прямоугольник 84">
            <a:hlinkClick r:id="" action="ppaction://noaction"/>
          </p:cNvPr>
          <p:cNvSpPr/>
          <p:nvPr/>
        </p:nvSpPr>
        <p:spPr>
          <a:xfrm>
            <a:off x="3239343" y="45378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6" name="Скругленный прямоугольник 85">
            <a:hlinkClick r:id="" action="ppaction://noaction"/>
          </p:cNvPr>
          <p:cNvSpPr/>
          <p:nvPr/>
        </p:nvSpPr>
        <p:spPr>
          <a:xfrm>
            <a:off x="6027183" y="45378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7" name="Скругленный прямоугольник 86">
            <a:hlinkClick r:id="" action="ppaction://noaction"/>
          </p:cNvPr>
          <p:cNvSpPr/>
          <p:nvPr/>
        </p:nvSpPr>
        <p:spPr>
          <a:xfrm>
            <a:off x="7421103" y="45378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48" name="Овал 47">
            <a:hlinkClick r:id="rId2" action="ppaction://hlinksldjump"/>
          </p:cNvPr>
          <p:cNvSpPr/>
          <p:nvPr/>
        </p:nvSpPr>
        <p:spPr>
          <a:xfrm>
            <a:off x="6934200" y="5867400"/>
            <a:ext cx="1905000" cy="533400"/>
          </a:xfrm>
          <a:prstGeom prst="ellipse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39" name="Нижний колонтитул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Журнал «Современник</a:t>
            </a:r>
            <a:r>
              <a:rPr lang="ru-RU" sz="3200" b="1" i="1" dirty="0" smtClean="0"/>
              <a:t>»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В каком журнале в течение 5 лет появилось еще 20 рассказов из цикла «Записки охотника»?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был сам Иван Сергеевич Тургенев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752600"/>
            <a:ext cx="6858000" cy="220724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Кто был автором иллюстраций к рассказам «Однодворец Овсянников», «Гамлет </a:t>
            </a:r>
            <a:r>
              <a:rPr lang="ru-RU" b="1" dirty="0" err="1" smtClean="0"/>
              <a:t>Щигровского</a:t>
            </a:r>
            <a:r>
              <a:rPr lang="ru-RU" b="1" dirty="0" smtClean="0"/>
              <a:t> уезда», «Касьян с Красивой Мечи»?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 smtClean="0"/>
              <a:t>степень «доктора права» в Оксфордском университете</a:t>
            </a:r>
            <a:endParaRPr lang="en-US" sz="2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995422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sz="2000" b="1" dirty="0" smtClean="0"/>
              <a:t>Какую ученую степень и где присудили Тургеневу за «Записки охотника</a:t>
            </a:r>
            <a:r>
              <a:rPr lang="ru-RU" sz="2000" b="1" dirty="0" smtClean="0"/>
              <a:t>»?</a:t>
            </a:r>
            <a:endParaRPr lang="ru-RU" sz="2000" b="1" dirty="0" smtClean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в Германии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1168539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Где происходят события, описанные в повести «Ася»?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Тургенев и его отец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1168539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Кто является прототипом Володи и его отца в повести «Первая любовь»?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ответ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90886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spc="50" dirty="0" smtClean="0">
                <a:ln w="13500">
                  <a:solidFill>
                    <a:sysClr val="windowText" lastClr="000000">
                      <a:alpha val="6500"/>
                    </a:sysClr>
                  </a:solidFill>
                  <a:prstDash val="solid"/>
                </a:ln>
                <a:solidFill>
                  <a:srgbClr val="660033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Times New Roman" charset="0"/>
              </a:rPr>
              <a:t>Место для вопроса</a:t>
            </a:r>
            <a:endParaRPr lang="ru-RU" sz="36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о повести «Ася»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066800" y="1600200"/>
            <a:ext cx="6858000" cy="255347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1400" b="1" dirty="0" smtClean="0"/>
              <a:t>Проездом остановился я в маленьком городке на Рейне. Вечером, от нечего делать, вздумал я поехать кататься на лодке… Проезжали мы мимо небольшой развалины; рядом с развалиной домик в два этажа. Из окна нижнего этажа смотрит старуха, а из окна верхнего – высунулась голова хорошенькой девушки… Я стал придумывать, кто эта девушка, какая она, и зачем она в этом домике, какие ее отношения к старухе, – и так, тут же в лодке и сложилась у меня фабула рассказа». О каком произведении идет речь?</a:t>
            </a:r>
            <a:endParaRPr lang="ru-RU" sz="14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 smtClean="0"/>
              <a:t>Иннокентий Смоктуновский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371600" y="2514600"/>
            <a:ext cx="6858000" cy="90886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1800" b="1" dirty="0" smtClean="0"/>
              <a:t>Кто исполнил роль Петра Васильевича в экранизации повести «Первая любовь», снятой в 1968 году?</a:t>
            </a:r>
            <a:endParaRPr lang="ru-RU" sz="18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Татьяна Ларина, </a:t>
            </a:r>
            <a:endParaRPr lang="ru-RU" sz="3200" b="1" i="1" dirty="0" smtClean="0"/>
          </a:p>
          <a:p>
            <a:pPr algn="ctr">
              <a:spcBef>
                <a:spcPct val="50000"/>
              </a:spcBef>
            </a:pPr>
            <a:r>
              <a:rPr lang="ru-RU" sz="3200" b="1" i="1" dirty="0" smtClean="0"/>
              <a:t>«</a:t>
            </a:r>
            <a:r>
              <a:rPr lang="ru-RU" sz="3200" b="1" i="1" dirty="0" smtClean="0"/>
              <a:t>Евгений Онегин</a:t>
            </a:r>
            <a:r>
              <a:rPr lang="ru-RU" sz="3200" b="1" i="1" dirty="0" smtClean="0"/>
              <a:t>»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371600" y="1752600"/>
            <a:ext cx="6858000" cy="1861006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2000" b="1" dirty="0" smtClean="0"/>
              <a:t>Всем своим поведением, своей спокойной грацией Лиза, пожалуй, больше всех тургеневских героинь напоминает другую известную героиню, другого романа. Назовите героиню и роман</a:t>
            </a:r>
            <a:endParaRPr lang="ru-RU" sz="20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В монастырь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371600" y="213360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1800" b="1" dirty="0" smtClean="0"/>
              <a:t>В одном из ключевых эпизодов романа Лиза узнает о судьбе жены Лаврецкого, и, чтобы семья не разрушилась, решает уйти и прожить остаток своих дней в … Куда ушла героиня?</a:t>
            </a:r>
            <a:endParaRPr lang="ru-RU" sz="18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err="1" smtClean="0"/>
              <a:t>Спасское-Лутовиново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95400" y="2531625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3600" b="1" dirty="0" smtClean="0">
                <a:solidFill>
                  <a:schemeClr val="tx1"/>
                </a:solidFill>
              </a:rPr>
              <a:t>Как называется родовое имение И.С. Тургенева?</a:t>
            </a:r>
            <a:endParaRPr 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1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091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 smtClean="0"/>
              <a:t>Главный герой Федор Лаврецкий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447800" y="1981200"/>
            <a:ext cx="6858000" cy="1861006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2000" b="1" dirty="0" smtClean="0"/>
              <a:t>О ком идет речь? Человек с «корнями», уходящими в прошлое. Его родословная рассказана от начала — с XV века. Но он не только потомственный дворянин, он также и сын крестьянки</a:t>
            </a:r>
            <a:endParaRPr lang="ru-RU" sz="20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 smtClean="0"/>
              <a:t>Западничество и славянофильство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7526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1800" b="1" dirty="0" smtClean="0"/>
              <a:t>Большое внимание в произведении уделено социально-общественной тематике. Интересным моментом в сюжете романа «Дворянское гнездо» стал спор между Паншиным и Лаврецким о народе. Тургенев позднее заметил, что это был спор между … Назовите, о каких идейных течениях идет речь</a:t>
            </a:r>
            <a:endParaRPr lang="ru-RU" sz="18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495800"/>
            <a:ext cx="624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/>
              <a:t>Писатель И. А. Гончаров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533400" y="1828800"/>
            <a:ext cx="8077200" cy="255347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/>
            <a:r>
              <a:rPr lang="ru-RU" sz="1400" b="1" dirty="0" smtClean="0"/>
              <a:t>Роман «Дворянское гнездо» стал настоящим «яблоком раздора» в отношениях автора и этого известного человека из-за того, что главная героиня удалилась в монастырь. Этот писатель поднял целую бурю и прямо обвинил Тургенева в плагиате, в присвоении чужой мысли, предполагая, вероятно, что мысль эта, драгоценная по своей новизне, могла явиться только ему, а у Тургенева недостало бы настолько таланта и воображения, чтобы дойти до нее. Дело приняло такой оборот, что пришлось назначить третейский суд. Ничего из этого, конечно, не вышло, кроме смеху, но с тех пор этот человек перестал не только видеться, но и кланяться с Тургеневым». О ком идет речь?</a:t>
            </a:r>
            <a:endParaRPr lang="ru-RU" sz="1400" b="1" dirty="0"/>
          </a:p>
        </p:txBody>
      </p:sp>
      <p:sp>
        <p:nvSpPr>
          <p:cNvPr id="4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063352"/>
            <a:ext cx="7010400" cy="3170099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В игре могу принимать участие 2-4 участника или </a:t>
            </a:r>
            <a:r>
              <a:rPr lang="en-US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2-4 </a:t>
            </a: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команды.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Выбрав категорию и цену вопроса вы попадаете на слайд с заданием.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По истечении 60 секунд команда даёт ответ , проверить правильность ответа можно щелчком по кнопке «правильный ответ».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Вернувшись в главное меню, команда снова выбирает вопрос.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Не забывайте вести подсчёт заработанных баллов.</a:t>
            </a:r>
            <a:endParaRPr lang="ru-RU" sz="2000" b="1" dirty="0">
              <a:solidFill>
                <a:srgbClr val="660033"/>
              </a:solidFill>
            </a:endParaRPr>
          </a:p>
        </p:txBody>
      </p:sp>
      <p:sp>
        <p:nvSpPr>
          <p:cNvPr id="19" name="Штриховая стрелка вправо 18">
            <a:hlinkClick r:id="rId2" action="ppaction://hlinksldjump" highlightClick="1"/>
          </p:cNvPr>
          <p:cNvSpPr/>
          <p:nvPr/>
        </p:nvSpPr>
        <p:spPr>
          <a:xfrm rot="16200000">
            <a:off x="7924800" y="6019800"/>
            <a:ext cx="6858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КАК ИГРАТЬ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800" b="1" i="1" dirty="0" smtClean="0"/>
              <a:t>«</a:t>
            </a:r>
            <a:r>
              <a:rPr lang="ru-RU" sz="4800" b="1" i="1" dirty="0" smtClean="0"/>
              <a:t>Записки охотника</a:t>
            </a:r>
            <a:r>
              <a:rPr lang="ru-RU" sz="4800" b="1" i="1" dirty="0" smtClean="0"/>
              <a:t>»</a:t>
            </a:r>
            <a:endParaRPr lang="ru-RU" sz="4800" dirty="0"/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19200" y="1676400"/>
            <a:ext cx="6858000" cy="220724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О каком своем произведении Тургенев сказал: «Очерки» о русском народе, самом странном и самом удивительном народе, какой только есть на свете"»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А.С. Пушкин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828800"/>
            <a:ext cx="6858000" cy="1861006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2000" b="1" dirty="0" smtClean="0"/>
              <a:t>Год окончания Петербургского университета Тургеневым в 1837 году был омрачен смертью великого русского поэта и писателя. Назовите его имя</a:t>
            </a:r>
            <a:endParaRPr lang="ru-RU" sz="20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о Гоголе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133600"/>
            <a:ext cx="6858000" cy="1861006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2000" b="1" dirty="0" smtClean="0"/>
              <a:t>За публикацию в Москве об этом мистическом писателе в 1852 году Тургенев был арестован и выслан на жительство в село Спасское. О ком была публикация?</a:t>
            </a:r>
            <a:endParaRPr lang="ru-RU" sz="20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Шахматы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19200" y="1752600"/>
            <a:ext cx="6858000" cy="220724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b="1" dirty="0" smtClean="0"/>
              <a:t>Известно, что за И.С. Тургеневым утвердилась слава «Рыцаря слона», настолько искусно он играл в эту игру. Назовите игру</a:t>
            </a:r>
            <a:endParaRPr lang="ru-RU" sz="28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5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/>
              <a:t>Герасим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198120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b="1" dirty="0" smtClean="0"/>
              <a:t>Узнай героя произведения: «Одаренный необычайной силой, он работал за четверых — дело спорилось в его руках...»</a:t>
            </a:r>
            <a:endParaRPr lang="ru-RU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5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838200" y="4343400"/>
            <a:ext cx="7010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/>
              <a:t>Мать писателя Варвара Петровна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1295400" y="205740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lvl="0" algn="ctr"/>
            <a:r>
              <a:rPr lang="ru-RU" sz="1800" b="1" dirty="0" smtClean="0"/>
              <a:t>Всем читателям рассказа «</a:t>
            </a:r>
            <a:r>
              <a:rPr lang="ru-RU" sz="1800" b="1" dirty="0" err="1" smtClean="0"/>
              <a:t>Муму</a:t>
            </a:r>
            <a:r>
              <a:rPr lang="ru-RU" sz="1800" b="1" dirty="0" smtClean="0"/>
              <a:t>» известны властность, жестокость барыни по отношению к крепостным крестьянам. Кто стал прототипом образа барыни из «</a:t>
            </a:r>
            <a:r>
              <a:rPr lang="ru-RU" sz="1800" b="1" dirty="0" err="1" smtClean="0"/>
              <a:t>Муму</a:t>
            </a:r>
            <a:r>
              <a:rPr lang="ru-RU" sz="1800" b="1" dirty="0" smtClean="0"/>
              <a:t>»?</a:t>
            </a:r>
            <a:endParaRPr lang="ru-RU" sz="1800" b="1" dirty="0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номинация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543800" y="6019800"/>
            <a:ext cx="762000" cy="304800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ru-RU" smtClean="0"/>
              <a:t>ЭФЕНДИЕВ м.м.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01af364f1b0b255f2ad491dca828fc5085ea8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6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750A3D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1923</TotalTime>
  <Words>1285</Words>
  <Application>Microsoft Office PowerPoint</Application>
  <PresentationFormat>Экран (4:3)</PresentationFormat>
  <Paragraphs>202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subject> </dc:subject>
  <dc:creator>эмм2018</dc:creator>
  <cp:lastModifiedBy>муртаза</cp:lastModifiedBy>
  <cp:revision>256</cp:revision>
  <dcterms:created xsi:type="dcterms:W3CDTF">2006-08-11T05:33:13Z</dcterms:created>
  <dcterms:modified xsi:type="dcterms:W3CDTF">2018-11-23T19:07:40Z</dcterms:modified>
</cp:coreProperties>
</file>