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activeX/activeX4.xml" ContentType="application/vnd.ms-office.activeX+xml"/>
  <Override PartName="/ppt/activeX/activeX15.xml" ContentType="application/vnd.ms-office.activeX+xml"/>
  <Override PartName="/ppt/activeX/activeX17.xml" ContentType="application/vnd.ms-office.activeX+xml"/>
  <Override PartName="/ppt/activeX/activeX26.xml" ContentType="application/vnd.ms-office.activeX+xml"/>
  <Override PartName="/ppt/activeX/activeX35.xml" ContentType="application/vnd.ms-office.activeX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activeX/activeX2.xml" ContentType="application/vnd.ms-office.activeX+xml"/>
  <Override PartName="/ppt/activeX/activeX13.xml" ContentType="application/vnd.ms-office.activeX+xml"/>
  <Override PartName="/ppt/activeX/activeX24.xml" ContentType="application/vnd.ms-office.activeX+xml"/>
  <Override PartName="/ppt/activeX/activeX33.xml" ContentType="application/vnd.ms-office.activeX+xml"/>
  <Override PartName="/ppt/activeX/activeX42.xml" ContentType="application/vnd.ms-office.activeX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activeX/activeX11.xml" ContentType="application/vnd.ms-office.activeX+xml"/>
  <Override PartName="/ppt/activeX/activeX22.xml" ContentType="application/vnd.ms-office.activeX+xml"/>
  <Override PartName="/ppt/activeX/activeX31.xml" ContentType="application/vnd.ms-office.activeX+xml"/>
  <Override PartName="/ppt/activeX/activeX40.xml" ContentType="application/vnd.ms-office.activeX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activeX/activeX20.xml" ContentType="application/vnd.ms-office.activeX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activeX/activeX8.xml" ContentType="application/vnd.ms-office.activeX+xml"/>
  <Override PartName="/ppt/activeX/activeX9.xml" ContentType="application/vnd.ms-office.activeX+xml"/>
  <Override PartName="/ppt/activeX/activeX29.xml" ContentType="application/vnd.ms-office.activeX+xml"/>
  <Override PartName="/ppt/activeX/activeX38.xml" ContentType="application/vnd.ms-office.activeX+xml"/>
  <Override PartName="/ppt/activeX/activeX39.xml" ContentType="application/vnd.ms-office.activeX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activeX/activeX6.xml" ContentType="application/vnd.ms-office.activeX+xml"/>
  <Override PartName="/ppt/activeX/activeX7.xml" ContentType="application/vnd.ms-office.activeX+xml"/>
  <Override PartName="/ppt/activeX/activeX18.xml" ContentType="application/vnd.ms-office.activeX+xml"/>
  <Override PartName="/ppt/activeX/activeX19.xml" ContentType="application/vnd.ms-office.activeX+xml"/>
  <Override PartName="/ppt/activeX/activeX27.xml" ContentType="application/vnd.ms-office.activeX+xml"/>
  <Override PartName="/ppt/activeX/activeX28.xml" ContentType="application/vnd.ms-office.activeX+xml"/>
  <Override PartName="/ppt/activeX/activeX36.xml" ContentType="application/vnd.ms-office.activeX+xml"/>
  <Override PartName="/ppt/activeX/activeX37.xml" ContentType="application/vnd.ms-office.activeX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activeX/activeX5.xml" ContentType="application/vnd.ms-office.activeX+xml"/>
  <Override PartName="/ppt/activeX/activeX16.xml" ContentType="application/vnd.ms-office.activeX+xml"/>
  <Override PartName="/ppt/activeX/activeX25.xml" ContentType="application/vnd.ms-office.activeX+xml"/>
  <Override PartName="/ppt/activeX/activeX34.xml" ContentType="application/vnd.ms-office.activeX+xml"/>
  <Default Extension="bin" ContentType="application/vnd.ms-office.vbaPro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activeX/activeX3.xml" ContentType="application/vnd.ms-office.activeX+xml"/>
  <Override PartName="/ppt/activeX/activeX14.xml" ContentType="application/vnd.ms-office.activeX+xml"/>
  <Override PartName="/ppt/activeX/activeX23.xml" ContentType="application/vnd.ms-office.activeX+xml"/>
  <Override PartName="/ppt/activeX/activeX32.xml" ContentType="application/vnd.ms-office.activeX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activeX/activeX1.xml" ContentType="application/vnd.ms-office.activeX+xml"/>
  <Override PartName="/ppt/activeX/activeX12.xml" ContentType="application/vnd.ms-office.activeX+xml"/>
  <Override PartName="/ppt/activeX/activeX21.xml" ContentType="application/vnd.ms-office.activeX+xml"/>
  <Override PartName="/ppt/activeX/activeX30.xml" ContentType="application/vnd.ms-office.activeX+xml"/>
  <Override PartName="/ppt/activeX/activeX41.xml" ContentType="application/vnd.ms-office.activeX+xml"/>
  <Default Extension="jpeg" ContentType="image/jpeg"/>
  <Override PartName="/ppt/presentation.xml" ContentType="application/vnd.ms-powerpoint.presentation.macroEnabled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activeX/activeX10.xml" ContentType="application/vnd.ms-office.activeX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55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46085125" cy="4608512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microsoft.com/office/2006/relationships/vbaProject" Target="vbaProject.bin"/></Relationships>
</file>

<file path=ppt/activeX/activeX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1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1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Пуск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6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7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2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2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52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0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2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33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4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Количество ошибочных 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7653145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роцент правильных ответов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38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3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аша оценка"/>
  <ax:ocxPr ax:name="Size" ax:value="15558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Выход"/>
  <ax:ocxPr ax:name="Size" ax:value="2990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0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746604569"/>
  <ax:ocxPr ax:name="BackColor" ax:value="8890755"/>
  <ax:ocxPr ax:name="Size" ax:value="3360;2143"/>
  <ax:ocxPr ax:name="FontName" ax:value="Calibri"/>
  <ax:ocxPr ax:name="FontEffects" ax:value="1073750016"/>
  <ax:ocxPr ax:name="FontHeight" ax:value="960"/>
  <ax:ocxPr ax:name="FontCharSet" ax:value="0"/>
  <ax:ocxPr ax:name="FontPitchAndFamily" ax:value="2"/>
</ax:ocx>
</file>

<file path=ppt/activeX/activeX41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Повторить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42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2632256"/>
  <ax:ocxPr ax:name="Caption" ax:value="Выход"/>
  <ax:ocxPr ax:name="Size" ax:value="9499;2223"/>
  <ax:ocxPr ax:name="MousePointer" ax:value="1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5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2147483650"/>
  <ax:ocxPr ax:name="Caption" ax:value="Далее"/>
  <ax:ocxPr ax:name="Size" ax:value="3757;1376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6.xml><?xml version="1.0" encoding="utf-8"?>
<ax:ocx xmlns:ax="http://schemas.microsoft.com/office/2006/activeX" xmlns:r="http://schemas.openxmlformats.org/officeDocument/2006/relationships" ax:classid="{8BD21D10-EC42-11CE-9E0D-00AA006002F3}">
  <ax:ocxPr ax:name="VariousPropertyBits" ax:value="1015040025"/>
  <ax:ocxPr ax:name="BackColor" ax:value="2147483665"/>
  <ax:ocxPr ax:name="Size" ax:value="2725;609"/>
  <ax:ocxPr ax:name="Value" ax:value="Баженов А.А."/>
  <ax:ocxPr ax:name="BorderColor" ax:value="2147483650"/>
  <ax:ocxPr ax:name="SpecialEffect" ax:value="0"/>
  <ax:ocxPr ax:name="FontName" ax:value="Calibri"/>
  <ax:ocxPr ax:name="FontEffects" ax:value="1073750016"/>
  <ax:ocxPr ax:name="FontHeight" ax:value="240"/>
  <ax:ocxPr ax:name="FontCharSet" ax:value="204"/>
  <ax:ocxPr ax:name="FontPitchAndFamily" ax:value="2"/>
</ax:ocx>
</file>

<file path=ppt/activeX/activeX7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8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activeX/activeX9.xml><?xml version="1.0" encoding="utf-8"?>
<ax:ocx xmlns:ax="http://schemas.microsoft.com/office/2006/activeX" xmlns:r="http://schemas.openxmlformats.org/officeDocument/2006/relationships" ax:classid="{D7053240-CE69-11CD-A777-00DD01143C57}">
  <ax:ocxPr ax:name="BackColor" ax:value="13091499"/>
  <ax:ocxPr ax:name="Size" ax:value="1640;1535"/>
  <ax:ocxPr ax:name="FontName" ax:value="Calibri"/>
  <ax:ocxPr ax:name="FontHeight" ax:value="480"/>
  <ax:ocxPr ax:name="FontCharSet" ax:value="204"/>
  <ax:ocxPr ax:name="FontPitchAndFamily" ax:value="2"/>
  <ax:ocxPr ax:name="ParagraphAlign" ax:value="3"/>
</ax:ocx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B79A71-03D3-4179-8136-F5E826DBF376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000D46-12CF-49A3-A528-F303F0A973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control" Target="../activeX/activeX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slideMaster" Target="../slideMasters/slideMaster1.xml"/><Relationship Id="rId4" Type="http://schemas.openxmlformats.org/officeDocument/2006/relationships/control" Target="../activeX/activeX3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0.xml"/><Relationship Id="rId3" Type="http://schemas.openxmlformats.org/officeDocument/2006/relationships/control" Target="../activeX/activeX5.xml"/><Relationship Id="rId7" Type="http://schemas.openxmlformats.org/officeDocument/2006/relationships/control" Target="../activeX/activeX9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2.vml"/><Relationship Id="rId6" Type="http://schemas.openxmlformats.org/officeDocument/2006/relationships/control" Target="../activeX/activeX8.xml"/><Relationship Id="rId5" Type="http://schemas.openxmlformats.org/officeDocument/2006/relationships/control" Target="../activeX/activeX7.xml"/><Relationship Id="rId4" Type="http://schemas.openxmlformats.org/officeDocument/2006/relationships/control" Target="../activeX/activeX6.xml"/><Relationship Id="rId9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17.xml"/><Relationship Id="rId3" Type="http://schemas.openxmlformats.org/officeDocument/2006/relationships/control" Target="../activeX/activeX12.xml"/><Relationship Id="rId7" Type="http://schemas.openxmlformats.org/officeDocument/2006/relationships/control" Target="../activeX/activeX16.xml"/><Relationship Id="rId2" Type="http://schemas.openxmlformats.org/officeDocument/2006/relationships/control" Target="../activeX/activeX11.xml"/><Relationship Id="rId1" Type="http://schemas.openxmlformats.org/officeDocument/2006/relationships/vmlDrawing" Target="../drawings/vmlDrawing3.vml"/><Relationship Id="rId6" Type="http://schemas.openxmlformats.org/officeDocument/2006/relationships/control" Target="../activeX/activeX15.xml"/><Relationship Id="rId5" Type="http://schemas.openxmlformats.org/officeDocument/2006/relationships/control" Target="../activeX/activeX14.xml"/><Relationship Id="rId4" Type="http://schemas.openxmlformats.org/officeDocument/2006/relationships/control" Target="../activeX/activeX13.xml"/><Relationship Id="rId9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24.xml"/><Relationship Id="rId3" Type="http://schemas.openxmlformats.org/officeDocument/2006/relationships/control" Target="../activeX/activeX19.xml"/><Relationship Id="rId7" Type="http://schemas.openxmlformats.org/officeDocument/2006/relationships/control" Target="../activeX/activeX23.xml"/><Relationship Id="rId2" Type="http://schemas.openxmlformats.org/officeDocument/2006/relationships/control" Target="../activeX/activeX18.xml"/><Relationship Id="rId1" Type="http://schemas.openxmlformats.org/officeDocument/2006/relationships/vmlDrawing" Target="../drawings/vmlDrawing4.vml"/><Relationship Id="rId6" Type="http://schemas.openxmlformats.org/officeDocument/2006/relationships/control" Target="../activeX/activeX22.xml"/><Relationship Id="rId5" Type="http://schemas.openxmlformats.org/officeDocument/2006/relationships/control" Target="../activeX/activeX21.xml"/><Relationship Id="rId4" Type="http://schemas.openxmlformats.org/officeDocument/2006/relationships/control" Target="../activeX/activeX20.xml"/><Relationship Id="rId9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1.xml"/><Relationship Id="rId3" Type="http://schemas.openxmlformats.org/officeDocument/2006/relationships/control" Target="../activeX/activeX26.xml"/><Relationship Id="rId7" Type="http://schemas.openxmlformats.org/officeDocument/2006/relationships/control" Target="../activeX/activeX30.xml"/><Relationship Id="rId2" Type="http://schemas.openxmlformats.org/officeDocument/2006/relationships/control" Target="../activeX/activeX25.xml"/><Relationship Id="rId1" Type="http://schemas.openxmlformats.org/officeDocument/2006/relationships/vmlDrawing" Target="../drawings/vmlDrawing5.vml"/><Relationship Id="rId6" Type="http://schemas.openxmlformats.org/officeDocument/2006/relationships/control" Target="../activeX/activeX29.xml"/><Relationship Id="rId5" Type="http://schemas.openxmlformats.org/officeDocument/2006/relationships/control" Target="../activeX/activeX28.xml"/><Relationship Id="rId4" Type="http://schemas.openxmlformats.org/officeDocument/2006/relationships/control" Target="../activeX/activeX27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control" Target="../activeX/activeX38.xml"/><Relationship Id="rId13" Type="http://schemas.openxmlformats.org/officeDocument/2006/relationships/slideMaster" Target="../slideMasters/slideMaster1.xml"/><Relationship Id="rId3" Type="http://schemas.openxmlformats.org/officeDocument/2006/relationships/control" Target="../activeX/activeX33.xml"/><Relationship Id="rId7" Type="http://schemas.openxmlformats.org/officeDocument/2006/relationships/control" Target="../activeX/activeX37.xml"/><Relationship Id="rId12" Type="http://schemas.openxmlformats.org/officeDocument/2006/relationships/control" Target="../activeX/activeX42.xml"/><Relationship Id="rId2" Type="http://schemas.openxmlformats.org/officeDocument/2006/relationships/control" Target="../activeX/activeX32.xml"/><Relationship Id="rId1" Type="http://schemas.openxmlformats.org/officeDocument/2006/relationships/vmlDrawing" Target="../drawings/vmlDrawing6.vml"/><Relationship Id="rId6" Type="http://schemas.openxmlformats.org/officeDocument/2006/relationships/control" Target="../activeX/activeX36.xml"/><Relationship Id="rId11" Type="http://schemas.openxmlformats.org/officeDocument/2006/relationships/control" Target="../activeX/activeX41.xml"/><Relationship Id="rId5" Type="http://schemas.openxmlformats.org/officeDocument/2006/relationships/control" Target="../activeX/activeX35.xml"/><Relationship Id="rId10" Type="http://schemas.openxmlformats.org/officeDocument/2006/relationships/control" Target="../activeX/activeX40.xml"/><Relationship Id="rId4" Type="http://schemas.openxmlformats.org/officeDocument/2006/relationships/control" Target="../activeX/activeX34.xml"/><Relationship Id="rId9" Type="http://schemas.openxmlformats.org/officeDocument/2006/relationships/control" Target="../activeX/activeX3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ли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23" name="Текст 22"/>
          <p:cNvSpPr>
            <a:spLocks noGrp="1"/>
          </p:cNvSpPr>
          <p:nvPr>
            <p:ph type="body" sz="quarter" idx="11" hasCustomPrompt="1"/>
          </p:nvPr>
        </p:nvSpPr>
        <p:spPr>
          <a:xfrm>
            <a:off x="615142" y="1397000"/>
            <a:ext cx="7930372" cy="2792615"/>
          </a:xfrm>
        </p:spPr>
        <p:txBody>
          <a:bodyPr>
            <a:normAutofit/>
          </a:bodyPr>
          <a:lstStyle>
            <a:lvl1pPr algn="ctr">
              <a:buNone/>
              <a:defRPr sz="5400" baseline="0"/>
            </a:lvl1pPr>
          </a:lstStyle>
          <a:p>
            <a:pPr lvl="0"/>
            <a:r>
              <a:rPr lang="ru-RU" dirty="0" smtClean="0"/>
              <a:t>Название теста </a:t>
            </a:r>
          </a:p>
        </p:txBody>
      </p:sp>
      <p:sp>
        <p:nvSpPr>
          <p:cNvPr id="24" name="Текст 22"/>
          <p:cNvSpPr>
            <a:spLocks noGrp="1"/>
          </p:cNvSpPr>
          <p:nvPr>
            <p:ph type="body" sz="quarter" idx="12" hasCustomPrompt="1"/>
          </p:nvPr>
        </p:nvSpPr>
        <p:spPr>
          <a:xfrm>
            <a:off x="598517" y="4314305"/>
            <a:ext cx="4921134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Автор:</a:t>
            </a:r>
          </a:p>
        </p:txBody>
      </p:sp>
      <p:sp>
        <p:nvSpPr>
          <p:cNvPr id="29" name="Текст 22"/>
          <p:cNvSpPr>
            <a:spLocks noGrp="1"/>
          </p:cNvSpPr>
          <p:nvPr>
            <p:ph type="body" sz="quarter" idx="13" hasCustomPrompt="1"/>
          </p:nvPr>
        </p:nvSpPr>
        <p:spPr>
          <a:xfrm>
            <a:off x="5586152" y="4314305"/>
            <a:ext cx="3009207" cy="1886990"/>
          </a:xfrm>
        </p:spPr>
        <p:txBody>
          <a:bodyPr>
            <a:normAutofit/>
          </a:bodyPr>
          <a:lstStyle>
            <a:lvl1pPr algn="l">
              <a:buNone/>
              <a:defRPr sz="4000" baseline="0"/>
            </a:lvl1pPr>
          </a:lstStyle>
          <a:p>
            <a:pPr lvl="0"/>
            <a:r>
              <a:rPr lang="ru-RU" dirty="0" smtClean="0"/>
              <a:t>Класс:</a:t>
            </a:r>
          </a:p>
        </p:txBody>
      </p:sp>
    </p:spTree>
    <p:controls>
      <p:control spid="7170" r:id="rId2" imgW="1076400" imgH="495360"/>
      <p:control spid="7171" r:id="rId3" imgW="1352520" imgH="495360"/>
      <p:control spid="7173" r:id="rId4" imgW="990720" imgH="21924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9" name="Овал 28"/>
          <p:cNvSpPr/>
          <p:nvPr userDrawn="1"/>
        </p:nvSpPr>
        <p:spPr>
          <a:xfrm>
            <a:off x="7955280" y="3807229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2050" r:id="rId2" imgW="1076400" imgH="495360"/>
      <p:control spid="2051" r:id="rId3" imgW="1352520" imgH="495360"/>
      <p:control spid="2053" r:id="rId4" imgW="981000" imgH="219240"/>
      <p:control spid="2054" r:id="rId5" imgW="590400" imgH="552600"/>
      <p:control spid="2055" r:id="rId6" imgW="590400" imgH="552600"/>
      <p:control spid="2056" r:id="rId7" imgW="590400" imgH="552600"/>
      <p:control spid="2057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</p:bldLst>
  </p:timing>
  <p:hf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4484562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4098" r:id="rId2" imgW="1076400" imgH="495360"/>
      <p:control spid="4099" r:id="rId3" imgW="1352520" imgH="495360"/>
      <p:control spid="4101" r:id="rId4" imgW="990720" imgH="219240"/>
      <p:control spid="4102" r:id="rId5" imgW="590400" imgH="552600"/>
      <p:control spid="4103" r:id="rId6" imgW="590400" imgH="552600"/>
      <p:control spid="4104" r:id="rId7" imgW="590400" imgH="552600"/>
      <p:control spid="4105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161895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5122" r:id="rId2" imgW="1076400" imgH="495360"/>
      <p:control spid="5123" r:id="rId3" imgW="1352520" imgH="495360"/>
      <p:control spid="5125" r:id="rId4" imgW="990720" imgH="219240"/>
      <p:control spid="5126" r:id="rId5" imgW="590400" imgH="552600"/>
      <p:control spid="5127" r:id="rId6" imgW="590400" imgH="552600"/>
      <p:control spid="5128" r:id="rId7" imgW="590400" imgH="552600"/>
      <p:control spid="5129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твет №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87651" y="5578287"/>
            <a:ext cx="7968581" cy="627047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290944" y="4904284"/>
            <a:ext cx="7965289" cy="634659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290945" y="4243592"/>
            <a:ext cx="7965288" cy="628962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smtClean="0"/>
              <a:t>	</a:t>
            </a:r>
            <a:endParaRPr lang="ru-RU" sz="2800" dirty="0"/>
          </a:p>
        </p:txBody>
      </p:sp>
      <p:sp>
        <p:nvSpPr>
          <p:cNvPr id="10" name="Прямоугольник 9"/>
          <p:cNvSpPr/>
          <p:nvPr userDrawn="1"/>
        </p:nvSpPr>
        <p:spPr>
          <a:xfrm>
            <a:off x="282634" y="3576415"/>
            <a:ext cx="7973034" cy="621436"/>
          </a:xfrm>
          <a:prstGeom prst="rect">
            <a:avLst/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2800" dirty="0" smtClean="0">
                <a:solidFill>
                  <a:schemeClr val="tx1"/>
                </a:solidFill>
              </a:rPr>
              <a:t>	</a:t>
            </a:r>
            <a:endParaRPr lang="en-US" sz="2800" dirty="0" smtClean="0">
              <a:solidFill>
                <a:schemeClr val="tx1"/>
              </a:solidFill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1"/>
            <a:ext cx="8681598" cy="2651760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17" name="Прямоугольник 16"/>
          <p:cNvSpPr/>
          <p:nvPr userDrawn="1"/>
        </p:nvSpPr>
        <p:spPr>
          <a:xfrm rot="16200000">
            <a:off x="8325079" y="3545607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 userDrawn="1"/>
        </p:nvSpPr>
        <p:spPr>
          <a:xfrm rot="16200000">
            <a:off x="8325081" y="4217786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 userDrawn="1"/>
        </p:nvSpPr>
        <p:spPr>
          <a:xfrm rot="16200000">
            <a:off x="8325076" y="4889963"/>
            <a:ext cx="628194" cy="666754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 userDrawn="1"/>
        </p:nvSpPr>
        <p:spPr>
          <a:xfrm rot="16200000">
            <a:off x="8325079" y="5562142"/>
            <a:ext cx="628194" cy="666752"/>
          </a:xfrm>
          <a:prstGeom prst="rect">
            <a:avLst/>
          </a:prstGeom>
          <a:solidFill>
            <a:srgbClr val="CCD8E7">
              <a:alpha val="50196"/>
            </a:srgb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1" hasCustomPrompt="1"/>
          </p:nvPr>
        </p:nvSpPr>
        <p:spPr>
          <a:xfrm>
            <a:off x="300038" y="855663"/>
            <a:ext cx="8653462" cy="2652712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ru-RU" dirty="0" smtClean="0"/>
              <a:t>Формулировка вопроса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quarter" idx="12" hasCustomPrompt="1"/>
          </p:nvPr>
        </p:nvSpPr>
        <p:spPr>
          <a:xfrm>
            <a:off x="274638" y="359092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1</a:t>
            </a:r>
          </a:p>
        </p:txBody>
      </p:sp>
      <p:sp>
        <p:nvSpPr>
          <p:cNvPr id="26" name="Текст 24"/>
          <p:cNvSpPr>
            <a:spLocks noGrp="1"/>
          </p:cNvSpPr>
          <p:nvPr>
            <p:ph type="body" sz="quarter" idx="13" hasCustomPrompt="1"/>
          </p:nvPr>
        </p:nvSpPr>
        <p:spPr>
          <a:xfrm>
            <a:off x="282950" y="4264256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2</a:t>
            </a:r>
          </a:p>
        </p:txBody>
      </p:sp>
      <p:sp>
        <p:nvSpPr>
          <p:cNvPr id="27" name="Текст 24"/>
          <p:cNvSpPr>
            <a:spLocks noGrp="1"/>
          </p:cNvSpPr>
          <p:nvPr>
            <p:ph type="body" sz="quarter" idx="14" hasCustomPrompt="1"/>
          </p:nvPr>
        </p:nvSpPr>
        <p:spPr>
          <a:xfrm>
            <a:off x="299576" y="4929274"/>
            <a:ext cx="7988300" cy="582613"/>
          </a:xfrm>
        </p:spPr>
        <p:txBody>
          <a:bodyPr/>
          <a:lstStyle>
            <a:lvl2pPr>
              <a:defRPr baseline="0"/>
            </a:lvl2pPr>
          </a:lstStyle>
          <a:p>
            <a:pPr lvl="1"/>
            <a:r>
              <a:rPr lang="ru-RU" dirty="0" smtClean="0"/>
              <a:t>Ответ 3</a:t>
            </a:r>
          </a:p>
        </p:txBody>
      </p:sp>
      <p:sp>
        <p:nvSpPr>
          <p:cNvPr id="28" name="Текст 24"/>
          <p:cNvSpPr>
            <a:spLocks noGrp="1"/>
          </p:cNvSpPr>
          <p:nvPr>
            <p:ph type="body" sz="quarter" idx="15" hasCustomPrompt="1"/>
          </p:nvPr>
        </p:nvSpPr>
        <p:spPr>
          <a:xfrm>
            <a:off x="307889" y="5602605"/>
            <a:ext cx="7988300" cy="582613"/>
          </a:xfrm>
        </p:spPr>
        <p:txBody>
          <a:bodyPr/>
          <a:lstStyle>
            <a:lvl2pPr>
              <a:defRPr/>
            </a:lvl2pPr>
          </a:lstStyle>
          <a:p>
            <a:pPr lvl="1"/>
            <a:r>
              <a:rPr lang="ru-RU" dirty="0" smtClean="0"/>
              <a:t>Ответ 4</a:t>
            </a:r>
          </a:p>
        </p:txBody>
      </p:sp>
      <p:sp>
        <p:nvSpPr>
          <p:cNvPr id="22" name="Овал 21"/>
          <p:cNvSpPr/>
          <p:nvPr userDrawn="1"/>
        </p:nvSpPr>
        <p:spPr>
          <a:xfrm>
            <a:off x="7955280" y="5822296"/>
            <a:ext cx="166255" cy="166255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ontrols>
      <p:control spid="6146" r:id="rId2" imgW="1076400" imgH="495360"/>
      <p:control spid="6147" r:id="rId3" imgW="1352520" imgH="495360"/>
      <p:control spid="6149" r:id="rId4" imgW="990720" imgH="219240"/>
      <p:control spid="6150" r:id="rId5" imgW="590400" imgH="552600"/>
      <p:control spid="6151" r:id="rId6" imgW="590400" imgH="552600"/>
      <p:control spid="6152" r:id="rId7" imgW="590400" imgH="552600"/>
      <p:control spid="6153" r:id="rId8" imgW="590400" imgH="552600"/>
    </p:controls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  <p:hf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Ито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4"/>
          <p:cNvSpPr/>
          <p:nvPr userDrawn="1"/>
        </p:nvSpPr>
        <p:spPr>
          <a:xfrm rot="16200000" flipH="1">
            <a:off x="1746250" y="-857250"/>
            <a:ext cx="5778500" cy="9017000"/>
          </a:xfrm>
          <a:prstGeom prst="snipRoundRect">
            <a:avLst>
              <a:gd name="adj1" fmla="val 2513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 w="9525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с одним скругленным углом 20"/>
          <p:cNvSpPr/>
          <p:nvPr userDrawn="1"/>
        </p:nvSpPr>
        <p:spPr>
          <a:xfrm flipH="1">
            <a:off x="124691" y="764771"/>
            <a:ext cx="8961116" cy="5677593"/>
          </a:xfrm>
          <a:prstGeom prst="round1Rect">
            <a:avLst>
              <a:gd name="adj" fmla="val 2682"/>
            </a:avLst>
          </a:prstGeom>
          <a:solidFill>
            <a:schemeClr val="tx2">
              <a:lumMod val="20000"/>
              <a:lumOff val="8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-6350" y="6492875"/>
            <a:ext cx="1066800" cy="365125"/>
          </a:xfrm>
        </p:spPr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TextBox 5"/>
          <p:cNvSpPr txBox="1"/>
          <p:nvPr userDrawn="1"/>
        </p:nvSpPr>
        <p:spPr>
          <a:xfrm>
            <a:off x="-6350" y="-66504"/>
            <a:ext cx="137890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cap="none" spc="0" dirty="0" smtClean="0">
                <a:ln w="18000">
                  <a:solidFill>
                    <a:schemeClr val="accent6">
                      <a:lumMod val="60000"/>
                      <a:lumOff val="40000"/>
                    </a:schemeClr>
                  </a:solidFill>
                  <a:prstDash val="solid"/>
                  <a:miter lim="800000"/>
                </a:ln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Тест</a:t>
            </a:r>
            <a:endParaRPr lang="ru-RU" sz="5400" b="1" cap="none" spc="0" dirty="0">
              <a:ln w="18000">
                <a:solidFill>
                  <a:schemeClr val="accent6">
                    <a:lumMod val="60000"/>
                    <a:lumOff val="40000"/>
                  </a:schemeClr>
                </a:solidFill>
                <a:prstDash val="solid"/>
                <a:miter lim="800000"/>
              </a:ln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1" name="Прямоугольник с одним скругленным углом 10"/>
          <p:cNvSpPr/>
          <p:nvPr userDrawn="1"/>
        </p:nvSpPr>
        <p:spPr>
          <a:xfrm flipH="1">
            <a:off x="290944" y="856210"/>
            <a:ext cx="8681598" cy="5436525"/>
          </a:xfrm>
          <a:prstGeom prst="round1Rect">
            <a:avLst>
              <a:gd name="adj" fmla="val 0"/>
            </a:avLst>
          </a:prstGeom>
          <a:solidFill>
            <a:schemeClr val="accent6">
              <a:lumMod val="40000"/>
              <a:lumOff val="60000"/>
              <a:alpha val="50196"/>
            </a:schemeClr>
          </a:solidFill>
          <a:ln w="6350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3200" dirty="0" smtClean="0">
                <a:solidFill>
                  <a:schemeClr val="tx1"/>
                </a:solidFill>
              </a:rPr>
              <a:t>	</a:t>
            </a:r>
            <a:endParaRPr lang="ru-RU" sz="3200" dirty="0"/>
          </a:p>
        </p:txBody>
      </p:sp>
      <p:sp>
        <p:nvSpPr>
          <p:cNvPr id="23" name="TextBox 22"/>
          <p:cNvSpPr txBox="1"/>
          <p:nvPr userDrawn="1"/>
        </p:nvSpPr>
        <p:spPr>
          <a:xfrm>
            <a:off x="290946" y="872836"/>
            <a:ext cx="8678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4800" spc="-150" dirty="0" smtClean="0">
                <a:solidFill>
                  <a:schemeClr val="tx1"/>
                </a:solidFill>
              </a:rPr>
              <a:t>Анализ работы с тестом</a:t>
            </a:r>
            <a:endParaRPr lang="ru-RU" sz="3600" spc="-150" dirty="0" smtClean="0">
              <a:solidFill>
                <a:schemeClr val="tx1"/>
              </a:solidFill>
            </a:endParaRPr>
          </a:p>
        </p:txBody>
      </p:sp>
    </p:spTree>
    <p:controls>
      <p:control spid="8196" r:id="rId2" imgW="981000" imgH="219240"/>
      <p:control spid="8201" r:id="rId3" imgW="5600880" imgH="800280"/>
      <p:control spid="8202" r:id="rId4" imgW="1209600" imgH="771480"/>
      <p:control spid="8203" r:id="rId5" imgW="5600880" imgH="800280"/>
      <p:control spid="8204" r:id="rId6" imgW="1209600" imgH="771480"/>
      <p:control spid="8205" r:id="rId7" imgW="5600880" imgH="800280"/>
      <p:control spid="8206" r:id="rId8" imgW="1209600" imgH="771480"/>
      <p:control spid="8207" r:id="rId9" imgW="5600880" imgH="800280"/>
      <p:control spid="8208" r:id="rId10" imgW="1209600" imgH="771480"/>
      <p:control spid="8209" r:id="rId11" imgW="3419640" imgH="800280"/>
      <p:control spid="8210" r:id="rId12" imgW="3419640" imgH="800280"/>
    </p:controls>
  </p:cSld>
  <p:clrMapOvr>
    <a:masterClrMapping/>
  </p:clrMapOvr>
  <p:transition advClick="0"/>
  <p:timing>
    <p:tnLst>
      <p:par>
        <p:cTn id="1" dur="indefinite" restart="never" nodeType="tmRoot"/>
      </p:par>
    </p:tnLst>
  </p:timing>
  <p:hf sldNum="0" hdr="0" ftr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830EF-4C9E-4C2A-9C15-B1668713B94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  <p:sldLayoutId id="2147483657" r:id="rId4"/>
    <p:sldLayoutId id="2147483658" r:id="rId5"/>
    <p:sldLayoutId id="2147483660" r:id="rId6"/>
  </p:sldLayoutIdLst>
  <p:transition advClick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8000" b="1" dirty="0" smtClean="0">
                <a:solidFill>
                  <a:srgbClr val="0070C0"/>
                </a:solidFill>
              </a:rPr>
              <a:t>Н.А.Некрасов</a:t>
            </a:r>
            <a:endParaRPr lang="ru-RU" sz="8000" b="1" dirty="0">
              <a:solidFill>
                <a:srgbClr val="0070C0"/>
              </a:solidFill>
            </a:endParaRPr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Автор: </a:t>
            </a:r>
            <a:r>
              <a:rPr lang="ru-RU" sz="2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Эфендиев</a:t>
            </a:r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Муртаза                 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Магомедович</a:t>
            </a:r>
          </a:p>
          <a:p>
            <a:pPr algn="ctr"/>
            <a:r>
              <a:rPr lang="ru-RU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                    2017 год</a:t>
            </a:r>
          </a:p>
          <a:p>
            <a:endParaRPr lang="ru-RU" sz="2800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3"/>
          </p:nvPr>
        </p:nvSpPr>
        <p:spPr/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</a:p>
          <a:p>
            <a:r>
              <a:rPr lang="ru-RU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   10 класс</a:t>
            </a:r>
            <a:endParaRPr lang="ru-RU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37756" y="2967335"/>
            <a:ext cx="26684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10 класс</a:t>
            </a:r>
            <a:endParaRPr lang="ru-RU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9) Кого первого встретили мужики из поэмы «Кому на Руси жить хорошо»? </a:t>
            </a:r>
            <a:endParaRPr lang="ru-RU" dirty="0" smtClean="0"/>
          </a:p>
          <a:p>
            <a:r>
              <a:rPr lang="ru-RU" dirty="0" smtClean="0"/>
              <a:t>а) купчину </a:t>
            </a:r>
            <a:r>
              <a:rPr lang="ru-RU" dirty="0" err="1" smtClean="0"/>
              <a:t>толстопузого</a:t>
            </a:r>
            <a:endParaRPr lang="ru-RU" dirty="0" smtClean="0"/>
          </a:p>
          <a:p>
            <a:r>
              <a:rPr lang="ru-RU" dirty="0" smtClean="0"/>
              <a:t>б) помещика</a:t>
            </a:r>
          </a:p>
          <a:p>
            <a:r>
              <a:rPr lang="ru-RU" dirty="0" smtClean="0"/>
              <a:t>в) крестьянку, Матрену Тимофеевну</a:t>
            </a:r>
          </a:p>
          <a:p>
            <a:r>
              <a:rPr lang="ru-RU" dirty="0" smtClean="0"/>
              <a:t>г) попа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10) Кто сказал: «Напутствуешь усопшего/ И поддержать в оставшихся/ По мере сил стараешься/ Дух бодр! А тут к тебе/Старуха, мать покойника,/</a:t>
            </a:r>
            <a:br>
              <a:rPr lang="ru-RU" b="1" dirty="0" smtClean="0"/>
            </a:br>
            <a:r>
              <a:rPr lang="ru-RU" b="1" dirty="0" smtClean="0"/>
              <a:t> Глядь, тянется с костлявою, / Мозолистой рукой…»?</a:t>
            </a:r>
            <a:endParaRPr lang="ru-RU" dirty="0" smtClean="0"/>
          </a:p>
          <a:p>
            <a:r>
              <a:rPr lang="ru-RU" dirty="0" smtClean="0"/>
              <a:t>а) поп</a:t>
            </a:r>
          </a:p>
          <a:p>
            <a:r>
              <a:rPr lang="ru-RU" dirty="0" smtClean="0"/>
              <a:t>б) купец Алтынников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Оболт-Оболдуев</a:t>
            </a:r>
            <a:endParaRPr lang="ru-RU" dirty="0" smtClean="0"/>
          </a:p>
          <a:p>
            <a:r>
              <a:rPr lang="ru-RU" dirty="0" smtClean="0"/>
              <a:t>г) князь Утятин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11) В какой главе «Кому на Руси жить хорошо» </a:t>
            </a:r>
            <a:r>
              <a:rPr lang="ru-RU" b="1" dirty="0" err="1" smtClean="0"/>
              <a:t>происходилоло</a:t>
            </a:r>
            <a:r>
              <a:rPr lang="ru-RU" b="1" dirty="0" smtClean="0"/>
              <a:t> ?</a:t>
            </a:r>
            <a:endParaRPr lang="ru-RU" dirty="0" smtClean="0"/>
          </a:p>
          <a:p>
            <a:r>
              <a:rPr lang="ru-RU" dirty="0" smtClean="0"/>
              <a:t>А день сегодня праздничный,/Куда пропал народ?/Идут селом - на улице/</a:t>
            </a:r>
          </a:p>
          <a:p>
            <a:r>
              <a:rPr lang="ru-RU" dirty="0" smtClean="0"/>
              <a:t>Одни ребята малые,/В домах - старухи старые…</a:t>
            </a:r>
          </a:p>
          <a:p>
            <a:r>
              <a:rPr lang="ru-RU" dirty="0" smtClean="0"/>
              <a:t>а) «Пролог»</a:t>
            </a:r>
          </a:p>
          <a:p>
            <a:r>
              <a:rPr lang="ru-RU" dirty="0" smtClean="0"/>
              <a:t>б) «Поп»</a:t>
            </a:r>
          </a:p>
          <a:p>
            <a:r>
              <a:rPr lang="ru-RU" dirty="0" smtClean="0"/>
              <a:t>в) «Сельская </a:t>
            </a:r>
            <a:r>
              <a:rPr lang="ru-RU" dirty="0" err="1" smtClean="0"/>
              <a:t>ярмонка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г) «Счастливые»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12) Какую роль в поэме «Кому на Руси жить хорошо» играет образ </a:t>
            </a:r>
            <a:r>
              <a:rPr lang="ru-RU" b="1" dirty="0" err="1" smtClean="0"/>
              <a:t>Якима</a:t>
            </a:r>
            <a:r>
              <a:rPr lang="ru-RU" b="1" dirty="0" smtClean="0"/>
              <a:t> Нагого?</a:t>
            </a:r>
            <a:endParaRPr lang="ru-RU" dirty="0" smtClean="0"/>
          </a:p>
          <a:p>
            <a:r>
              <a:rPr lang="ru-RU" dirty="0" smtClean="0"/>
              <a:t>а) показывает трудолюбие русского крестьянства</a:t>
            </a:r>
          </a:p>
          <a:p>
            <a:r>
              <a:rPr lang="ru-RU" dirty="0" smtClean="0"/>
              <a:t>б) показывает роль красоты в жизни русского крестьянства</a:t>
            </a:r>
          </a:p>
          <a:p>
            <a:r>
              <a:rPr lang="ru-RU" dirty="0" smtClean="0"/>
              <a:t>в) показывает роль юродивого в жизни русского крестьянства</a:t>
            </a:r>
          </a:p>
          <a:p>
            <a:r>
              <a:rPr lang="ru-RU" dirty="0" smtClean="0"/>
              <a:t>г) показывает протест русского крестьянства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13) Какие черты помещичьего класса не отразились в образе </a:t>
            </a:r>
            <a:r>
              <a:rPr lang="ru-RU" b="1" dirty="0" err="1" smtClean="0"/>
              <a:t>Оболта-Оболдуева</a:t>
            </a:r>
            <a:r>
              <a:rPr lang="ru-RU" b="1" dirty="0" smtClean="0"/>
              <a:t>?</a:t>
            </a:r>
            <a:endParaRPr lang="ru-RU" dirty="0" smtClean="0"/>
          </a:p>
          <a:p>
            <a:r>
              <a:rPr lang="ru-RU" dirty="0" smtClean="0"/>
              <a:t>а) глупость</a:t>
            </a:r>
          </a:p>
          <a:p>
            <a:r>
              <a:rPr lang="ru-RU" dirty="0" smtClean="0"/>
              <a:t>б) любовь к родине</a:t>
            </a:r>
          </a:p>
          <a:p>
            <a:r>
              <a:rPr lang="ru-RU" dirty="0" smtClean="0"/>
              <a:t>в) мудрость</a:t>
            </a:r>
          </a:p>
          <a:p>
            <a:r>
              <a:rPr lang="ru-RU" dirty="0" smtClean="0"/>
              <a:t>г) вседозволенность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14) ) Кому адресованы строки: «Ему судьба готовила/ Путь славный, имя громкое/ Народного заступника/ Чахотку и Сибирь»</a:t>
            </a:r>
            <a:endParaRPr lang="ru-RU" dirty="0" smtClean="0"/>
          </a:p>
          <a:p>
            <a:r>
              <a:rPr lang="ru-RU" dirty="0" smtClean="0"/>
              <a:t>а) Григорию </a:t>
            </a:r>
            <a:r>
              <a:rPr lang="ru-RU" dirty="0" err="1" smtClean="0"/>
              <a:t>Добросклонову</a:t>
            </a:r>
            <a:endParaRPr lang="ru-RU" dirty="0" smtClean="0"/>
          </a:p>
          <a:p>
            <a:r>
              <a:rPr lang="ru-RU" dirty="0" smtClean="0"/>
              <a:t>б) </a:t>
            </a:r>
            <a:r>
              <a:rPr lang="ru-RU" dirty="0" err="1" smtClean="0"/>
              <a:t>Ермилу</a:t>
            </a:r>
            <a:r>
              <a:rPr lang="ru-RU" dirty="0" smtClean="0"/>
              <a:t> </a:t>
            </a:r>
            <a:r>
              <a:rPr lang="ru-RU" dirty="0" err="1" smtClean="0"/>
              <a:t>Гирину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Якиму</a:t>
            </a:r>
            <a:r>
              <a:rPr lang="ru-RU" dirty="0" smtClean="0"/>
              <a:t> Нагому</a:t>
            </a:r>
          </a:p>
          <a:p>
            <a:r>
              <a:rPr lang="ru-RU" dirty="0" smtClean="0"/>
              <a:t>г) деду Савелию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15) Кто из героев поэмы говорит о себе: «"Клейменый, да не раб!"?</a:t>
            </a:r>
            <a:endParaRPr lang="ru-RU" dirty="0" smtClean="0"/>
          </a:p>
          <a:p>
            <a:r>
              <a:rPr lang="ru-RU" dirty="0" smtClean="0"/>
              <a:t>а) </a:t>
            </a:r>
            <a:r>
              <a:rPr lang="ru-RU" dirty="0" err="1" smtClean="0"/>
              <a:t>Яким</a:t>
            </a:r>
            <a:r>
              <a:rPr lang="ru-RU" dirty="0" smtClean="0"/>
              <a:t> Нагой</a:t>
            </a:r>
          </a:p>
          <a:p>
            <a:r>
              <a:rPr lang="ru-RU" dirty="0" smtClean="0"/>
              <a:t>б) Григорий </a:t>
            </a:r>
            <a:r>
              <a:rPr lang="ru-RU" dirty="0" err="1" smtClean="0"/>
              <a:t>Добросклонов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Ермил</a:t>
            </a:r>
            <a:r>
              <a:rPr lang="ru-RU" dirty="0" smtClean="0"/>
              <a:t> </a:t>
            </a:r>
            <a:r>
              <a:rPr lang="ru-RU" dirty="0" err="1" smtClean="0"/>
              <a:t>Гирин</a:t>
            </a:r>
            <a:endParaRPr lang="ru-RU" dirty="0" smtClean="0"/>
          </a:p>
          <a:p>
            <a:r>
              <a:rPr lang="ru-RU" dirty="0" smtClean="0"/>
              <a:t>г) Савелий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ru-RU" b="1" dirty="0" smtClean="0"/>
              <a:t>16) Кто рассказал о себе:</a:t>
            </a:r>
          </a:p>
          <a:p>
            <a:r>
              <a:rPr lang="ru-RU" b="1" dirty="0" smtClean="0"/>
              <a:t>«Абрам </a:t>
            </a:r>
            <a:r>
              <a:rPr lang="ru-RU" b="1" dirty="0" err="1" smtClean="0"/>
              <a:t>Гордеич</a:t>
            </a:r>
            <a:r>
              <a:rPr lang="ru-RU" b="1" dirty="0" smtClean="0"/>
              <a:t> Ситников,</a:t>
            </a:r>
          </a:p>
          <a:p>
            <a:r>
              <a:rPr lang="ru-RU" b="1" dirty="0" smtClean="0"/>
              <a:t>Господский управляющий,</a:t>
            </a:r>
          </a:p>
          <a:p>
            <a:r>
              <a:rPr lang="ru-RU" b="1" dirty="0" smtClean="0"/>
              <a:t>Стал крепко докучать:</a:t>
            </a:r>
          </a:p>
          <a:p>
            <a:r>
              <a:rPr lang="ru-RU" b="1" dirty="0" smtClean="0"/>
              <a:t>"Ты писаная кралечка,</a:t>
            </a:r>
          </a:p>
          <a:p>
            <a:r>
              <a:rPr lang="ru-RU" b="1" dirty="0" smtClean="0"/>
              <a:t>Ты наливная ягодка..."?</a:t>
            </a:r>
          </a:p>
          <a:p>
            <a:r>
              <a:rPr lang="ru-RU" b="1" dirty="0" smtClean="0"/>
              <a:t>а) Матрена Тимофеевна</a:t>
            </a:r>
          </a:p>
          <a:p>
            <a:r>
              <a:rPr lang="ru-RU" b="1" dirty="0" smtClean="0"/>
              <a:t>б) </a:t>
            </a:r>
            <a:r>
              <a:rPr lang="ru-RU" b="1" dirty="0" err="1" smtClean="0"/>
              <a:t>Ненила</a:t>
            </a:r>
            <a:r>
              <a:rPr lang="ru-RU" b="1" dirty="0" smtClean="0"/>
              <a:t> </a:t>
            </a:r>
            <a:r>
              <a:rPr lang="ru-RU" b="1" dirty="0" err="1" smtClean="0"/>
              <a:t>Власьевна</a:t>
            </a:r>
            <a:endParaRPr lang="ru-RU" b="1" dirty="0" smtClean="0"/>
          </a:p>
          <a:p>
            <a:r>
              <a:rPr lang="ru-RU" b="1" dirty="0" smtClean="0"/>
              <a:t>в) княжна </a:t>
            </a:r>
            <a:r>
              <a:rPr lang="ru-RU" b="1" dirty="0" err="1" smtClean="0"/>
              <a:t>Переметьева</a:t>
            </a:r>
            <a:endParaRPr lang="ru-RU" b="1" dirty="0" smtClean="0"/>
          </a:p>
          <a:p>
            <a:r>
              <a:rPr lang="ru-RU" b="1" dirty="0" smtClean="0"/>
              <a:t>г) старуха старая, рябая, одноглазая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ru-RU" b="1" dirty="0" smtClean="0"/>
              <a:t>17) Чья портретная характеристика?</a:t>
            </a:r>
            <a:endParaRPr lang="ru-RU" dirty="0" smtClean="0"/>
          </a:p>
          <a:p>
            <a:r>
              <a:rPr lang="ru-RU" dirty="0" smtClean="0"/>
              <a:t>И сам на землю-матушку</a:t>
            </a:r>
          </a:p>
          <a:p>
            <a:r>
              <a:rPr lang="ru-RU" dirty="0" smtClean="0"/>
              <a:t>Похож он: шея бурая,</a:t>
            </a:r>
          </a:p>
          <a:p>
            <a:r>
              <a:rPr lang="ru-RU" dirty="0" smtClean="0"/>
              <a:t>Как пласт, сохой отрезанный,</a:t>
            </a:r>
          </a:p>
          <a:p>
            <a:r>
              <a:rPr lang="ru-RU" dirty="0" smtClean="0"/>
              <a:t>Кирпичное лицо,</a:t>
            </a:r>
          </a:p>
          <a:p>
            <a:r>
              <a:rPr lang="ru-RU" dirty="0" smtClean="0"/>
              <a:t>а) </a:t>
            </a:r>
            <a:r>
              <a:rPr lang="ru-RU" dirty="0" err="1" smtClean="0"/>
              <a:t>Яким</a:t>
            </a:r>
            <a:r>
              <a:rPr lang="ru-RU" dirty="0" smtClean="0"/>
              <a:t> Нагой</a:t>
            </a:r>
          </a:p>
          <a:p>
            <a:r>
              <a:rPr lang="ru-RU" dirty="0" smtClean="0"/>
              <a:t>б) Григорий </a:t>
            </a:r>
            <a:r>
              <a:rPr lang="ru-RU" dirty="0" err="1" smtClean="0"/>
              <a:t>Добросклонов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Ермил</a:t>
            </a:r>
            <a:r>
              <a:rPr lang="ru-RU" dirty="0" smtClean="0"/>
              <a:t> </a:t>
            </a:r>
            <a:r>
              <a:rPr lang="ru-RU" dirty="0" err="1" smtClean="0"/>
              <a:t>Гирин</a:t>
            </a:r>
            <a:endParaRPr lang="ru-RU" dirty="0" smtClean="0"/>
          </a:p>
          <a:p>
            <a:r>
              <a:rPr lang="ru-RU" dirty="0" smtClean="0"/>
              <a:t>г) Савелий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b="1" dirty="0" smtClean="0"/>
              <a:t>18) О каком персонаже идет речь? </a:t>
            </a:r>
            <a:endParaRPr lang="ru-RU" dirty="0" smtClean="0"/>
          </a:p>
          <a:p>
            <a:r>
              <a:rPr lang="ru-RU" dirty="0" smtClean="0"/>
              <a:t>Заснул старик на солнышке,</a:t>
            </a:r>
          </a:p>
          <a:p>
            <a:r>
              <a:rPr lang="ru-RU" dirty="0" smtClean="0"/>
              <a:t>Скормил свиньям </a:t>
            </a:r>
            <a:r>
              <a:rPr lang="ru-RU" dirty="0" err="1" smtClean="0"/>
              <a:t>Демидушку</a:t>
            </a:r>
            <a:endParaRPr lang="ru-RU" dirty="0" smtClean="0"/>
          </a:p>
          <a:p>
            <a:r>
              <a:rPr lang="ru-RU" dirty="0" smtClean="0"/>
              <a:t>Придурковатый дед!..</a:t>
            </a:r>
          </a:p>
          <a:p>
            <a:r>
              <a:rPr lang="ru-RU" dirty="0" smtClean="0"/>
              <a:t>а) </a:t>
            </a:r>
            <a:r>
              <a:rPr lang="ru-RU" dirty="0" err="1" smtClean="0"/>
              <a:t>Яким</a:t>
            </a:r>
            <a:r>
              <a:rPr lang="ru-RU" dirty="0" smtClean="0"/>
              <a:t> Нагой</a:t>
            </a:r>
          </a:p>
          <a:p>
            <a:r>
              <a:rPr lang="ru-RU" dirty="0" smtClean="0"/>
              <a:t>б) Григорий </a:t>
            </a:r>
            <a:r>
              <a:rPr lang="ru-RU" dirty="0" err="1" smtClean="0"/>
              <a:t>Добросклонов</a:t>
            </a:r>
            <a:endParaRPr lang="ru-RU" dirty="0" smtClean="0"/>
          </a:p>
          <a:p>
            <a:r>
              <a:rPr lang="ru-RU" dirty="0" smtClean="0"/>
              <a:t>в) </a:t>
            </a:r>
            <a:r>
              <a:rPr lang="ru-RU" dirty="0" err="1" smtClean="0"/>
              <a:t>Ермил</a:t>
            </a:r>
            <a:r>
              <a:rPr lang="ru-RU" dirty="0" smtClean="0"/>
              <a:t> </a:t>
            </a:r>
            <a:r>
              <a:rPr lang="ru-RU" dirty="0" err="1" smtClean="0"/>
              <a:t>Гирин</a:t>
            </a:r>
            <a:endParaRPr lang="ru-RU" dirty="0" smtClean="0"/>
          </a:p>
          <a:p>
            <a:r>
              <a:rPr lang="ru-RU" smtClean="0"/>
              <a:t>г) Савелий</a:t>
            </a:r>
          </a:p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1) Годы жизни Н Некрасова:</a:t>
            </a:r>
            <a:endParaRPr lang="ru-RU" dirty="0" smtClean="0"/>
          </a:p>
          <a:p>
            <a:r>
              <a:rPr lang="ru-RU" dirty="0" smtClean="0"/>
              <a:t>а) 1814 - 1841</a:t>
            </a:r>
          </a:p>
          <a:p>
            <a:r>
              <a:rPr lang="ru-RU" dirty="0" smtClean="0"/>
              <a:t>б) 1809 - 1852</a:t>
            </a:r>
          </a:p>
          <a:p>
            <a:r>
              <a:rPr lang="ru-RU" dirty="0" smtClean="0"/>
              <a:t>в) 1821 - 1877</a:t>
            </a:r>
          </a:p>
          <a:p>
            <a:r>
              <a:rPr lang="ru-RU" dirty="0" smtClean="0"/>
              <a:t>г) 1799 - 1837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</p:spTree>
  </p:cSld>
  <p:clrMapOvr>
    <a:masterClrMapping/>
  </p:clrMapOvr>
  <p:transition advClick="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b="1" dirty="0" smtClean="0"/>
              <a:t>2) В жизни Некрасова </a:t>
            </a:r>
            <a:endParaRPr lang="ru-RU" dirty="0" smtClean="0"/>
          </a:p>
          <a:p>
            <a:r>
              <a:rPr lang="ru-RU" dirty="0" smtClean="0"/>
              <a:t>а) была ссылка на Кавказ в действующую армию</a:t>
            </a:r>
          </a:p>
          <a:p>
            <a:r>
              <a:rPr lang="ru-RU" dirty="0" smtClean="0"/>
              <a:t>б) были испытания в Петербургском университете (вопреки воле отца), которые он не выдержал</a:t>
            </a:r>
          </a:p>
          <a:p>
            <a:r>
              <a:rPr lang="ru-RU" dirty="0" smtClean="0"/>
              <a:t>в) было стихотворение, написанное за сутки до смерти А.С. Пушкина</a:t>
            </a:r>
          </a:p>
          <a:p>
            <a:r>
              <a:rPr lang="ru-RU" dirty="0" smtClean="0"/>
              <a:t>г) было произведение, сожженное из-за жестокой критики 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3) Некрасов учился в</a:t>
            </a:r>
            <a:endParaRPr lang="ru-RU" dirty="0" smtClean="0"/>
          </a:p>
          <a:p>
            <a:r>
              <a:rPr lang="ru-RU" dirty="0" smtClean="0"/>
              <a:t>а) Петербургском университете</a:t>
            </a:r>
          </a:p>
          <a:p>
            <a:r>
              <a:rPr lang="ru-RU" dirty="0" smtClean="0"/>
              <a:t>б) Царскосельском лицее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Нежинской</a:t>
            </a:r>
            <a:r>
              <a:rPr lang="ru-RU" dirty="0" smtClean="0"/>
              <a:t> гимназии</a:t>
            </a:r>
          </a:p>
          <a:p>
            <a:r>
              <a:rPr lang="ru-RU" dirty="0" smtClean="0"/>
              <a:t>г) Симбирском университете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4) Поэма «Кому на Руси жить хорошо» создавалась</a:t>
            </a:r>
            <a:endParaRPr lang="ru-RU" dirty="0" smtClean="0"/>
          </a:p>
          <a:p>
            <a:r>
              <a:rPr lang="ru-RU" dirty="0" smtClean="0"/>
              <a:t>а) два года</a:t>
            </a:r>
          </a:p>
          <a:p>
            <a:r>
              <a:rPr lang="ru-RU" dirty="0" smtClean="0"/>
              <a:t>б) пять лет</a:t>
            </a:r>
          </a:p>
          <a:p>
            <a:r>
              <a:rPr lang="ru-RU" dirty="0" smtClean="0"/>
              <a:t>в) десять лет</a:t>
            </a:r>
          </a:p>
          <a:p>
            <a:r>
              <a:rPr lang="ru-RU" dirty="0" smtClean="0"/>
              <a:t>г) двадцать лет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/>
              <a:t>5) Какое произведение не принадлежит Некрасову:</a:t>
            </a:r>
            <a:endParaRPr lang="ru-RU" dirty="0" smtClean="0"/>
          </a:p>
          <a:p>
            <a:r>
              <a:rPr lang="ru-RU" dirty="0" smtClean="0"/>
              <a:t>а) «Дворянское гнездо»</a:t>
            </a:r>
          </a:p>
          <a:p>
            <a:r>
              <a:rPr lang="ru-RU" dirty="0" smtClean="0"/>
              <a:t>б) «Памяти Добролюбова»</a:t>
            </a:r>
          </a:p>
          <a:p>
            <a:r>
              <a:rPr lang="ru-RU" dirty="0" smtClean="0"/>
              <a:t>в) «Железная дорога»</a:t>
            </a:r>
          </a:p>
          <a:p>
            <a:r>
              <a:rPr lang="ru-RU" dirty="0" smtClean="0"/>
              <a:t>г) «Русские женщины»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6) Произведение «Кому на Руси жить хорошо» </a:t>
            </a:r>
            <a:endParaRPr lang="ru-RU" dirty="0" smtClean="0"/>
          </a:p>
          <a:p>
            <a:r>
              <a:rPr lang="ru-RU" dirty="0" smtClean="0"/>
              <a:t>а) рассказ-эпопея</a:t>
            </a:r>
          </a:p>
          <a:p>
            <a:r>
              <a:rPr lang="ru-RU" dirty="0" smtClean="0"/>
              <a:t>б) поэма-эпопея</a:t>
            </a:r>
          </a:p>
          <a:p>
            <a:r>
              <a:rPr lang="ru-RU" dirty="0" smtClean="0"/>
              <a:t>в) роман-эпопея</a:t>
            </a:r>
          </a:p>
          <a:p>
            <a:r>
              <a:rPr lang="ru-RU" dirty="0" smtClean="0"/>
              <a:t>г) повесть-эпопея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b="1" dirty="0" smtClean="0"/>
              <a:t>7) Сколько мужиков встретились на «столбовой дороженьке» в поэме «Кому на Руси жить хорошо»?</a:t>
            </a:r>
            <a:endParaRPr lang="ru-RU" dirty="0" smtClean="0"/>
          </a:p>
          <a:p>
            <a:r>
              <a:rPr lang="ru-RU" dirty="0" smtClean="0"/>
              <a:t>а) пять</a:t>
            </a:r>
          </a:p>
          <a:p>
            <a:r>
              <a:rPr lang="ru-RU" dirty="0" smtClean="0"/>
              <a:t>б) шесть</a:t>
            </a:r>
          </a:p>
          <a:p>
            <a:r>
              <a:rPr lang="ru-RU" dirty="0" smtClean="0"/>
              <a:t>в) семь </a:t>
            </a:r>
          </a:p>
          <a:p>
            <a:r>
              <a:rPr lang="ru-RU" dirty="0" smtClean="0"/>
              <a:t>г) десять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78308-FE41-41FB-AAB2-D0B650B6D381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b="1" dirty="0" smtClean="0"/>
              <a:t>8) В какой главе «Кому на Руси жить хорошо» это происходит: </a:t>
            </a:r>
            <a:endParaRPr lang="ru-RU" dirty="0" smtClean="0"/>
          </a:p>
          <a:p>
            <a:r>
              <a:rPr lang="ru-RU" dirty="0" smtClean="0"/>
              <a:t>«Роман тузит </a:t>
            </a:r>
            <a:r>
              <a:rPr lang="ru-RU" dirty="0" err="1" smtClean="0"/>
              <a:t>Пахомушку</a:t>
            </a:r>
            <a:r>
              <a:rPr lang="ru-RU" dirty="0" smtClean="0"/>
              <a:t>,/Демьян тузит Луку. /А два братана </a:t>
            </a:r>
            <a:r>
              <a:rPr lang="ru-RU" dirty="0" err="1" smtClean="0"/>
              <a:t>Губины</a:t>
            </a:r>
            <a:r>
              <a:rPr lang="ru-RU" dirty="0" smtClean="0"/>
              <a:t> /Утюжат </a:t>
            </a:r>
            <a:r>
              <a:rPr lang="ru-RU" dirty="0" err="1" smtClean="0"/>
              <a:t>Прова</a:t>
            </a:r>
            <a:r>
              <a:rPr lang="ru-RU" dirty="0" smtClean="0"/>
              <a:t> дюжего»</a:t>
            </a:r>
          </a:p>
          <a:p>
            <a:r>
              <a:rPr lang="ru-RU" dirty="0" smtClean="0"/>
              <a:t>а) «Пролог»</a:t>
            </a:r>
          </a:p>
          <a:p>
            <a:r>
              <a:rPr lang="ru-RU" dirty="0" smtClean="0"/>
              <a:t>б) «Поп»</a:t>
            </a:r>
          </a:p>
          <a:p>
            <a:r>
              <a:rPr lang="ru-RU" dirty="0" smtClean="0"/>
              <a:t>в) «Счастливые»	</a:t>
            </a:r>
          </a:p>
          <a:p>
            <a:r>
              <a:rPr lang="ru-RU" dirty="0" smtClean="0"/>
              <a:t>г) «Помещик»</a:t>
            </a:r>
          </a:p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Текст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 advClick="0"/>
</p:sld>
</file>

<file path=ppt/theme/theme1.xml><?xml version="1.0" encoding="utf-8"?>
<a:theme xmlns:a="http://schemas.openxmlformats.org/drawingml/2006/main" name="Тема Office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687</Words>
  <Application>Microsoft Office PowerPoint</Application>
  <PresentationFormat>Экран (4:3)</PresentationFormat>
  <Paragraphs>132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Для групповой работы</dc:title>
  <dc:creator>эмм17</dc:creator>
  <cp:lastModifiedBy>муртаза</cp:lastModifiedBy>
  <cp:revision>20</cp:revision>
  <dcterms:created xsi:type="dcterms:W3CDTF">2010-02-09T18:22:56Z</dcterms:created>
  <dcterms:modified xsi:type="dcterms:W3CDTF">2018-11-24T09:08:17Z</dcterms:modified>
</cp:coreProperties>
</file>